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autoCompressPictures="0">
  <p:sldMasterIdLst>
    <p:sldMasterId id="2147483648" r:id="rId4"/>
    <p:sldMasterId id="2147483659" r:id="rId5"/>
  </p:sldMasterIdLst>
  <p:notesMasterIdLst>
    <p:notesMasterId r:id="rId14"/>
  </p:notesMasterIdLst>
  <p:handoutMasterIdLst>
    <p:handoutMasterId r:id="rId15"/>
  </p:handoutMasterIdLst>
  <p:sldIdLst>
    <p:sldId id="260" r:id="rId6"/>
    <p:sldId id="308" r:id="rId7"/>
    <p:sldId id="314" r:id="rId8"/>
    <p:sldId id="309" r:id="rId9"/>
    <p:sldId id="304" r:id="rId10"/>
    <p:sldId id="307" r:id="rId11"/>
    <p:sldId id="313" r:id="rId12"/>
    <p:sldId id="310" r:id="rId13"/>
  </p:sldIdLst>
  <p:sldSz cx="20104100" cy="11315700"/>
  <p:notesSz cx="9947275" cy="68151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564" userDrawn="1">
          <p15:clr>
            <a:srgbClr val="A4A3A4"/>
          </p15:clr>
        </p15:guide>
        <p15:guide id="2" pos="6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Гость" initials="Го" lastIdx="8" clrIdx="0"/>
  <p:cmAuthor id="2" name="Пешкова Василиса Олеговна" initials="ПО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D"/>
    <a:srgbClr val="8FAADC"/>
    <a:srgbClr val="51699F"/>
    <a:srgbClr val="B0B0B0"/>
    <a:srgbClr val="FFEAA7"/>
    <a:srgbClr val="20D7C0"/>
    <a:srgbClr val="FF8200"/>
    <a:srgbClr val="0640BC"/>
    <a:srgbClr val="F1FBFF"/>
    <a:srgbClr val="086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5604" autoAdjust="0"/>
  </p:normalViewPr>
  <p:slideViewPr>
    <p:cSldViewPr snapToGrid="0">
      <p:cViewPr>
        <p:scale>
          <a:sx n="50" d="100"/>
          <a:sy n="50" d="100"/>
        </p:scale>
        <p:origin x="-258" y="330"/>
      </p:cViewPr>
      <p:guideLst>
        <p:guide orient="horz" pos="3564"/>
        <p:guide pos="633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2" d="100"/>
          <a:sy n="112" d="100"/>
        </p:scale>
        <p:origin x="2136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4038" y="0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348977-59D3-5A45-B2D7-E0BA5D0A09D6}" type="datetimeFigureOut">
              <a:rPr lang="ru-RU" smtClean="0"/>
              <a:t>03.10.2025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473825"/>
            <a:ext cx="4310063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4038" y="6473825"/>
            <a:ext cx="431165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7566FF-C339-3A45-9823-04AE7381AE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481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34224" y="0"/>
            <a:ext cx="4310695" cy="341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30525" y="852488"/>
            <a:ext cx="4086225" cy="23002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4414" y="3279451"/>
            <a:ext cx="7958448" cy="2683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34224" y="6473808"/>
            <a:ext cx="4310695" cy="341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8750" tIns="24375" rIns="48750" bIns="24375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  <a:t>‹#›</a:t>
            </a:fld>
            <a:endParaRPr sz="6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5232497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12.svg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microsoft.com/office/2007/relationships/hdphoto" Target="../media/hdphoto4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6" Type="http://schemas.microsoft.com/office/2007/relationships/hdphoto" Target="../media/hdphoto5.wdp"/><Relationship Id="rId5" Type="http://schemas.openxmlformats.org/officeDocument/2006/relationships/image" Target="../media/image4.png"/><Relationship Id="rId4" Type="http://schemas.openxmlformats.org/officeDocument/2006/relationships/image" Target="../media/image4.sv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6.wdp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8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2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3"/>
          <a:srcRect l="-912" r="6517" b="8319"/>
          <a:stretch>
            <a:fillRect/>
          </a:stretch>
        </p:blipFill>
        <p:spPr>
          <a:xfrm>
            <a:off x="0" y="0"/>
            <a:ext cx="20228511" cy="113157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942976" y="3574472"/>
            <a:ext cx="7400004" cy="3171782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2976" y="6998407"/>
            <a:ext cx="7400004" cy="27320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65200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71538" y="725488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75391">
            <a:off x="5474785" y="-2762628"/>
            <a:ext cx="17590815" cy="16840956"/>
          </a:xfrm>
          <a:prstGeom prst="rect">
            <a:avLst/>
          </a:prstGeom>
        </p:spPr>
      </p:pic>
      <p:sp>
        <p:nvSpPr>
          <p:cNvPr id="13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888112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4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888112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8112" y="714058"/>
            <a:ext cx="3177669" cy="11823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63346" y="-3760202"/>
            <a:ext cx="15445312" cy="14464127"/>
          </a:xfrm>
          <a:prstGeom prst="rect">
            <a:avLst/>
          </a:prstGeom>
        </p:spPr>
      </p:pic>
      <p:sp>
        <p:nvSpPr>
          <p:cNvPr id="15" name="Номер слайда 14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06400" y="5923756"/>
            <a:ext cx="15078075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06400" y="3471862"/>
            <a:ext cx="17338675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/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6" name="Нижний колонтитул 13"/>
          <p:cNvSpPr>
            <a:spLocks noGrp="1"/>
          </p:cNvSpPr>
          <p:nvPr>
            <p:ph type="ftr" idx="10"/>
          </p:nvPr>
        </p:nvSpPr>
        <p:spPr>
          <a:xfrm>
            <a:off x="906400" y="10759710"/>
            <a:ext cx="6433312" cy="395969"/>
          </a:xfrm>
          <a:prstGeom prst="rect">
            <a:avLst/>
          </a:prstGeom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906400" y="714058"/>
            <a:ext cx="3177669" cy="11823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5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97805" y="-1758684"/>
            <a:ext cx="15018686" cy="15364879"/>
          </a:xfrm>
          <a:prstGeom prst="rect">
            <a:avLst/>
          </a:prstGeom>
        </p:spPr>
      </p:pic>
      <p:sp>
        <p:nvSpPr>
          <p:cNvPr id="9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1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2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3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 rotWithShape="1">
          <a:blip r:embed="rId3"/>
          <a:srcRect l="9099" t="15719" r="12464" b="31481"/>
          <a:stretch>
            <a:fillRect/>
          </a:stretch>
        </p:blipFill>
        <p:spPr>
          <a:xfrm>
            <a:off x="5163451" y="-2088439"/>
            <a:ext cx="18969642" cy="13404139"/>
          </a:xfrm>
          <a:prstGeom prst="rect">
            <a:avLst/>
          </a:prstGeom>
        </p:spPr>
      </p:pic>
      <p:sp>
        <p:nvSpPr>
          <p:cNvPr id="10" name="Номер слайда 9"/>
          <p:cNvSpPr>
            <a:spLocks noGrp="1"/>
          </p:cNvSpPr>
          <p:nvPr>
            <p:ph type="sldNum" idx="11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42976" y="756372"/>
            <a:ext cx="3049855" cy="110903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458195"/>
            <a:ext cx="6407295" cy="564628"/>
          </a:xfrm>
          <a:prstGeom prst="rect">
            <a:avLst/>
          </a:prstGeom>
        </p:spPr>
      </p:pic>
      <p:sp>
        <p:nvSpPr>
          <p:cNvPr id="1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41613" y="5923756"/>
            <a:ext cx="8769552" cy="273208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Заголовок 12"/>
          <p:cNvSpPr>
            <a:spLocks noGrp="1"/>
          </p:cNvSpPr>
          <p:nvPr>
            <p:ph type="title" hasCustomPrompt="1"/>
          </p:nvPr>
        </p:nvSpPr>
        <p:spPr>
          <a:xfrm>
            <a:off x="941613" y="3471862"/>
            <a:ext cx="8769552" cy="2185988"/>
          </a:xfrm>
          <a:prstGeom prst="rect">
            <a:avLst/>
          </a:prstGeom>
        </p:spPr>
        <p:txBody>
          <a:bodyPr lIns="0" tIns="0" rIns="0" bIns="0" anchor="b"/>
          <a:lstStyle>
            <a:lvl1pPr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разделителя</a:t>
            </a:r>
          </a:p>
        </p:txBody>
      </p:sp>
      <p:sp>
        <p:nvSpPr>
          <p:cNvPr id="17" name="Нижний колонтитул 8"/>
          <p:cNvSpPr>
            <a:spLocks noGrp="1"/>
          </p:cNvSpPr>
          <p:nvPr>
            <p:ph type="ftr" idx="10"/>
          </p:nvPr>
        </p:nvSpPr>
        <p:spPr>
          <a:xfrm>
            <a:off x="941613" y="10759711"/>
            <a:ext cx="6433312" cy="184666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20D7C0"/>
                </a:solidFill>
              </a:defRPr>
            </a:lvl1pPr>
          </a:lstStyle>
          <a:p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9588226" y="566928"/>
            <a:ext cx="10849819" cy="11651674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ctrTitle"/>
          </p:nvPr>
        </p:nvSpPr>
        <p:spPr>
          <a:xfrm>
            <a:off x="888112" y="3574472"/>
            <a:ext cx="7400004" cy="3171782"/>
          </a:xfrm>
          <a:prstGeom prst="rect">
            <a:avLst/>
          </a:prstGeom>
        </p:spPr>
        <p:txBody>
          <a:bodyPr lIns="0" tIns="0" rIns="0" bIns="0" anchor="b">
            <a:norm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88112" y="7242047"/>
            <a:ext cx="7400004" cy="2488447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0" hasCustomPrompt="1"/>
          </p:nvPr>
        </p:nvSpPr>
        <p:spPr>
          <a:xfrm>
            <a:off x="910336" y="10374313"/>
            <a:ext cx="3678238" cy="531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400">
                <a:solidFill>
                  <a:srgbClr val="20D7C0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Обозначение версионности документа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2976" y="740509"/>
            <a:ext cx="5432746" cy="19755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09876" y="725488"/>
            <a:ext cx="6407295" cy="56462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813822"/>
            <a:ext cx="8793162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7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8" name="Текст 8"/>
          <p:cNvSpPr>
            <a:spLocks noGrp="1"/>
          </p:cNvSpPr>
          <p:nvPr>
            <p:ph type="body" sz="quarter" idx="17" hasCustomPrompt="1"/>
          </p:nvPr>
        </p:nvSpPr>
        <p:spPr>
          <a:xfrm>
            <a:off x="10495788" y="1813822"/>
            <a:ext cx="8841739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9" y="1728887"/>
            <a:ext cx="9741216" cy="91109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1842465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3" name="Номер слайда 12"/>
          <p:cNvSpPr>
            <a:spLocks noGrp="1"/>
          </p:cNvSpPr>
          <p:nvPr>
            <p:ph type="sldNum" idx="15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11107925" y="3344736"/>
            <a:ext cx="8211315" cy="911089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1107925" y="2271023"/>
            <a:ext cx="8211315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3"/>
          </p:nvPr>
        </p:nvSpPr>
        <p:spPr>
          <a:xfrm>
            <a:off x="11107925" y="4483209"/>
            <a:ext cx="8211315" cy="5707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0202755" cy="113157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Вставка </a:t>
            </a:r>
          </a:p>
          <a:p>
            <a:r>
              <a:rPr lang="ru-RU" dirty="0"/>
              <a:t>для изображения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>
            <a:off x="8650225" y="-2453964"/>
            <a:ext cx="14708920" cy="13769664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7" y="2942400"/>
            <a:ext cx="18432491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alphaModFix amt="58000"/>
          </a:blip>
          <a:stretch>
            <a:fillRect/>
          </a:stretch>
        </p:blipFill>
        <p:spPr>
          <a:xfrm rot="10800000">
            <a:off x="-2925208" y="4296696"/>
            <a:ext cx="10473262" cy="9804479"/>
          </a:xfrm>
          <a:prstGeom prst="rect">
            <a:avLst/>
          </a:prstGeom>
        </p:spPr>
      </p:pic>
      <p:sp>
        <p:nvSpPr>
          <p:cNvPr id="7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sp>
        <p:nvSpPr>
          <p:cNvPr id="12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5"/>
          </p:nvPr>
        </p:nvSpPr>
        <p:spPr>
          <a:xfrm>
            <a:off x="14703136" y="10759710"/>
            <a:ext cx="4623943" cy="395969"/>
          </a:xfrm>
        </p:spPr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/>
          </p:nvPr>
        </p:nvSpPr>
        <p:spPr>
          <a:xfrm>
            <a:off x="894588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  <p:sp>
        <p:nvSpPr>
          <p:cNvPr id="16" name="Текст 8"/>
          <p:cNvSpPr>
            <a:spLocks noGrp="1"/>
          </p:cNvSpPr>
          <p:nvPr>
            <p:ph type="body" sz="quarter" idx="16"/>
          </p:nvPr>
        </p:nvSpPr>
        <p:spPr>
          <a:xfrm>
            <a:off x="10544366" y="2942400"/>
            <a:ext cx="8793162" cy="7554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Образец текста</a:t>
            </a:r>
          </a:p>
          <a:p>
            <a:pPr lvl="0"/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Пользовательский макет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4000"/>
                    </a14:imgEffect>
                    <a14:imgEffect>
                      <a14:saturation sat="5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5317" y="496093"/>
            <a:ext cx="5977224" cy="526729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7405103" y="458194"/>
            <a:ext cx="1914137" cy="712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327138" y="225635"/>
            <a:ext cx="16355822" cy="15633027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Текст 8"/>
          <p:cNvSpPr>
            <a:spLocks noGrp="1"/>
          </p:cNvSpPr>
          <p:nvPr>
            <p:ph type="body" sz="quarter" idx="12" hasCustomPrompt="1"/>
          </p:nvPr>
        </p:nvSpPr>
        <p:spPr>
          <a:xfrm>
            <a:off x="894588" y="1589088"/>
            <a:ext cx="9741217" cy="1135824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/>
            </a:lvl1pPr>
          </a:lstStyle>
          <a:p>
            <a:pPr lvl="0"/>
            <a:r>
              <a:rPr lang="ru-RU" dirty="0"/>
              <a:t>Образец подзаголовка</a:t>
            </a:r>
          </a:p>
          <a:p>
            <a:pPr lvl="0"/>
            <a:endParaRPr lang="ru-RU" dirty="0"/>
          </a:p>
        </p:txBody>
      </p:sp>
      <p:sp>
        <p:nvSpPr>
          <p:cNvPr id="14" name="Заголовок 1"/>
          <p:cNvSpPr>
            <a:spLocks noGrp="1"/>
          </p:cNvSpPr>
          <p:nvPr>
            <p:ph type="title"/>
          </p:nvPr>
        </p:nvSpPr>
        <p:spPr>
          <a:xfrm>
            <a:off x="894588" y="515375"/>
            <a:ext cx="9741217" cy="911089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15" name="Текст 8"/>
          <p:cNvSpPr>
            <a:spLocks noGrp="1"/>
          </p:cNvSpPr>
          <p:nvPr>
            <p:ph type="body" sz="quarter" idx="13" hasCustomPrompt="1"/>
          </p:nvPr>
        </p:nvSpPr>
        <p:spPr>
          <a:xfrm>
            <a:off x="894588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17" hasCustomPrompt="1"/>
          </p:nvPr>
        </p:nvSpPr>
        <p:spPr>
          <a:xfrm>
            <a:off x="895350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1" name="Текст 8"/>
          <p:cNvSpPr>
            <a:spLocks noGrp="1"/>
          </p:cNvSpPr>
          <p:nvPr>
            <p:ph type="body" sz="quarter" idx="18" hasCustomPrompt="1"/>
          </p:nvPr>
        </p:nvSpPr>
        <p:spPr>
          <a:xfrm>
            <a:off x="894588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5" name="Текст 8"/>
          <p:cNvSpPr>
            <a:spLocks noGrp="1"/>
          </p:cNvSpPr>
          <p:nvPr>
            <p:ph type="body" sz="quarter" idx="19" hasCustomPrompt="1"/>
          </p:nvPr>
        </p:nvSpPr>
        <p:spPr>
          <a:xfrm>
            <a:off x="5644134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6" name="Рисунок 2"/>
          <p:cNvSpPr>
            <a:spLocks noGrp="1"/>
          </p:cNvSpPr>
          <p:nvPr>
            <p:ph type="pic" sz="quarter" idx="20" hasCustomPrompt="1"/>
          </p:nvPr>
        </p:nvSpPr>
        <p:spPr>
          <a:xfrm>
            <a:off x="5644896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37" name="Текст 8"/>
          <p:cNvSpPr>
            <a:spLocks noGrp="1"/>
          </p:cNvSpPr>
          <p:nvPr>
            <p:ph type="body" sz="quarter" idx="21" hasCustomPrompt="1"/>
          </p:nvPr>
        </p:nvSpPr>
        <p:spPr>
          <a:xfrm>
            <a:off x="5644134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8" name="Текст 8"/>
          <p:cNvSpPr>
            <a:spLocks noGrp="1"/>
          </p:cNvSpPr>
          <p:nvPr>
            <p:ph type="body" sz="quarter" idx="22" hasCustomPrompt="1"/>
          </p:nvPr>
        </p:nvSpPr>
        <p:spPr>
          <a:xfrm>
            <a:off x="10393680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39" name="Рисунок 2"/>
          <p:cNvSpPr>
            <a:spLocks noGrp="1"/>
          </p:cNvSpPr>
          <p:nvPr>
            <p:ph type="pic" sz="quarter" idx="23" hasCustomPrompt="1"/>
          </p:nvPr>
        </p:nvSpPr>
        <p:spPr>
          <a:xfrm>
            <a:off x="10394442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0" name="Текст 8"/>
          <p:cNvSpPr>
            <a:spLocks noGrp="1"/>
          </p:cNvSpPr>
          <p:nvPr>
            <p:ph type="body" sz="quarter" idx="24" hasCustomPrompt="1"/>
          </p:nvPr>
        </p:nvSpPr>
        <p:spPr>
          <a:xfrm>
            <a:off x="10393680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1" name="Текст 8"/>
          <p:cNvSpPr>
            <a:spLocks noGrp="1"/>
          </p:cNvSpPr>
          <p:nvPr>
            <p:ph type="body" sz="quarter" idx="25" hasCustomPrompt="1"/>
          </p:nvPr>
        </p:nvSpPr>
        <p:spPr>
          <a:xfrm>
            <a:off x="15143226" y="7261819"/>
            <a:ext cx="4134612" cy="2103120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000"/>
            </a:lvl1pPr>
          </a:lstStyle>
          <a:p>
            <a:pPr lvl="0"/>
            <a:r>
              <a:rPr lang="ru-RU" dirty="0"/>
              <a:t>Описание</a:t>
            </a:r>
          </a:p>
        </p:txBody>
      </p:sp>
      <p:sp>
        <p:nvSpPr>
          <p:cNvPr id="42" name="Рисунок 2"/>
          <p:cNvSpPr>
            <a:spLocks noGrp="1"/>
          </p:cNvSpPr>
          <p:nvPr>
            <p:ph type="pic" sz="quarter" idx="26" hasCustomPrompt="1"/>
          </p:nvPr>
        </p:nvSpPr>
        <p:spPr>
          <a:xfrm>
            <a:off x="15143988" y="3949700"/>
            <a:ext cx="2139950" cy="21415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ru-RU" dirty="0"/>
              <a:t>Фото</a:t>
            </a:r>
          </a:p>
        </p:txBody>
      </p:sp>
      <p:sp>
        <p:nvSpPr>
          <p:cNvPr id="43" name="Текст 8"/>
          <p:cNvSpPr>
            <a:spLocks noGrp="1"/>
          </p:cNvSpPr>
          <p:nvPr>
            <p:ph type="body" sz="quarter" idx="27" hasCustomPrompt="1"/>
          </p:nvPr>
        </p:nvSpPr>
        <p:spPr>
          <a:xfrm>
            <a:off x="15143226" y="6621739"/>
            <a:ext cx="4134612" cy="438912"/>
          </a:xfrm>
          <a:prstGeom prst="rect">
            <a:avLst/>
          </a:prstGeom>
        </p:spPr>
        <p:txBody>
          <a:bodyPr lIns="0" tIns="0" rIns="0" bIns="0"/>
          <a:lstStyle>
            <a:lvl1pPr marL="15875" indent="0">
              <a:buNone/>
              <a:defRPr sz="2800" b="1"/>
            </a:lvl1pPr>
          </a:lstStyle>
          <a:p>
            <a:pPr lvl="0"/>
            <a:r>
              <a:rPr lang="ru-RU" dirty="0"/>
              <a:t>Описание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3"/>
          <p:cNvSpPr>
            <a:spLocks noGrp="1"/>
          </p:cNvSpPr>
          <p:nvPr>
            <p:ph type="sldNum" idx="4"/>
          </p:nvPr>
        </p:nvSpPr>
        <p:spPr>
          <a:xfrm>
            <a:off x="14648272" y="10759710"/>
            <a:ext cx="4623943" cy="39596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bgsha.com/ru/about/persons/8315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gsha.com/download/sciences/sc/pologenie_sc2025.pdf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46366" y="753995"/>
            <a:ext cx="6532481" cy="523220"/>
          </a:xfrm>
          <a:prstGeom prst="rect">
            <a:avLst/>
          </a:prstGeom>
          <a:solidFill>
            <a:srgbClr val="00113D"/>
          </a:solidFill>
          <a:ln>
            <a:noFill/>
          </a:ln>
        </p:spPr>
        <p:style>
          <a:lnRef idx="1">
            <a:schemeClr val="accent1"/>
          </a:lnRef>
          <a:fillRef idx="1001">
            <a:schemeClr val="dk2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ru-RU" sz="2800" i="1" dirty="0">
                <a:solidFill>
                  <a:schemeClr val="bg1"/>
                </a:solidFill>
              </a:rPr>
              <a:t>Брянский ГАУ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08148" y="1378405"/>
            <a:ext cx="3700130" cy="1200329"/>
          </a:xfrm>
          <a:prstGeom prst="rect">
            <a:avLst/>
          </a:prstGeom>
          <a:solidFill>
            <a:srgbClr val="00113D"/>
          </a:solidFill>
          <a:ln>
            <a:noFill/>
          </a:ln>
        </p:spPr>
        <p:style>
          <a:lnRef idx="0">
            <a:scrgbClr r="0" g="0" b="0"/>
          </a:lnRef>
          <a:fillRef idx="1001">
            <a:schemeClr val="dk2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3600" b="1" i="1" dirty="0">
                <a:solidFill>
                  <a:schemeClr val="bg1"/>
                </a:solidFill>
              </a:rPr>
              <a:t>ПРИОРИТЕТ </a:t>
            </a:r>
          </a:p>
          <a:p>
            <a:r>
              <a:rPr lang="ru-RU" sz="3600" b="1" i="1" dirty="0">
                <a:solidFill>
                  <a:schemeClr val="bg1"/>
                </a:solidFill>
              </a:rPr>
              <a:t>2030</a:t>
            </a:r>
          </a:p>
        </p:txBody>
      </p:sp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964981" y="3891516"/>
            <a:ext cx="15961513" cy="344494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/>
            </a:r>
            <a:br>
              <a:rPr lang="ru-RU" sz="3600" dirty="0" smtClean="0"/>
            </a:br>
            <a:r>
              <a:rPr lang="ru-RU" sz="4000" dirty="0" smtClean="0"/>
              <a:t>Концепция </a:t>
            </a:r>
            <a:r>
              <a:rPr lang="ru-RU" sz="4000" dirty="0"/>
              <a:t>технологического развития Российской Федерации до 2030 года, </a:t>
            </a:r>
            <a:r>
              <a:rPr lang="ru-RU" sz="4000" dirty="0" smtClean="0"/>
              <a:t>реализация </a:t>
            </a:r>
            <a:r>
              <a:rPr lang="ru-RU" sz="4000" dirty="0"/>
              <a:t>федерального проекта «Платформа университетского технологического предпринимательства», утвержденного </a:t>
            </a:r>
            <a:r>
              <a:rPr lang="ru-RU" sz="4000" dirty="0" err="1"/>
              <a:t>Минобрнауки</a:t>
            </a:r>
            <a:r>
              <a:rPr lang="ru-RU" sz="4000" dirty="0"/>
              <a:t> в 2022 году для поддержки и развития технологического предпринимательства и создания в стране высокотехнологичных </a:t>
            </a:r>
            <a:r>
              <a:rPr lang="ru-RU" sz="4000" dirty="0" err="1"/>
              <a:t>стартапов</a:t>
            </a:r>
            <a:endParaRPr lang="ru-RU" sz="4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 flipV="1">
            <a:off x="12946366" y="227557"/>
            <a:ext cx="3983481" cy="15760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275755" y="506123"/>
            <a:ext cx="9741217" cy="1338900"/>
          </a:xfrm>
        </p:spPr>
        <p:txBody>
          <a:bodyPr/>
          <a:lstStyle/>
          <a:p>
            <a:pPr algn="ctr"/>
            <a:r>
              <a:rPr lang="ru-RU" b="1" dirty="0" smtClean="0"/>
              <a:t> Форма мониторинга</a:t>
            </a:r>
            <a:r>
              <a:rPr lang="ru-RU" dirty="0" smtClean="0"/>
              <a:t> </a:t>
            </a:r>
            <a:r>
              <a:rPr lang="ru-RU" b="1" dirty="0" err="1"/>
              <a:t>Минобрнауки</a:t>
            </a:r>
            <a:r>
              <a:rPr lang="ru-RU" b="1" dirty="0"/>
              <a:t> </a:t>
            </a:r>
            <a:r>
              <a:rPr lang="ru-RU" b="1" dirty="0" smtClean="0"/>
              <a:t>России( заполнить до 31.08.25)</a:t>
            </a:r>
            <a:endParaRPr lang="ru-RU" b="1" dirty="0"/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17694"/>
          <a:stretch>
            <a:fillRect/>
          </a:stretch>
        </p:blipFill>
        <p:spPr>
          <a:xfrm>
            <a:off x="12668250" y="5071110"/>
            <a:ext cx="5702300" cy="5892800"/>
          </a:xfrm>
        </p:spPr>
      </p:pic>
      <p:sp>
        <p:nvSpPr>
          <p:cNvPr id="8" name="Овал 7"/>
          <p:cNvSpPr/>
          <p:nvPr/>
        </p:nvSpPr>
        <p:spPr>
          <a:xfrm>
            <a:off x="616687" y="8208335"/>
            <a:ext cx="3739042" cy="1970583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tx1"/>
                </a:solidFill>
              </a:rPr>
              <a:t>образовательного </a:t>
            </a:r>
            <a:r>
              <a:rPr lang="ru-RU" sz="2300" b="1" dirty="0">
                <a:solidFill>
                  <a:schemeClr val="tx1"/>
                </a:solidFill>
              </a:rPr>
              <a:t>процесса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439326" y="9202394"/>
            <a:ext cx="854708" cy="644894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Текст 10"/>
          <p:cNvSpPr>
            <a:spLocks noGrp="1"/>
          </p:cNvSpPr>
          <p:nvPr>
            <p:ph type="body" sz="quarter" idx="13"/>
          </p:nvPr>
        </p:nvSpPr>
        <p:spPr>
          <a:xfrm>
            <a:off x="5741580" y="8723000"/>
            <a:ext cx="3166337" cy="1446907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tx1"/>
                </a:solidFill>
              </a:rPr>
              <a:t>внеучебной деятельности</a:t>
            </a:r>
            <a:endParaRPr lang="ru-RU" sz="2300" b="1" dirty="0">
              <a:solidFill>
                <a:schemeClr val="tx1"/>
              </a:solidFill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9314122" y="9204895"/>
            <a:ext cx="1220470" cy="658402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0972800" y="8879947"/>
            <a:ext cx="3110322" cy="1308299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b="1" dirty="0" smtClean="0">
                <a:solidFill>
                  <a:schemeClr val="tx1"/>
                </a:solidFill>
              </a:rPr>
              <a:t>внеучебной </a:t>
            </a:r>
            <a:r>
              <a:rPr lang="ru-RU" sz="2300" b="1" dirty="0">
                <a:solidFill>
                  <a:schemeClr val="tx1"/>
                </a:solidFill>
              </a:rPr>
              <a:t>деятельности на внешних площадках</a:t>
            </a:r>
            <a:r>
              <a:rPr lang="ru-RU" sz="2300" b="1" dirty="0" smtClean="0">
                <a:solidFill>
                  <a:schemeClr val="tx1"/>
                </a:solidFill>
              </a:rPr>
              <a:t> </a:t>
            </a:r>
            <a:endParaRPr lang="ru-RU" sz="2300" b="1" dirty="0">
              <a:solidFill>
                <a:schemeClr val="tx1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16501729" y="8879946"/>
            <a:ext cx="3204461" cy="1354001"/>
          </a:xfrm>
          <a:prstGeom prst="ellipse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</a:rPr>
              <a:t>Действия руководства</a:t>
            </a:r>
            <a:r>
              <a:rPr lang="ru-RU" sz="2400" b="1" dirty="0" smtClean="0">
                <a:solidFill>
                  <a:schemeClr val="tx1"/>
                </a:solidFill>
              </a:rPr>
              <a:t>  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14730376" y="9234499"/>
            <a:ext cx="1303392" cy="644894"/>
          </a:xfrm>
          <a:prstGeom prst="rightArrow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10697450" y="417822"/>
            <a:ext cx="8847219" cy="76944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</a:rPr>
              <a:t>Ситуационный центр: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03498" y="10188246"/>
            <a:ext cx="18040054" cy="1077218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Рекомендации по формированию экосистемы на развитие практик сопровождения обучающихся </a:t>
            </a:r>
            <a:r>
              <a:rPr lang="ru-RU" sz="3200" b="1" dirty="0" smtClean="0">
                <a:solidFill>
                  <a:schemeClr val="bg1"/>
                </a:solidFill>
              </a:rPr>
              <a:t>для активизации молодежного предпринимательства ВУЗА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18" name="Рисунок 17"/>
          <p:cNvPicPr/>
          <p:nvPr/>
        </p:nvPicPr>
        <p:blipFill rotWithShape="1">
          <a:blip r:embed="rId3"/>
          <a:srcRect l="4716" t="14875" r="3977" b="20380"/>
          <a:stretch/>
        </p:blipFill>
        <p:spPr bwMode="auto">
          <a:xfrm>
            <a:off x="198608" y="1903776"/>
            <a:ext cx="9243104" cy="515624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04351" y="1359826"/>
            <a:ext cx="10052050" cy="752513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just">
              <a:lnSpc>
                <a:spcPct val="150000"/>
              </a:lnSpc>
            </a:pPr>
            <a:r>
              <a:rPr lang="ru-RU" b="1" dirty="0" smtClean="0">
                <a:latin typeface="+mj-lt"/>
                <a:ea typeface="Times New Roman"/>
                <a:cs typeface="Times New Roman"/>
              </a:rPr>
              <a:t>1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. Прохода Ирина Алексеевна – доктор сельскохозяйственных наук, профессор кафедры технологического оборудования и перерабатывающих производств, председатель;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2. </a:t>
            </a:r>
            <a:r>
              <a:rPr lang="ru-RU" b="1" dirty="0" err="1">
                <a:latin typeface="+mj-lt"/>
                <a:ea typeface="Times New Roman"/>
                <a:cs typeface="Times New Roman"/>
              </a:rPr>
              <a:t>Шепелев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 Сергей Иванович - к</a:t>
            </a:r>
            <a:r>
              <a:rPr lang="ru-RU" b="1" dirty="0">
                <a:latin typeface="+mj-lt"/>
                <a:ea typeface="Calibri"/>
                <a:cs typeface="Times New Roman"/>
              </a:rPr>
              <a:t>андидат сельскохозяйственных наук, доцент кафедры кормления животных, частной зоотехнии и переработки продуктов животноводства;</a:t>
            </a: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3</a:t>
            </a:r>
            <a:r>
              <a:rPr lang="ru-RU" b="1" dirty="0">
                <a:latin typeface="+mj-lt"/>
                <a:ea typeface="Calibri"/>
                <a:cs typeface="Times New Roman"/>
              </a:rPr>
              <a:t>. Смольский Евгений Владимирович 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- доктор сельскохозяйственных наук, профессор кафедры агрохимии, почвоведения и экологии;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>
              <a:lnSpc>
                <a:spcPct val="150000"/>
              </a:lnSpc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4. </a:t>
            </a:r>
            <a:r>
              <a:rPr lang="ru-RU" b="1" dirty="0" err="1">
                <a:latin typeface="+mj-lt"/>
                <a:ea typeface="Times New Roman"/>
                <a:cs typeface="Times New Roman"/>
              </a:rPr>
              <a:t>Кузьмицкая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 Анна Алексеевна </a:t>
            </a:r>
            <a:r>
              <a:rPr lang="ru-RU" b="1" u="sng" dirty="0">
                <a:solidFill>
                  <a:srgbClr val="28719E"/>
                </a:solidFill>
                <a:latin typeface="+mj-lt"/>
                <a:ea typeface="Times New Roman"/>
                <a:cs typeface="Times New Roman"/>
                <a:hlinkClick r:id="rId4"/>
              </a:rPr>
              <a:t>–</a:t>
            </a:r>
            <a:r>
              <a:rPr lang="ru-RU" b="1" dirty="0">
                <a:solidFill>
                  <a:srgbClr val="010101"/>
                </a:solidFill>
                <a:latin typeface="+mj-lt"/>
                <a:ea typeface="Times New Roman"/>
                <a:cs typeface="Times New Roman"/>
              </a:rPr>
              <a:t> кандидат экономических наук, доцент кафедры экономики и менеджмента;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>
              <a:lnSpc>
                <a:spcPct val="150000"/>
              </a:lnSpc>
            </a:pPr>
            <a:r>
              <a:rPr lang="ru-RU" b="1" dirty="0">
                <a:solidFill>
                  <a:srgbClr val="010101"/>
                </a:solidFill>
                <a:latin typeface="+mj-lt"/>
                <a:ea typeface="Times New Roman"/>
                <a:cs typeface="Times New Roman"/>
              </a:rPr>
              <a:t>5. Сазонова Ирина Дмитриевна - </a:t>
            </a:r>
            <a:r>
              <a:rPr lang="ru-RU" b="1" dirty="0">
                <a:solidFill>
                  <a:srgbClr val="333333"/>
                </a:solidFill>
                <a:latin typeface="+mj-lt"/>
                <a:ea typeface="Times New Roman"/>
                <a:cs typeface="Times New Roman"/>
              </a:rPr>
              <a:t>к</a:t>
            </a: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андидат сельскохозяйственных наук, доцент кафедры агрономии, селекции и семеноводства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rgbClr val="333333"/>
                </a:solidFill>
                <a:latin typeface="+mj-lt"/>
                <a:ea typeface="Times New Roman"/>
                <a:cs typeface="Times New Roman"/>
              </a:rPr>
              <a:t>6. Старовойтов Сергей Иванович - </a:t>
            </a: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доктор технических наук, профессор кафедры технических систем в агробизнесе, </a:t>
            </a:r>
            <a:r>
              <a:rPr lang="ru-RU" b="1" dirty="0" err="1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природообустройстве</a:t>
            </a: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 и дорожном строительстве;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7. Ковалев Виталий Витальевич - старший преподаватель кафедры электроэнергетики и </a:t>
            </a:r>
            <a:r>
              <a:rPr lang="ru-RU" b="1" dirty="0" err="1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электротехнологий</a:t>
            </a: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;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8. Васькин Владимир Федорович - кандидат экономических наук, директор института дополнительного профессионального образования;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9. </a:t>
            </a:r>
            <a:r>
              <a:rPr lang="ru-RU" b="1" dirty="0" err="1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Ченин</a:t>
            </a:r>
            <a:r>
              <a:rPr lang="ru-RU" b="1" dirty="0">
                <a:solidFill>
                  <a:srgbClr val="010101"/>
                </a:solidFill>
                <a:latin typeface="+mj-lt"/>
                <a:ea typeface="Calibri"/>
                <a:cs typeface="Times New Roman"/>
              </a:rPr>
              <a:t> Алексей Николаевич - кандидат технических наук, старший преподаватель кафедры безопасности жизнедеятельности и инженерной экологии;</a:t>
            </a:r>
            <a:endParaRPr lang="ru-RU" b="1" dirty="0">
              <a:latin typeface="+mj-lt"/>
              <a:ea typeface="Calibri"/>
              <a:cs typeface="Times New Roman"/>
            </a:endParaRP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10. Серебренникова Надежда Валентиновна- старший преподаватель кафедры </a:t>
            </a:r>
            <a:r>
              <a:rPr lang="ru-RU" b="1" dirty="0" err="1">
                <a:latin typeface="+mj-lt"/>
                <a:ea typeface="Times New Roman"/>
                <a:cs typeface="Times New Roman"/>
              </a:rPr>
              <a:t>природообустройства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 и водопользования;</a:t>
            </a: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11. Милютина Елена Михайловна - кандидат сельскохозяйственных наук, доцент кафедры информатики, информационных систем и технологий;</a:t>
            </a:r>
          </a:p>
          <a:p>
            <a:pPr indent="450215" algn="just">
              <a:lnSpc>
                <a:spcPct val="150000"/>
              </a:lnSpc>
            </a:pPr>
            <a:r>
              <a:rPr lang="ru-RU" b="1" dirty="0">
                <a:latin typeface="+mj-lt"/>
                <a:ea typeface="Times New Roman"/>
                <a:cs typeface="Times New Roman"/>
              </a:rPr>
              <a:t>12. </a:t>
            </a:r>
            <a:r>
              <a:rPr lang="ru-RU" b="1" dirty="0" err="1">
                <a:latin typeface="+mj-lt"/>
                <a:ea typeface="Times New Roman"/>
                <a:cs typeface="Times New Roman"/>
              </a:rPr>
              <a:t>Тюрева</a:t>
            </a:r>
            <a:r>
              <a:rPr lang="ru-RU" b="1" dirty="0">
                <a:latin typeface="+mj-lt"/>
                <a:ea typeface="Times New Roman"/>
                <a:cs typeface="Times New Roman"/>
              </a:rPr>
              <a:t> Анна Анатольевна - кандидат технических наук, доцент кафедры технического сервиса.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116088" y="7043708"/>
            <a:ext cx="59538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tx1"/>
                </a:solidFill>
              </a:rPr>
              <a:t>Сопровождение студентов в </a:t>
            </a:r>
            <a:r>
              <a:rPr lang="ru-RU" sz="2400" b="1" dirty="0" smtClean="0">
                <a:solidFill>
                  <a:schemeClr val="tx1"/>
                </a:solidFill>
              </a:rPr>
              <a:t>рамках: 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72221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315322" y="515375"/>
            <a:ext cx="10320483" cy="1845053"/>
          </a:xfrm>
        </p:spPr>
        <p:txBody>
          <a:bodyPr/>
          <a:lstStyle/>
          <a:p>
            <a:pPr algn="ctr"/>
            <a:r>
              <a:rPr lang="ru-RU" b="1" dirty="0" smtClean="0"/>
              <a:t>Ситуационный центр </a:t>
            </a:r>
            <a:r>
              <a:rPr lang="ru-RU" b="1" dirty="0"/>
              <a:t>развития </a:t>
            </a:r>
            <a:r>
              <a:rPr lang="ru-RU" b="1" dirty="0" smtClean="0"/>
              <a:t>молодежного предпринимательства</a:t>
            </a:r>
            <a:br>
              <a:rPr lang="ru-RU" b="1" dirty="0" smtClean="0"/>
            </a:br>
            <a:r>
              <a:rPr lang="ru-RU" b="1" dirty="0" smtClean="0"/>
              <a:t> </a:t>
            </a:r>
            <a:r>
              <a:rPr lang="ru-RU" b="1" dirty="0"/>
              <a:t>ФГБОУ ВО Брянский ГАУ</a:t>
            </a:r>
          </a:p>
        </p:txBody>
      </p:sp>
      <p:pic>
        <p:nvPicPr>
          <p:cNvPr id="6" name="Рисунок 5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94" r="17694"/>
          <a:stretch>
            <a:fillRect/>
          </a:stretch>
        </p:blipFill>
        <p:spPr>
          <a:xfrm>
            <a:off x="12668250" y="5071110"/>
            <a:ext cx="5702300" cy="5892800"/>
          </a:xfrm>
        </p:spPr>
      </p:pic>
      <p:sp>
        <p:nvSpPr>
          <p:cNvPr id="2" name="TextBox 1"/>
          <p:cNvSpPr txBox="1"/>
          <p:nvPr/>
        </p:nvSpPr>
        <p:spPr>
          <a:xfrm>
            <a:off x="10951535" y="226135"/>
            <a:ext cx="8654902" cy="76944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chemeClr val="bg1"/>
                </a:solidFill>
              </a:rPr>
              <a:t>Ситуационный центр</a:t>
            </a:r>
            <a:endParaRPr lang="ru-RU" sz="4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043466" y="1390065"/>
            <a:ext cx="6497205" cy="224676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/>
              <a:t>Приказ №102 от 21.07.2025 «О создании Ситуационного центра развития молодежного предпринимательства ФГБОУ ВО Брянский ГАУ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296632" y="4212565"/>
            <a:ext cx="5874327" cy="2826306"/>
          </a:xfrm>
          <a:prstGeom prst="roundRect">
            <a:avLst/>
          </a:prstGeom>
          <a:solidFill>
            <a:srgbClr val="8FAAD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u="sng" dirty="0">
                <a:solidFill>
                  <a:schemeClr val="tx1"/>
                </a:solidFill>
                <a:latin typeface="Open Sans"/>
                <a:hlinkClick r:id="rId3"/>
              </a:rPr>
              <a:t>Положение о Ситуационном центре развития молодежного предпринимательства ФГБОУ ВО Брянский ГАУ</a:t>
            </a:r>
            <a:endParaRPr lang="ru-RU" sz="3200" b="1" u="sng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2296632" y="7766259"/>
            <a:ext cx="5874327" cy="6469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Проектный центр</a:t>
            </a:r>
            <a:endParaRPr lang="ru-RU" sz="3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2296632" y="9180206"/>
            <a:ext cx="5874327" cy="190009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ru-RU" altLang="ru-RU" sz="3200" b="1" dirty="0" smtClean="0"/>
              <a:t>Совет по развитию молодежного предпринимательства</a:t>
            </a:r>
            <a:endParaRPr lang="ru-RU" altLang="ru-RU" sz="3200" b="1" dirty="0"/>
          </a:p>
        </p:txBody>
      </p:sp>
      <p:sp>
        <p:nvSpPr>
          <p:cNvPr id="22" name="Стрелка вниз 21"/>
          <p:cNvSpPr/>
          <p:nvPr/>
        </p:nvSpPr>
        <p:spPr>
          <a:xfrm>
            <a:off x="14858996" y="7116089"/>
            <a:ext cx="734289" cy="6501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14858996" y="8448371"/>
            <a:ext cx="749597" cy="69670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14858996" y="3565579"/>
            <a:ext cx="734289" cy="66418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14785111" y="971215"/>
            <a:ext cx="734289" cy="6244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322" y="3378241"/>
            <a:ext cx="11368386" cy="747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4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596333" y="207598"/>
            <a:ext cx="8847219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Ситуационный центр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18" name="Заголовок 14"/>
          <p:cNvSpPr>
            <a:spLocks noGrp="1"/>
          </p:cNvSpPr>
          <p:nvPr>
            <p:ph type="title"/>
          </p:nvPr>
        </p:nvSpPr>
        <p:spPr>
          <a:xfrm>
            <a:off x="470648" y="207599"/>
            <a:ext cx="9565450" cy="2015034"/>
          </a:xfrm>
        </p:spPr>
        <p:txBody>
          <a:bodyPr/>
          <a:lstStyle/>
          <a:p>
            <a:pPr algn="ctr"/>
            <a:r>
              <a:rPr lang="ru-RU" b="1" dirty="0" smtClean="0"/>
              <a:t> </a:t>
            </a:r>
            <a:r>
              <a:rPr lang="ru-RU" sz="4000" b="1" dirty="0"/>
              <a:t>Выпускная квалификационная работа «</a:t>
            </a:r>
            <a:r>
              <a:rPr lang="ru-RU" sz="4000" b="1" dirty="0" err="1"/>
              <a:t>Стартап</a:t>
            </a:r>
            <a:r>
              <a:rPr lang="ru-RU" sz="4000" b="1" dirty="0"/>
              <a:t> как диплом»: требования, критерии, структура</a:t>
            </a:r>
          </a:p>
        </p:txBody>
      </p:sp>
      <p:sp>
        <p:nvSpPr>
          <p:cNvPr id="25" name="Стрелка вниз 24"/>
          <p:cNvSpPr/>
          <p:nvPr/>
        </p:nvSpPr>
        <p:spPr>
          <a:xfrm>
            <a:off x="3802833" y="4073982"/>
            <a:ext cx="595132" cy="6784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4566403" y="2743330"/>
            <a:ext cx="4086225" cy="12312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/>
              <a:t>Стартап</a:t>
            </a:r>
            <a:r>
              <a:rPr lang="ru-RU" sz="2400" b="1" dirty="0"/>
              <a:t>-проект</a:t>
            </a:r>
            <a:endParaRPr lang="ru-RU" sz="2400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1569951" y="2222633"/>
            <a:ext cx="5060896" cy="1716612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Выпускная квалификационная работа в формате «</a:t>
            </a:r>
            <a:r>
              <a:rPr lang="ru-RU" sz="2800" b="1" dirty="0" err="1"/>
              <a:t>Стартап</a:t>
            </a:r>
            <a:r>
              <a:rPr lang="ru-RU" sz="2800" b="1" dirty="0"/>
              <a:t> как диплом»</a:t>
            </a:r>
            <a:endParaRPr lang="ru-RU" sz="2800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9026377" y="2694296"/>
            <a:ext cx="3624723" cy="123121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/>
              <a:t>Стартап</a:t>
            </a:r>
            <a:endParaRPr lang="ru-RU" sz="3200" dirty="0"/>
          </a:p>
        </p:txBody>
      </p:sp>
      <p:sp>
        <p:nvSpPr>
          <p:cNvPr id="45" name="Стрелка вниз 44"/>
          <p:cNvSpPr/>
          <p:nvPr/>
        </p:nvSpPr>
        <p:spPr>
          <a:xfrm>
            <a:off x="10541172" y="3974540"/>
            <a:ext cx="595132" cy="6784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Стрелка вниз 46"/>
          <p:cNvSpPr/>
          <p:nvPr/>
        </p:nvSpPr>
        <p:spPr>
          <a:xfrm>
            <a:off x="16311948" y="4050564"/>
            <a:ext cx="595132" cy="67845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211138" y="5074732"/>
            <a:ext cx="5778522" cy="54107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875" lvl="0" algn="just">
              <a:lnSpc>
                <a:spcPct val="90000"/>
              </a:lnSpc>
              <a:spcBef>
                <a:spcPts val="1000"/>
              </a:spcBef>
              <a:buClrTx/>
            </a:pPr>
            <a:r>
              <a:rPr lang="ru-RU" sz="2400" kern="1200" dirty="0">
                <a:solidFill>
                  <a:prstClr val="black"/>
                </a:solidFill>
                <a:ea typeface="+mn-ea"/>
                <a:cs typeface="+mn-cs"/>
              </a:rPr>
              <a:t>проект, разработанный несколькими обучающимися (командой </a:t>
            </a:r>
            <a:r>
              <a:rPr lang="ru-RU" sz="2400" kern="1200" dirty="0" err="1">
                <a:solidFill>
                  <a:prstClr val="black"/>
                </a:solidFill>
                <a:ea typeface="+mn-ea"/>
                <a:cs typeface="+mn-cs"/>
              </a:rPr>
              <a:t>стартапа</a:t>
            </a:r>
            <a:r>
              <a:rPr lang="ru-RU" sz="2400" kern="1200" dirty="0">
                <a:solidFill>
                  <a:prstClr val="black"/>
                </a:solidFill>
                <a:ea typeface="+mn-ea"/>
                <a:cs typeface="+mn-cs"/>
              </a:rPr>
              <a:t>, в которую входит обучающийся или несколько обучающихся), демонстрирующий уровень подготовленности выпускника к самостоятельной профессиональной деятельности, </a:t>
            </a:r>
            <a:r>
              <a:rPr lang="ru-RU" sz="2400" kern="1200" dirty="0" err="1">
                <a:solidFill>
                  <a:prstClr val="black"/>
                </a:solidFill>
                <a:ea typeface="+mn-ea"/>
                <a:cs typeface="+mn-cs"/>
              </a:rPr>
              <a:t>сформированности</a:t>
            </a:r>
            <a:r>
              <a:rPr lang="ru-RU" sz="2400" kern="1200" dirty="0">
                <a:solidFill>
                  <a:prstClr val="black"/>
                </a:solidFill>
                <a:ea typeface="+mn-ea"/>
                <a:cs typeface="+mn-cs"/>
              </a:rPr>
              <a:t> компетенций, установленных федеральными государственными образовательными стандартами высшего образования или образовательными стандартами, самостоятельно разработанными образовательными организациями высшего образования.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995682" y="5074732"/>
            <a:ext cx="52505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kern="1200" dirty="0">
                <a:solidFill>
                  <a:prstClr val="black"/>
                </a:solidFill>
                <a:ea typeface="+mn-ea"/>
                <a:cs typeface="+mn-cs"/>
              </a:rPr>
              <a:t>это проект, который направлен на создание нового продукта, технологии или услуги (продуктовой инновации), обладающий потенциалом/перспективами коммерциализации и масштабирования, разработанный и/или реализуемый в условиях неопределенности</a:t>
            </a:r>
            <a:endParaRPr lang="ru-RU" sz="24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10854" y="5074732"/>
            <a:ext cx="619732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– </a:t>
            </a:r>
            <a:r>
              <a:rPr lang="ru-RU" sz="2400" dirty="0"/>
              <a:t>документ, подготовленный самостоятельно или группой обучающихся, содержащий описание планируемой деятельности </a:t>
            </a:r>
            <a:r>
              <a:rPr lang="ru-RU" sz="2400" dirty="0" err="1"/>
              <a:t>стартапа</a:t>
            </a:r>
            <a:r>
              <a:rPr lang="ru-RU" sz="2400" dirty="0"/>
              <a:t>, в том числе: цели и задачи, определение участников </a:t>
            </a:r>
            <a:r>
              <a:rPr lang="ru-RU" sz="2400" dirty="0" err="1"/>
              <a:t>стартапа</a:t>
            </a:r>
            <a:r>
              <a:rPr lang="ru-RU" sz="2400" dirty="0"/>
              <a:t>, описание продукта (технологии или услуги), структуру финансирования и управления </a:t>
            </a:r>
            <a:r>
              <a:rPr lang="ru-RU" sz="2400" dirty="0" err="1"/>
              <a:t>стартапа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4132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0526233" y="207598"/>
            <a:ext cx="8917319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Ситуационный центр</a:t>
            </a:r>
            <a:endParaRPr lang="ru-RU" sz="4000" dirty="0">
              <a:solidFill>
                <a:schemeClr val="bg1"/>
              </a:solidFill>
            </a:endParaRPr>
          </a:p>
        </p:txBody>
      </p:sp>
      <p:sp>
        <p:nvSpPr>
          <p:cNvPr id="18" name="Заголовок 14"/>
          <p:cNvSpPr>
            <a:spLocks noGrp="1"/>
          </p:cNvSpPr>
          <p:nvPr>
            <p:ph type="title"/>
          </p:nvPr>
        </p:nvSpPr>
        <p:spPr>
          <a:xfrm>
            <a:off x="1438836" y="647337"/>
            <a:ext cx="7960658" cy="760590"/>
          </a:xfrm>
        </p:spPr>
        <p:txBody>
          <a:bodyPr/>
          <a:lstStyle/>
          <a:p>
            <a:pPr algn="ctr"/>
            <a:r>
              <a:rPr lang="ru-RU" sz="2800" b="1" dirty="0" smtClean="0"/>
              <a:t> Мониторинг о ВКР в формате «</a:t>
            </a:r>
            <a:r>
              <a:rPr lang="ru-RU" sz="2800" b="1" dirty="0" err="1" smtClean="0"/>
              <a:t>Стартап</a:t>
            </a:r>
            <a:r>
              <a:rPr lang="ru-RU" sz="2800" b="1" dirty="0" smtClean="0"/>
              <a:t> как диплом»</a:t>
            </a:r>
            <a:r>
              <a:rPr lang="ru-RU" sz="2800" b="1" dirty="0"/>
              <a:t/>
            </a:r>
            <a:br>
              <a:rPr lang="ru-RU" sz="2800" b="1" dirty="0"/>
            </a:br>
            <a:endParaRPr lang="ru-RU" sz="2800" b="1" dirty="0"/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28102" y="5617892"/>
            <a:ext cx="682811" cy="524301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 rotWithShape="1">
          <a:blip r:embed="rId3"/>
          <a:srcRect t="21363" b="10745"/>
          <a:stretch/>
        </p:blipFill>
        <p:spPr bwMode="auto">
          <a:xfrm>
            <a:off x="489098" y="1669722"/>
            <a:ext cx="10037134" cy="44724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4"/>
          <a:srcRect t="13294" b="5526"/>
          <a:stretch/>
        </p:blipFill>
        <p:spPr bwMode="auto">
          <a:xfrm>
            <a:off x="467833" y="6403988"/>
            <a:ext cx="10185990" cy="48723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/>
          <p:cNvPicPr/>
          <p:nvPr/>
        </p:nvPicPr>
        <p:blipFill rotWithShape="1">
          <a:blip r:embed="rId5"/>
          <a:srcRect l="3471" t="22155"/>
          <a:stretch/>
        </p:blipFill>
        <p:spPr bwMode="auto">
          <a:xfrm>
            <a:off x="10781414" y="1827455"/>
            <a:ext cx="8846288" cy="48285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850605" y="207598"/>
            <a:ext cx="18592948" cy="132343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kern="1200" dirty="0">
                <a:solidFill>
                  <a:schemeClr val="bg1"/>
                </a:solidFill>
                <a:ea typeface="+mj-ea"/>
                <a:cs typeface="+mj-cs"/>
              </a:rPr>
              <a:t>Реализация проекта «Платформа университетского технологического предпринимательства</a:t>
            </a:r>
            <a:r>
              <a:rPr lang="ru-RU" sz="4000" b="1" kern="1200" dirty="0" smtClean="0">
                <a:solidFill>
                  <a:schemeClr val="bg1"/>
                </a:solidFill>
                <a:ea typeface="+mj-ea"/>
                <a:cs typeface="+mj-cs"/>
              </a:rPr>
              <a:t>» Брянского ГАУ</a:t>
            </a:r>
            <a:r>
              <a:rPr lang="ru-RU" sz="4000" dirty="0" smtClean="0"/>
              <a:t> </a:t>
            </a:r>
            <a:r>
              <a:rPr lang="ru-RU" sz="4000" dirty="0" smtClean="0">
                <a:solidFill>
                  <a:schemeClr val="bg1"/>
                </a:solidFill>
              </a:rPr>
              <a:t>в 2025-2026 </a:t>
            </a:r>
            <a:r>
              <a:rPr lang="ru-RU" sz="4000" dirty="0" err="1" smtClean="0">
                <a:solidFill>
                  <a:schemeClr val="bg1"/>
                </a:solidFill>
              </a:rPr>
              <a:t>г.г</a:t>
            </a:r>
            <a:r>
              <a:rPr lang="ru-RU" sz="4000" dirty="0" smtClean="0">
                <a:solidFill>
                  <a:schemeClr val="bg1"/>
                </a:solidFill>
              </a:rPr>
              <a:t>.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2" name="Текст 20"/>
          <p:cNvSpPr>
            <a:spLocks noGrp="1"/>
          </p:cNvSpPr>
          <p:nvPr>
            <p:ph type="body" sz="quarter" idx="16"/>
          </p:nvPr>
        </p:nvSpPr>
        <p:spPr>
          <a:xfrm>
            <a:off x="282389" y="1616557"/>
            <a:ext cx="6091516" cy="302636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 рамках образовательного процесса каждой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кафедре разработать 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план развития молодежного предпринимательства на </a:t>
            </a:r>
            <a:r>
              <a:rPr lang="en-US" sz="2400" b="1" dirty="0" smtClea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 </a:t>
            </a:r>
            <a:r>
              <a:rPr lang="ru-RU" sz="2400" b="1" dirty="0" smtClean="0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полугодие до 15 октября 2025 года</a:t>
            </a:r>
            <a:endParaRPr lang="ru-RU" sz="2400" b="1" dirty="0">
              <a:solidFill>
                <a:srgbClr val="0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82389" y="1996757"/>
            <a:ext cx="6091516" cy="2440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050741" y="4738917"/>
            <a:ext cx="6091516" cy="37024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Текст 20"/>
          <p:cNvSpPr>
            <a:spLocks noGrp="1"/>
          </p:cNvSpPr>
          <p:nvPr>
            <p:ph type="body" sz="quarter" idx="16"/>
          </p:nvPr>
        </p:nvSpPr>
        <p:spPr>
          <a:xfrm>
            <a:off x="7050742" y="1821944"/>
            <a:ext cx="6091515" cy="261558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2400" dirty="0" smtClean="0"/>
              <a:t>Принять участие и оказать содействие в подготовке конкурсных заявок на </a:t>
            </a:r>
            <a:r>
              <a:rPr lang="ru-RU" sz="2400" dirty="0"/>
              <a:t>«Студенческий </a:t>
            </a:r>
            <a:r>
              <a:rPr lang="ru-RU" sz="2400" dirty="0" err="1"/>
              <a:t>стартап</a:t>
            </a:r>
            <a:r>
              <a:rPr lang="ru-RU" sz="2400" dirty="0"/>
              <a:t>» (в рамках федерального проекта «Технологии»)</a:t>
            </a:r>
            <a:endParaRPr lang="ru-RU" sz="2400" dirty="0" smtClean="0"/>
          </a:p>
        </p:txBody>
      </p:sp>
      <p:sp>
        <p:nvSpPr>
          <p:cNvPr id="18" name="Текст 20"/>
          <p:cNvSpPr>
            <a:spLocks noGrp="1"/>
          </p:cNvSpPr>
          <p:nvPr>
            <p:ph type="body" sz="quarter" idx="16"/>
          </p:nvPr>
        </p:nvSpPr>
        <p:spPr>
          <a:xfrm>
            <a:off x="13819093" y="1821942"/>
            <a:ext cx="6091515" cy="2440774"/>
          </a:xfrm>
        </p:spPr>
        <p:txBody>
          <a:bodyPr/>
          <a:lstStyle/>
          <a:p>
            <a:r>
              <a:rPr lang="ru-RU" sz="2400" dirty="0" smtClean="0"/>
              <a:t>Реализовать программы </a:t>
            </a:r>
            <a:r>
              <a:rPr lang="ru-RU" sz="2400" dirty="0"/>
              <a:t>дополнительного образования по различным направлениям – продажи, маркетинг, управление изменениями, логистика, закупки, управление созданием собственного </a:t>
            </a:r>
            <a:r>
              <a:rPr lang="ru-RU" sz="2400" dirty="0" smtClean="0"/>
              <a:t>бизнеса</a:t>
            </a:r>
            <a:endParaRPr lang="ru-RU" sz="2500" dirty="0" smtClean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819094" y="1821944"/>
            <a:ext cx="6091516" cy="244077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82389" y="5023117"/>
            <a:ext cx="6091516" cy="2440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282389" y="5274007"/>
            <a:ext cx="609151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Каждой </a:t>
            </a:r>
            <a:r>
              <a:rPr lang="ru-RU" sz="2400" dirty="0"/>
              <a:t>выпускающей кафедре </a:t>
            </a:r>
            <a:r>
              <a:rPr lang="ru-RU" sz="2400" dirty="0" smtClean="0"/>
              <a:t>актуализировать </a:t>
            </a:r>
            <a:r>
              <a:rPr lang="ru-RU" sz="2400" dirty="0" smtClean="0"/>
              <a:t>Методические рекомендации по подготовке выпускных квалификационных работ </a:t>
            </a:r>
            <a:r>
              <a:rPr lang="ru-RU" sz="2400" dirty="0"/>
              <a:t>в формате «</a:t>
            </a:r>
            <a:r>
              <a:rPr lang="ru-RU" sz="2400" dirty="0" err="1"/>
              <a:t>Стартап</a:t>
            </a:r>
            <a:r>
              <a:rPr lang="ru-RU" sz="2400" dirty="0"/>
              <a:t> как диплом</a:t>
            </a:r>
            <a:r>
              <a:rPr lang="ru-RU" sz="2400" dirty="0" smtClean="0"/>
              <a:t>»</a:t>
            </a:r>
            <a:endParaRPr lang="ru-RU" sz="2400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82389" y="8028783"/>
            <a:ext cx="6091516" cy="2440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203142" y="1974344"/>
            <a:ext cx="6091516" cy="2440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48296" y="8279673"/>
            <a:ext cx="582560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Подготовить рекомендации </a:t>
            </a:r>
            <a:r>
              <a:rPr lang="ru-RU" sz="2400" dirty="0"/>
              <a:t>по проведению государственной итоговой аттестации в форме защиты выпускной квалификационной работы «</a:t>
            </a:r>
            <a:r>
              <a:rPr lang="ru-RU" sz="2400" dirty="0" err="1"/>
              <a:t>Стартап</a:t>
            </a:r>
            <a:r>
              <a:rPr lang="ru-RU" sz="2400" dirty="0"/>
              <a:t> как диплом»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217280" y="4691904"/>
            <a:ext cx="5939116" cy="398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50" dirty="0" smtClean="0"/>
              <a:t>Увеличить проведение учебных занятий с </a:t>
            </a:r>
            <a:r>
              <a:rPr lang="ru-RU" sz="2250" dirty="0"/>
              <a:t>применением современных практико-ориентированных образовательных и цифровых технологий: - работа в команде - тренинги - мастер-классы - дискуссии - </a:t>
            </a:r>
            <a:r>
              <a:rPr lang="ru-RU" sz="2250" dirty="0" smtClean="0"/>
              <a:t>кейс-стадии </a:t>
            </a:r>
            <a:r>
              <a:rPr lang="ru-RU" sz="2250" dirty="0"/>
              <a:t>- проблемное обучение- деловые игры - </a:t>
            </a:r>
            <a:r>
              <a:rPr lang="ru-RU" sz="2250" dirty="0" err="1"/>
              <a:t>коуч</a:t>
            </a:r>
            <a:r>
              <a:rPr lang="ru-RU" sz="2250" dirty="0"/>
              <a:t>-сессии - консультации экспертов - </a:t>
            </a:r>
            <a:r>
              <a:rPr lang="ru-RU" sz="2250" dirty="0" err="1" smtClean="0"/>
              <a:t>воркшоп</a:t>
            </a:r>
            <a:r>
              <a:rPr lang="ru-RU" sz="2250" dirty="0" smtClean="0"/>
              <a:t> </a:t>
            </a:r>
            <a:r>
              <a:rPr lang="ru-RU" sz="2250" dirty="0"/>
              <a:t>- сопровождение </a:t>
            </a:r>
            <a:r>
              <a:rPr lang="ru-RU" sz="2250" dirty="0" err="1"/>
              <a:t>трекерами</a:t>
            </a:r>
            <a:r>
              <a:rPr lang="ru-RU" sz="2250" dirty="0"/>
              <a:t> - </a:t>
            </a:r>
            <a:r>
              <a:rPr lang="ru-RU" sz="2250" dirty="0" err="1"/>
              <a:t>Agile</a:t>
            </a:r>
            <a:r>
              <a:rPr lang="ru-RU" sz="2250" dirty="0"/>
              <a:t> и </a:t>
            </a:r>
            <a:r>
              <a:rPr lang="ru-RU" sz="2250" dirty="0" err="1"/>
              <a:t>Scrum</a:t>
            </a:r>
            <a:r>
              <a:rPr lang="ru-RU" sz="2250" dirty="0"/>
              <a:t>-технологии - адаптивное обучение </a:t>
            </a:r>
            <a:r>
              <a:rPr lang="ru-RU" sz="2250" dirty="0" smtClean="0"/>
              <a:t>на площадке Проектного центра</a:t>
            </a:r>
            <a:endParaRPr lang="ru-RU" sz="2250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13630940" y="5044640"/>
            <a:ext cx="6279668" cy="370243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3819093" y="5044640"/>
            <a:ext cx="6063237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350" dirty="0" smtClean="0"/>
              <a:t>Провести информационные мероприятия, конференции, форумы, стратегические сессии, открытые лекции, мастер-классы </a:t>
            </a:r>
            <a:r>
              <a:rPr lang="ru-RU" sz="2350" dirty="0"/>
              <a:t>и </a:t>
            </a:r>
            <a:r>
              <a:rPr lang="ru-RU" sz="2350" dirty="0" err="1" smtClean="0"/>
              <a:t>воркшопы</a:t>
            </a:r>
            <a:r>
              <a:rPr lang="ru-RU" sz="2350" dirty="0" smtClean="0"/>
              <a:t> </a:t>
            </a:r>
            <a:r>
              <a:rPr lang="ru-RU" sz="2350" dirty="0"/>
              <a:t>с </a:t>
            </a:r>
            <a:r>
              <a:rPr lang="ru-RU" sz="2350" dirty="0" smtClean="0"/>
              <a:t>экспертами практиками</a:t>
            </a:r>
            <a:r>
              <a:rPr lang="ru-RU" sz="2350" dirty="0"/>
              <a:t>, представителями организаций </a:t>
            </a:r>
            <a:r>
              <a:rPr lang="ru-RU" sz="2350" dirty="0" smtClean="0"/>
              <a:t>партнеров по вопросам </a:t>
            </a:r>
            <a:r>
              <a:rPr lang="ru-RU" sz="2350" dirty="0"/>
              <a:t>развития экономики, ведения инновационной деятельности, создания новых рабочих </a:t>
            </a:r>
            <a:r>
              <a:rPr lang="ru-RU" sz="2350" dirty="0" smtClean="0"/>
              <a:t>мест</a:t>
            </a:r>
            <a:r>
              <a:rPr lang="ru-RU" sz="2400" dirty="0"/>
              <a:t> на площадке Проектного центра</a:t>
            </a:r>
            <a:endParaRPr lang="ru-RU" sz="2350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82389" y="8028782"/>
            <a:ext cx="6091516" cy="2440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7050741" y="8742743"/>
            <a:ext cx="6091516" cy="244077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7136008" y="8742743"/>
            <a:ext cx="59209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1D232E"/>
                </a:solidFill>
                <a:latin typeface="+mn-lt"/>
                <a:ea typeface="Times New Roman" panose="02020603050405020304" pitchFamily="18" charset="0"/>
              </a:rPr>
              <a:t>Организовать работу </a:t>
            </a:r>
            <a:r>
              <a:rPr lang="ru-RU" sz="2400" dirty="0">
                <a:solidFill>
                  <a:srgbClr val="1D232E"/>
                </a:solidFill>
                <a:latin typeface="+mn-lt"/>
                <a:ea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1D232E"/>
                </a:solidFill>
                <a:latin typeface="+mn-lt"/>
                <a:ea typeface="Times New Roman" panose="02020603050405020304" pitchFamily="18" charset="0"/>
              </a:rPr>
              <a:t>назначить </a:t>
            </a:r>
            <a:r>
              <a:rPr lang="ru-RU" sz="2400" dirty="0">
                <a:solidFill>
                  <a:srgbClr val="1D232E"/>
                </a:solidFill>
                <a:latin typeface="+mn-lt"/>
                <a:ea typeface="Times New Roman" panose="02020603050405020304" pitchFamily="18" charset="0"/>
              </a:rPr>
              <a:t>ответственных по </a:t>
            </a:r>
            <a:r>
              <a:rPr lang="ru-RU" sz="2400" dirty="0" smtClean="0">
                <a:solidFill>
                  <a:srgbClr val="1D232E"/>
                </a:solidFill>
                <a:latin typeface="+mn-lt"/>
                <a:ea typeface="Times New Roman" panose="02020603050405020304" pitchFamily="18" charset="0"/>
              </a:rPr>
              <a:t>наставничеству, </a:t>
            </a:r>
            <a:r>
              <a:rPr lang="ru-RU" sz="2400" dirty="0" smtClean="0">
                <a:latin typeface="+mn-lt"/>
              </a:rPr>
              <a:t>по </a:t>
            </a:r>
            <a:r>
              <a:rPr lang="ru-RU" sz="2400" dirty="0">
                <a:latin typeface="+mn-lt"/>
              </a:rPr>
              <a:t>постдипломному сопровождению выпускников, реализующих предпринимательские проекты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2"/>
          </p:nvPr>
        </p:nvSpPr>
        <p:spPr>
          <a:xfrm>
            <a:off x="1436914" y="359998"/>
            <a:ext cx="8161292" cy="1294631"/>
          </a:xfrm>
        </p:spPr>
        <p:txBody>
          <a:bodyPr/>
          <a:lstStyle/>
          <a:p>
            <a:pPr algn="ctr"/>
            <a:r>
              <a:rPr lang="ru-RU" b="1" dirty="0" smtClean="0"/>
              <a:t>План развития молодежного предпринимательства кафедры _______ </a:t>
            </a:r>
          </a:p>
          <a:p>
            <a:pPr algn="ctr"/>
            <a:r>
              <a:rPr lang="ru-RU" b="1" dirty="0" smtClean="0"/>
              <a:t>на 1 полугодие 2025-2026 учебного года</a:t>
            </a:r>
            <a:endParaRPr lang="ru-RU" b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quarter" idx="13"/>
          </p:nvPr>
        </p:nvSpPr>
        <p:spPr>
          <a:xfrm>
            <a:off x="827315" y="2197208"/>
            <a:ext cx="18004972" cy="9319877"/>
          </a:xfrm>
        </p:spPr>
        <p:txBody>
          <a:bodyPr/>
          <a:lstStyle/>
          <a:p>
            <a:pPr marL="473075" indent="-457200">
              <a:buAutoNum type="arabicPeriod"/>
            </a:pPr>
            <a:r>
              <a:rPr lang="ru-RU" sz="2400" dirty="0" smtClean="0"/>
              <a:t>Разработка и актуализация Методических рекомендаций </a:t>
            </a:r>
            <a:r>
              <a:rPr lang="ru-RU" sz="2400" dirty="0"/>
              <a:t>по подготовке выпускных квалификационных работ в формате «</a:t>
            </a:r>
            <a:r>
              <a:rPr lang="ru-RU" sz="2400" dirty="0" err="1"/>
              <a:t>Стартап</a:t>
            </a:r>
            <a:r>
              <a:rPr lang="ru-RU" sz="2400" dirty="0"/>
              <a:t> как диплом» </a:t>
            </a:r>
            <a:r>
              <a:rPr lang="ru-RU" sz="2400" dirty="0" smtClean="0"/>
              <a:t>(СКД).</a:t>
            </a:r>
          </a:p>
          <a:p>
            <a:r>
              <a:rPr lang="ru-RU" sz="2400" dirty="0" smtClean="0"/>
              <a:t>2</a:t>
            </a:r>
            <a:r>
              <a:rPr lang="ru-RU" sz="2400" dirty="0"/>
              <a:t>. П</a:t>
            </a:r>
            <a:r>
              <a:rPr lang="ru-RU" sz="2400" dirty="0" smtClean="0"/>
              <a:t>роведение учебных и </a:t>
            </a:r>
            <a:r>
              <a:rPr lang="ru-RU" sz="2400" dirty="0" err="1" smtClean="0"/>
              <a:t>внеучебных</a:t>
            </a:r>
            <a:r>
              <a:rPr lang="ru-RU" sz="2400" dirty="0" smtClean="0"/>
              <a:t> </a:t>
            </a:r>
            <a:r>
              <a:rPr lang="ru-RU" sz="2400" dirty="0"/>
              <a:t>занятий с применением современных практико-ориентированных образовательных и цифровых технологий: </a:t>
            </a:r>
            <a:endParaRPr lang="ru-RU" sz="2400" dirty="0" smtClean="0"/>
          </a:p>
          <a:p>
            <a:pPr marL="358775" indent="-342900">
              <a:buFontTx/>
              <a:buChar char="-"/>
            </a:pPr>
            <a:r>
              <a:rPr lang="ru-RU" sz="2400" dirty="0" smtClean="0"/>
              <a:t>работа </a:t>
            </a:r>
            <a:r>
              <a:rPr lang="ru-RU" sz="2400" dirty="0"/>
              <a:t>в </a:t>
            </a:r>
            <a:r>
              <a:rPr lang="ru-RU" sz="2400" dirty="0" smtClean="0"/>
              <a:t>команде, тренинги, мастер-классы, дискуссии, кейс-стадии, деловые игры, </a:t>
            </a:r>
            <a:r>
              <a:rPr lang="ru-RU" sz="2400" dirty="0" err="1" smtClean="0"/>
              <a:t>коуч</a:t>
            </a:r>
            <a:r>
              <a:rPr lang="ru-RU" sz="2400" dirty="0" smtClean="0"/>
              <a:t>-сессии, консультации </a:t>
            </a:r>
            <a:r>
              <a:rPr lang="ru-RU" sz="2400" dirty="0"/>
              <a:t>экспертов </a:t>
            </a:r>
            <a:endParaRPr lang="ru-RU" sz="2400" dirty="0" smtClean="0"/>
          </a:p>
          <a:p>
            <a:r>
              <a:rPr lang="ru-RU" sz="2400" dirty="0" smtClean="0"/>
              <a:t>на площадке проектного центра с указанием </a:t>
            </a:r>
            <a:r>
              <a:rPr lang="ru-RU" sz="2400" b="1" dirty="0" smtClean="0"/>
              <a:t>даты, вида занятий, приглашенных спикеров, ответственных, с размещением информации на сайте университета.</a:t>
            </a:r>
            <a:endParaRPr lang="ru-RU" sz="2400" b="1" dirty="0"/>
          </a:p>
          <a:p>
            <a:r>
              <a:rPr lang="ru-RU" sz="2400" dirty="0" smtClean="0"/>
              <a:t>3.Участие  и подготовка </a:t>
            </a:r>
            <a:r>
              <a:rPr lang="ru-RU" sz="2400" dirty="0"/>
              <a:t>конкурсных заявок на «Студенческий </a:t>
            </a:r>
            <a:r>
              <a:rPr lang="ru-RU" sz="2400" dirty="0" err="1"/>
              <a:t>стартап</a:t>
            </a:r>
            <a:r>
              <a:rPr lang="ru-RU" sz="2400" dirty="0"/>
              <a:t>» (в рамках федерального проекта «Технологии</a:t>
            </a:r>
            <a:r>
              <a:rPr lang="ru-RU" sz="2400" dirty="0" smtClean="0"/>
              <a:t>»).</a:t>
            </a:r>
            <a:endParaRPr lang="ru-RU" sz="2400" dirty="0"/>
          </a:p>
          <a:p>
            <a:r>
              <a:rPr lang="ru-RU" sz="2400" dirty="0" smtClean="0"/>
              <a:t>4.</a:t>
            </a:r>
            <a:r>
              <a:rPr lang="ru-RU" sz="2400" dirty="0">
                <a:solidFill>
                  <a:srgbClr val="1D232E"/>
                </a:solidFill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1D232E"/>
                </a:solidFill>
                <a:ea typeface="Times New Roman" panose="02020603050405020304" pitchFamily="18" charset="0"/>
              </a:rPr>
              <a:t>Организация работы </a:t>
            </a:r>
            <a:r>
              <a:rPr lang="ru-RU" sz="2400" dirty="0">
                <a:solidFill>
                  <a:srgbClr val="1D232E"/>
                </a:solidFill>
                <a:ea typeface="Times New Roman" panose="02020603050405020304" pitchFamily="18" charset="0"/>
              </a:rPr>
              <a:t>и </a:t>
            </a:r>
            <a:r>
              <a:rPr lang="ru-RU" sz="2400" dirty="0" smtClean="0">
                <a:solidFill>
                  <a:srgbClr val="1D232E"/>
                </a:solidFill>
                <a:ea typeface="Times New Roman" panose="02020603050405020304" pitchFamily="18" charset="0"/>
              </a:rPr>
              <a:t>назначение ответственных </a:t>
            </a:r>
            <a:r>
              <a:rPr lang="ru-RU" sz="2400" dirty="0">
                <a:solidFill>
                  <a:srgbClr val="1D232E"/>
                </a:solidFill>
                <a:ea typeface="Times New Roman" panose="02020603050405020304" pitchFamily="18" charset="0"/>
              </a:rPr>
              <a:t>по наставничеству </a:t>
            </a:r>
            <a:r>
              <a:rPr lang="ru-RU" sz="2400" dirty="0"/>
              <a:t>по постдипломному сопровождению выпускников, реализующих предпринимательские </a:t>
            </a:r>
            <a:r>
              <a:rPr lang="ru-RU" sz="2400" dirty="0" smtClean="0"/>
              <a:t>проекты. </a:t>
            </a:r>
            <a:endParaRPr lang="ru-RU" sz="2400" dirty="0"/>
          </a:p>
          <a:p>
            <a:r>
              <a:rPr lang="ru-RU" sz="2400" dirty="0"/>
              <a:t>5. </a:t>
            </a:r>
            <a:r>
              <a:rPr lang="ru-RU" sz="2400" dirty="0" smtClean="0"/>
              <a:t>Подготовка и обновление программ </a:t>
            </a:r>
            <a:r>
              <a:rPr lang="ru-RU" sz="2400" dirty="0"/>
              <a:t>дополнительного образования по различным направлениям – продажи, маркетинг, управление изменениями, логистика, закупки, управление созданием собственного </a:t>
            </a:r>
            <a:r>
              <a:rPr lang="ru-RU" sz="2400" dirty="0" smtClean="0"/>
              <a:t>бизнеса.</a:t>
            </a:r>
            <a:endParaRPr lang="ru-RU" sz="2500" dirty="0"/>
          </a:p>
          <a:p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0678633" y="359998"/>
            <a:ext cx="8917319" cy="707886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</a:rPr>
              <a:t>Ситуационный центр</a:t>
            </a:r>
            <a:endParaRPr lang="ru-RU" sz="4000" dirty="0">
              <a:solidFill>
                <a:schemeClr val="bg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395445"/>
              </p:ext>
            </p:extLst>
          </p:nvPr>
        </p:nvGraphicFramePr>
        <p:xfrm>
          <a:off x="876301" y="7332409"/>
          <a:ext cx="18345149" cy="24570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0962"/>
                <a:gridCol w="4134155"/>
                <a:gridCol w="3496217"/>
                <a:gridCol w="2687966"/>
                <a:gridCol w="3129800"/>
                <a:gridCol w="3356049"/>
              </a:tblGrid>
              <a:tr h="10876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№ </a:t>
                      </a:r>
                      <a:r>
                        <a:rPr lang="ru-RU" sz="2400" dirty="0" err="1">
                          <a:effectLst/>
                        </a:rPr>
                        <a:t>п.п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Вид мероприятия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Место и дата проведения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Приглашённый эксперт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Ответственный исполнитель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</a:rPr>
                        <a:t>Информация на сайте со ссылкой на источник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1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97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…5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68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0596333" y="207598"/>
            <a:ext cx="8847219" cy="646331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</a:rPr>
              <a:t>Ситуационный центр</a:t>
            </a:r>
            <a:endParaRPr lang="ru-RU" sz="3600" dirty="0">
              <a:solidFill>
                <a:schemeClr val="bg1"/>
              </a:solidFill>
            </a:endParaRPr>
          </a:p>
        </p:txBody>
      </p:sp>
      <p:sp>
        <p:nvSpPr>
          <p:cNvPr id="21" name="Текст 20"/>
          <p:cNvSpPr>
            <a:spLocks noGrp="1"/>
          </p:cNvSpPr>
          <p:nvPr>
            <p:ph type="body" sz="quarter" idx="16"/>
          </p:nvPr>
        </p:nvSpPr>
        <p:spPr>
          <a:xfrm>
            <a:off x="0" y="1949824"/>
            <a:ext cx="20104100" cy="7784726"/>
          </a:xfrm>
        </p:spPr>
        <p:txBody>
          <a:bodyPr/>
          <a:lstStyle/>
          <a:p>
            <a:r>
              <a:rPr lang="ru-RU" sz="8000" dirty="0" smtClean="0"/>
              <a:t>Благодарим за внимание!</a:t>
            </a:r>
          </a:p>
          <a:p>
            <a:endParaRPr lang="ru-RU" sz="8000" dirty="0" smtClean="0"/>
          </a:p>
          <a:p>
            <a:endParaRPr lang="ru-RU" sz="8000" dirty="0"/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Прохода Ирина Алексеевна</a:t>
            </a:r>
          </a:p>
          <a:p>
            <a:r>
              <a:rPr lang="ru-RU" sz="8000" dirty="0" smtClean="0">
                <a:latin typeface="Times New Roman" pitchFamily="18" charset="0"/>
                <a:cs typeface="Times New Roman" pitchFamily="18" charset="0"/>
              </a:rPr>
              <a:t>8-920-845-94-00</a:t>
            </a:r>
          </a:p>
          <a:p>
            <a:r>
              <a:rPr lang="en-US" sz="8000" dirty="0" smtClean="0">
                <a:latin typeface="Times New Roman" pitchFamily="18" charset="0"/>
                <a:cs typeface="Times New Roman" pitchFamily="18" charset="0"/>
              </a:rPr>
              <a:t>irina.proxoda@yandex.ru</a:t>
            </a:r>
            <a:endParaRPr lang="ru-RU" sz="80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911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ЛОЖК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РАЗДЕЛИТЕЛИ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389BBA01C4FE21449AAFFFA76EBF4062" ma:contentTypeVersion="11" ma:contentTypeDescription="Создание документа." ma:contentTypeScope="" ma:versionID="79aedfc5a69420e3d16d7088044bfd88">
  <xsd:schema xmlns:xsd="http://www.w3.org/2001/XMLSchema" xmlns:xs="http://www.w3.org/2001/XMLSchema" xmlns:p="http://schemas.microsoft.com/office/2006/metadata/properties" xmlns:ns2="dae585fd-f7dc-4d5a-b1b8-e5742ef77c8f" xmlns:ns3="f3f21cfc-4d3e-42b1-8a95-d7209818f9d6" targetNamespace="http://schemas.microsoft.com/office/2006/metadata/properties" ma:root="true" ma:fieldsID="cf8c26219cdb8dd4a9c0e137e475de8a" ns2:_="" ns3:_="">
    <xsd:import namespace="dae585fd-f7dc-4d5a-b1b8-e5742ef77c8f"/>
    <xsd:import namespace="f3f21cfc-4d3e-42b1-8a95-d7209818f9d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e585fd-f7dc-4d5a-b1b8-e5742ef77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f21cfc-4d3e-42b1-8a95-d7209818f9d6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FF6784E-6852-4EC6-93B9-B2F40371A23B}">
  <ds:schemaRefs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f3f21cfc-4d3e-42b1-8a95-d7209818f9d6"/>
    <ds:schemaRef ds:uri="dae585fd-f7dc-4d5a-b1b8-e5742ef77c8f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9FF58AEB-2291-40AF-B249-515FE11CFB6E}">
  <ds:schemaRefs/>
</ds:datastoreItem>
</file>

<file path=customXml/itemProps3.xml><?xml version="1.0" encoding="utf-8"?>
<ds:datastoreItem xmlns:ds="http://schemas.openxmlformats.org/officeDocument/2006/customXml" ds:itemID="{13A4F37C-2065-498A-9F8A-F1C3212BD4F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3132</TotalTime>
  <Words>856</Words>
  <Application>Microsoft Office PowerPoint</Application>
  <PresentationFormat>Произвольный</PresentationFormat>
  <Paragraphs>84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8</vt:i4>
      </vt:variant>
    </vt:vector>
  </HeadingPairs>
  <TitlesOfParts>
    <vt:vector size="10" baseType="lpstr">
      <vt:lpstr>ОБЛОЖКИ</vt:lpstr>
      <vt:lpstr>РАЗДЕЛИТЕЛИ</vt:lpstr>
      <vt:lpstr> Концепция технологического развития Российской Федерации до 2030 года, реализация федерального проекта «Платформа университетского технологического предпринимательства», утвержденного Минобрнауки в 2022 году для поддержки и развития технологического предпринимательства и создания в стране высокотехнологичных стартапов</vt:lpstr>
      <vt:lpstr> Форма мониторинга Минобрнауки России( заполнить до 31.08.25)</vt:lpstr>
      <vt:lpstr>Ситуационный центр развития молодежного предпринимательства  ФГБОУ ВО Брянский ГАУ</vt:lpstr>
      <vt:lpstr> Выпускная квалификационная работа «Стартап как диплом»: требования, критерии, структура</vt:lpstr>
      <vt:lpstr> Мониторинг о ВКР в формате «Стартап как диплом»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Пешкова Василиса Олеговна</dc:creator>
  <cp:lastModifiedBy>ПК</cp:lastModifiedBy>
  <cp:revision>493</cp:revision>
  <dcterms:created xsi:type="dcterms:W3CDTF">2021-03-01T12:07:00Z</dcterms:created>
  <dcterms:modified xsi:type="dcterms:W3CDTF">2025-10-03T08:34:03Z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LastSaved">
    <vt:filetime>2021-03-01T03:00:00Z</vt:filetime>
  </property>
  <property fmtid="{D5CDD505-2E9C-101B-9397-08002B2CF9AE}" pid="3" name="ContentTypeId">
    <vt:lpwstr>0x010100389BBA01C4FE21449AAFFFA76EBF4062</vt:lpwstr>
  </property>
  <property fmtid="{D5CDD505-2E9C-101B-9397-08002B2CF9AE}" pid="4" name="ICV">
    <vt:lpwstr>DE080A5E463440F79BD45325507DF7C5_12</vt:lpwstr>
  </property>
  <property fmtid="{D5CDD505-2E9C-101B-9397-08002B2CF9AE}" pid="5" name="KSOProductBuildVer">
    <vt:lpwstr>1049-12.2.0.13266</vt:lpwstr>
  </property>
</Properties>
</file>