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6" r:id="rId2"/>
    <p:sldId id="258" r:id="rId3"/>
    <p:sldId id="259" r:id="rId4"/>
    <p:sldId id="260" r:id="rId5"/>
    <p:sldId id="261"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Lst>
  <p:sldSz cx="14630400" cy="8229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8" d="100"/>
          <a:sy n="58" d="100"/>
        </p:scale>
        <p:origin x="75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 name="Shape 87"/>
          <p:cNvSpPr>
            <a:spLocks noGrp="1" noRot="1" noChangeAspect="1"/>
          </p:cNvSpPr>
          <p:nvPr>
            <p:ph type="sldImg"/>
          </p:nvPr>
        </p:nvSpPr>
        <p:spPr>
          <a:xfrm>
            <a:off x="1143000" y="685800"/>
            <a:ext cx="4572000" cy="3429000"/>
          </a:xfrm>
          <a:prstGeom prst="rect">
            <a:avLst/>
          </a:prstGeom>
        </p:spPr>
        <p:txBody>
          <a:bodyPr/>
          <a:lstStyle/>
          <a:p>
            <a:endParaRPr/>
          </a:p>
        </p:txBody>
      </p:sp>
      <p:sp>
        <p:nvSpPr>
          <p:cNvPr id="88" name="Shape 8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lide 1 master">
    <p:bg>
      <p:bgPr>
        <a:solidFill>
          <a:srgbClr val="000000"/>
        </a:solidFill>
        <a:effectLst/>
      </p:bgPr>
    </p:bg>
    <p:spTree>
      <p:nvGrpSpPr>
        <p:cNvPr id="1" name=""/>
        <p:cNvGrpSpPr/>
        <p:nvPr/>
      </p:nvGrpSpPr>
      <p:grpSpPr>
        <a:xfrm>
          <a:off x="0" y="0"/>
          <a:ext cx="0" cy="0"/>
          <a:chOff x="0" y="0"/>
          <a:chExt cx="0" cy="0"/>
        </a:xfrm>
      </p:grpSpPr>
      <p:sp>
        <p:nvSpPr>
          <p:cNvPr id="18" name="Shape 0"/>
          <p:cNvSpPr/>
          <p:nvPr/>
        </p:nvSpPr>
        <p:spPr>
          <a:xfrm>
            <a:off x="0" y="0"/>
            <a:ext cx="14630400" cy="8229600"/>
          </a:xfrm>
          <a:prstGeom prst="rect">
            <a:avLst/>
          </a:prstGeom>
          <a:solidFill>
            <a:srgbClr val="F6F4F4"/>
          </a:solidFill>
          <a:ln w="12700">
            <a:miter lim="400000"/>
          </a:ln>
        </p:spPr>
        <p:txBody>
          <a:bodyPr lIns="45719" rIns="45719"/>
          <a:lstStyle/>
          <a:p>
            <a:endParaRPr/>
          </a:p>
        </p:txBody>
      </p:sp>
      <p:sp>
        <p:nvSpPr>
          <p:cNvPr id="19" name="Shape 1"/>
          <p:cNvSpPr/>
          <p:nvPr/>
        </p:nvSpPr>
        <p:spPr>
          <a:xfrm>
            <a:off x="0" y="0"/>
            <a:ext cx="14630400" cy="8229600"/>
          </a:xfrm>
          <a:prstGeom prst="rect">
            <a:avLst/>
          </a:prstGeom>
          <a:solidFill>
            <a:srgbClr val="FFFFFF"/>
          </a:solidFill>
          <a:ln w="12700">
            <a:miter lim="400000"/>
          </a:ln>
        </p:spPr>
        <p:txBody>
          <a:bodyPr lIns="45719" rIns="45719"/>
          <a:lstStyle/>
          <a:p>
            <a:endParaRPr/>
          </a:p>
        </p:txBody>
      </p:sp>
      <p:pic>
        <p:nvPicPr>
          <p:cNvPr id="20" name="Image 0" descr="Image 0">
            <a:hlinkClick r:id="rId2"/>
          </p:cNvPr>
          <p:cNvPicPr>
            <a:picLocks noChangeAspect="1"/>
          </p:cNvPicPr>
          <p:nvPr/>
        </p:nvPicPr>
        <p:blipFill>
          <a:blip r:embed="rId3">
            <a:extLst/>
          </a:blip>
          <a:stretch>
            <a:fillRect/>
          </a:stretch>
        </p:blipFill>
        <p:spPr>
          <a:xfrm>
            <a:off x="12839214" y="7749540"/>
            <a:ext cx="1722606" cy="411481"/>
          </a:xfrm>
          <a:prstGeom prst="rect">
            <a:avLst/>
          </a:prstGeom>
          <a:ln w="12700">
            <a:miter lim="400000"/>
          </a:ln>
        </p:spPr>
      </p:pic>
      <p:sp>
        <p:nvSpPr>
          <p:cNvPr id="2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lide 3 master">
    <p:bg>
      <p:bgPr>
        <a:solidFill>
          <a:srgbClr val="000000"/>
        </a:solidFill>
        <a:effectLst/>
      </p:bgPr>
    </p:bg>
    <p:spTree>
      <p:nvGrpSpPr>
        <p:cNvPr id="1" name=""/>
        <p:cNvGrpSpPr/>
        <p:nvPr/>
      </p:nvGrpSpPr>
      <p:grpSpPr>
        <a:xfrm>
          <a:off x="0" y="0"/>
          <a:ext cx="0" cy="0"/>
          <a:chOff x="0" y="0"/>
          <a:chExt cx="0" cy="0"/>
        </a:xfrm>
      </p:grpSpPr>
      <p:sp>
        <p:nvSpPr>
          <p:cNvPr id="38" name="Shape 0"/>
          <p:cNvSpPr/>
          <p:nvPr/>
        </p:nvSpPr>
        <p:spPr>
          <a:xfrm>
            <a:off x="0" y="0"/>
            <a:ext cx="14630400" cy="8229600"/>
          </a:xfrm>
          <a:prstGeom prst="rect">
            <a:avLst/>
          </a:prstGeom>
          <a:solidFill>
            <a:srgbClr val="F6F4F4"/>
          </a:solidFill>
          <a:ln w="12700">
            <a:miter lim="400000"/>
          </a:ln>
        </p:spPr>
        <p:txBody>
          <a:bodyPr lIns="45719" rIns="45719"/>
          <a:lstStyle/>
          <a:p>
            <a:endParaRPr/>
          </a:p>
        </p:txBody>
      </p:sp>
      <p:sp>
        <p:nvSpPr>
          <p:cNvPr id="39" name="Shape 1"/>
          <p:cNvSpPr/>
          <p:nvPr/>
        </p:nvSpPr>
        <p:spPr>
          <a:xfrm>
            <a:off x="0" y="0"/>
            <a:ext cx="14630400" cy="8229600"/>
          </a:xfrm>
          <a:prstGeom prst="rect">
            <a:avLst/>
          </a:prstGeom>
          <a:solidFill>
            <a:srgbClr val="FFFFFF"/>
          </a:solidFill>
          <a:ln w="12700">
            <a:miter lim="400000"/>
          </a:ln>
        </p:spPr>
        <p:txBody>
          <a:bodyPr lIns="45719" rIns="45719"/>
          <a:lstStyle/>
          <a:p>
            <a:endParaRPr/>
          </a:p>
        </p:txBody>
      </p:sp>
      <p:pic>
        <p:nvPicPr>
          <p:cNvPr id="40" name="Image 0" descr="Image 0">
            <a:hlinkClick r:id="rId2"/>
          </p:cNvPr>
          <p:cNvPicPr>
            <a:picLocks noChangeAspect="1"/>
          </p:cNvPicPr>
          <p:nvPr/>
        </p:nvPicPr>
        <p:blipFill>
          <a:blip r:embed="rId3">
            <a:extLst/>
          </a:blip>
          <a:stretch>
            <a:fillRect/>
          </a:stretch>
        </p:blipFill>
        <p:spPr>
          <a:xfrm>
            <a:off x="12839214" y="7749540"/>
            <a:ext cx="1722606" cy="411481"/>
          </a:xfrm>
          <a:prstGeom prst="rect">
            <a:avLst/>
          </a:prstGeom>
          <a:ln w="12700">
            <a:miter lim="400000"/>
          </a:ln>
        </p:spPr>
      </p:pic>
      <p:sp>
        <p:nvSpPr>
          <p:cNvPr id="4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lide 4 master">
    <p:bg>
      <p:bgPr>
        <a:solidFill>
          <a:srgbClr val="000000"/>
        </a:solidFill>
        <a:effectLst/>
      </p:bgPr>
    </p:bg>
    <p:spTree>
      <p:nvGrpSpPr>
        <p:cNvPr id="1" name=""/>
        <p:cNvGrpSpPr/>
        <p:nvPr/>
      </p:nvGrpSpPr>
      <p:grpSpPr>
        <a:xfrm>
          <a:off x="0" y="0"/>
          <a:ext cx="0" cy="0"/>
          <a:chOff x="0" y="0"/>
          <a:chExt cx="0" cy="0"/>
        </a:xfrm>
      </p:grpSpPr>
      <p:sp>
        <p:nvSpPr>
          <p:cNvPr id="48" name="Shape 0"/>
          <p:cNvSpPr/>
          <p:nvPr/>
        </p:nvSpPr>
        <p:spPr>
          <a:xfrm>
            <a:off x="0" y="0"/>
            <a:ext cx="14630400" cy="8229600"/>
          </a:xfrm>
          <a:prstGeom prst="rect">
            <a:avLst/>
          </a:prstGeom>
          <a:solidFill>
            <a:srgbClr val="F6F4F4"/>
          </a:solidFill>
          <a:ln w="12700">
            <a:miter lim="400000"/>
          </a:ln>
        </p:spPr>
        <p:txBody>
          <a:bodyPr lIns="45719" rIns="45719"/>
          <a:lstStyle/>
          <a:p>
            <a:endParaRPr/>
          </a:p>
        </p:txBody>
      </p:sp>
      <p:sp>
        <p:nvSpPr>
          <p:cNvPr id="49" name="Shape 1"/>
          <p:cNvSpPr/>
          <p:nvPr/>
        </p:nvSpPr>
        <p:spPr>
          <a:xfrm>
            <a:off x="0" y="0"/>
            <a:ext cx="14630400" cy="8229600"/>
          </a:xfrm>
          <a:prstGeom prst="rect">
            <a:avLst/>
          </a:prstGeom>
          <a:solidFill>
            <a:srgbClr val="FFFFFF"/>
          </a:solidFill>
          <a:ln w="12700">
            <a:miter lim="400000"/>
          </a:ln>
        </p:spPr>
        <p:txBody>
          <a:bodyPr lIns="45719" rIns="45719"/>
          <a:lstStyle/>
          <a:p>
            <a:endParaRPr/>
          </a:p>
        </p:txBody>
      </p:sp>
      <p:pic>
        <p:nvPicPr>
          <p:cNvPr id="50" name="Image 0" descr="Image 0">
            <a:hlinkClick r:id="rId2"/>
          </p:cNvPr>
          <p:cNvPicPr>
            <a:picLocks noChangeAspect="1"/>
          </p:cNvPicPr>
          <p:nvPr/>
        </p:nvPicPr>
        <p:blipFill>
          <a:blip r:embed="rId3">
            <a:extLst/>
          </a:blip>
          <a:stretch>
            <a:fillRect/>
          </a:stretch>
        </p:blipFill>
        <p:spPr>
          <a:xfrm>
            <a:off x="12839214" y="7749540"/>
            <a:ext cx="1722606" cy="411481"/>
          </a:xfrm>
          <a:prstGeom prst="rect">
            <a:avLst/>
          </a:prstGeom>
          <a:ln w="12700">
            <a:miter lim="400000"/>
          </a:ln>
        </p:spPr>
      </p:pic>
      <p:sp>
        <p:nvSpPr>
          <p:cNvPr id="5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Slide 5 master">
    <p:bg>
      <p:bgPr>
        <a:solidFill>
          <a:srgbClr val="000000"/>
        </a:solidFill>
        <a:effectLst/>
      </p:bgPr>
    </p:bg>
    <p:spTree>
      <p:nvGrpSpPr>
        <p:cNvPr id="1" name=""/>
        <p:cNvGrpSpPr/>
        <p:nvPr/>
      </p:nvGrpSpPr>
      <p:grpSpPr>
        <a:xfrm>
          <a:off x="0" y="0"/>
          <a:ext cx="0" cy="0"/>
          <a:chOff x="0" y="0"/>
          <a:chExt cx="0" cy="0"/>
        </a:xfrm>
      </p:grpSpPr>
      <p:sp>
        <p:nvSpPr>
          <p:cNvPr id="58" name="Shape 0"/>
          <p:cNvSpPr/>
          <p:nvPr/>
        </p:nvSpPr>
        <p:spPr>
          <a:xfrm>
            <a:off x="0" y="0"/>
            <a:ext cx="14630400" cy="8229600"/>
          </a:xfrm>
          <a:prstGeom prst="rect">
            <a:avLst/>
          </a:prstGeom>
          <a:solidFill>
            <a:srgbClr val="F6F4F4"/>
          </a:solidFill>
          <a:ln w="12700">
            <a:miter lim="400000"/>
          </a:ln>
        </p:spPr>
        <p:txBody>
          <a:bodyPr lIns="45719" rIns="45719"/>
          <a:lstStyle/>
          <a:p>
            <a:endParaRPr/>
          </a:p>
        </p:txBody>
      </p:sp>
      <p:sp>
        <p:nvSpPr>
          <p:cNvPr id="59" name="Shape 1"/>
          <p:cNvSpPr/>
          <p:nvPr/>
        </p:nvSpPr>
        <p:spPr>
          <a:xfrm>
            <a:off x="0" y="0"/>
            <a:ext cx="14630400" cy="8229600"/>
          </a:xfrm>
          <a:prstGeom prst="rect">
            <a:avLst/>
          </a:prstGeom>
          <a:solidFill>
            <a:srgbClr val="FFFFFF"/>
          </a:solidFill>
          <a:ln w="12700">
            <a:miter lim="400000"/>
          </a:ln>
        </p:spPr>
        <p:txBody>
          <a:bodyPr lIns="45719" rIns="45719"/>
          <a:lstStyle/>
          <a:p>
            <a:endParaRPr/>
          </a:p>
        </p:txBody>
      </p:sp>
      <p:pic>
        <p:nvPicPr>
          <p:cNvPr id="60" name="Image 0" descr="Image 0">
            <a:hlinkClick r:id="rId2"/>
          </p:cNvPr>
          <p:cNvPicPr>
            <a:picLocks noChangeAspect="1"/>
          </p:cNvPicPr>
          <p:nvPr/>
        </p:nvPicPr>
        <p:blipFill>
          <a:blip r:embed="rId3">
            <a:extLst/>
          </a:blip>
          <a:stretch>
            <a:fillRect/>
          </a:stretch>
        </p:blipFill>
        <p:spPr>
          <a:xfrm>
            <a:off x="12839214" y="7749540"/>
            <a:ext cx="1722606" cy="411481"/>
          </a:xfrm>
          <a:prstGeom prst="rect">
            <a:avLst/>
          </a:prstGeom>
          <a:ln w="12700">
            <a:miter lim="400000"/>
          </a:ln>
        </p:spPr>
      </p:pic>
      <p:sp>
        <p:nvSpPr>
          <p:cNvPr id="6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lide 6 master">
    <p:bg>
      <p:bgPr>
        <a:solidFill>
          <a:srgbClr val="000000"/>
        </a:solidFill>
        <a:effectLst/>
      </p:bgPr>
    </p:bg>
    <p:spTree>
      <p:nvGrpSpPr>
        <p:cNvPr id="1" name=""/>
        <p:cNvGrpSpPr/>
        <p:nvPr/>
      </p:nvGrpSpPr>
      <p:grpSpPr>
        <a:xfrm>
          <a:off x="0" y="0"/>
          <a:ext cx="0" cy="0"/>
          <a:chOff x="0" y="0"/>
          <a:chExt cx="0" cy="0"/>
        </a:xfrm>
      </p:grpSpPr>
      <p:sp>
        <p:nvSpPr>
          <p:cNvPr id="68" name="Shape 0"/>
          <p:cNvSpPr/>
          <p:nvPr/>
        </p:nvSpPr>
        <p:spPr>
          <a:xfrm>
            <a:off x="0" y="0"/>
            <a:ext cx="14630400" cy="8229600"/>
          </a:xfrm>
          <a:prstGeom prst="rect">
            <a:avLst/>
          </a:prstGeom>
          <a:solidFill>
            <a:srgbClr val="F6F4F4"/>
          </a:solidFill>
          <a:ln w="12700">
            <a:miter lim="400000"/>
          </a:ln>
        </p:spPr>
        <p:txBody>
          <a:bodyPr lIns="45719" rIns="45719"/>
          <a:lstStyle/>
          <a:p>
            <a:endParaRPr/>
          </a:p>
        </p:txBody>
      </p:sp>
      <p:sp>
        <p:nvSpPr>
          <p:cNvPr id="69" name="Shape 1"/>
          <p:cNvSpPr/>
          <p:nvPr/>
        </p:nvSpPr>
        <p:spPr>
          <a:xfrm>
            <a:off x="0" y="0"/>
            <a:ext cx="14630400" cy="8229600"/>
          </a:xfrm>
          <a:prstGeom prst="rect">
            <a:avLst/>
          </a:prstGeom>
          <a:solidFill>
            <a:srgbClr val="FFFFFF"/>
          </a:solidFill>
          <a:ln w="12700">
            <a:miter lim="400000"/>
          </a:ln>
        </p:spPr>
        <p:txBody>
          <a:bodyPr lIns="45719" rIns="45719"/>
          <a:lstStyle/>
          <a:p>
            <a:endParaRPr/>
          </a:p>
        </p:txBody>
      </p:sp>
      <p:pic>
        <p:nvPicPr>
          <p:cNvPr id="70" name="Image 0" descr="Image 0">
            <a:hlinkClick r:id="rId2"/>
          </p:cNvPr>
          <p:cNvPicPr>
            <a:picLocks noChangeAspect="1"/>
          </p:cNvPicPr>
          <p:nvPr/>
        </p:nvPicPr>
        <p:blipFill>
          <a:blip r:embed="rId3">
            <a:extLst/>
          </a:blip>
          <a:stretch>
            <a:fillRect/>
          </a:stretch>
        </p:blipFill>
        <p:spPr>
          <a:xfrm>
            <a:off x="12839214" y="7749540"/>
            <a:ext cx="1722606" cy="411481"/>
          </a:xfrm>
          <a:prstGeom prst="rect">
            <a:avLst/>
          </a:prstGeom>
          <a:ln w="12700">
            <a:miter lim="400000"/>
          </a:ln>
        </p:spPr>
      </p:pic>
      <p:sp>
        <p:nvSpPr>
          <p:cNvPr id="7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Текст заголовка"/>
          <p:cNvSpPr txBox="1">
            <a:spLocks noGrp="1"/>
          </p:cNvSpPr>
          <p:nvPr>
            <p:ph type="title"/>
          </p:nvPr>
        </p:nvSpPr>
        <p:spPr>
          <a:xfrm>
            <a:off x="731519" y="110489"/>
            <a:ext cx="13167362" cy="18097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Текст заголовка</a:t>
            </a:r>
          </a:p>
        </p:txBody>
      </p:sp>
      <p:sp>
        <p:nvSpPr>
          <p:cNvPr id="3" name="Уровень текста 1…"/>
          <p:cNvSpPr txBox="1">
            <a:spLocks noGrp="1"/>
          </p:cNvSpPr>
          <p:nvPr>
            <p:ph type="body" idx="1"/>
          </p:nvPr>
        </p:nvSpPr>
        <p:spPr>
          <a:xfrm>
            <a:off x="731519" y="1920239"/>
            <a:ext cx="13167362" cy="63093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a:spLocks noGrp="1"/>
          </p:cNvSpPr>
          <p:nvPr>
            <p:ph type="sldNum" sz="quarter" idx="2"/>
          </p:nvPr>
        </p:nvSpPr>
        <p:spPr>
          <a:xfrm>
            <a:off x="7071359" y="7408544"/>
            <a:ext cx="3413761" cy="438151"/>
          </a:xfrm>
          <a:prstGeom prst="rect">
            <a:avLst/>
          </a:prstGeom>
          <a:ln w="12700">
            <a:miter lim="400000"/>
          </a:ln>
        </p:spPr>
        <p:txBody>
          <a:bodyPr wrap="none" lIns="45719" rIns="45719" anchor="ctr">
            <a:spAutoFit/>
          </a:bodyPr>
          <a:lstStyle>
            <a:lvl1pPr algn="r">
              <a:defRPr sz="1200">
                <a:latin typeface="+mj-lt"/>
                <a:ea typeface="+mj-ea"/>
                <a:cs typeface="+mj-cs"/>
                <a:sym typeface="Helvetica"/>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image" Target="../media/image15.t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t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Image 0" descr="Image 0"/>
          <p:cNvPicPr>
            <a:picLocks noChangeAspect="1"/>
          </p:cNvPicPr>
          <p:nvPr/>
        </p:nvPicPr>
        <p:blipFill>
          <a:blip r:embed="rId2">
            <a:extLst/>
          </a:blip>
          <a:stretch>
            <a:fillRect/>
          </a:stretch>
        </p:blipFill>
        <p:spPr>
          <a:xfrm>
            <a:off x="0" y="0"/>
            <a:ext cx="5486400" cy="8229600"/>
          </a:xfrm>
          <a:prstGeom prst="rect">
            <a:avLst/>
          </a:prstGeom>
          <a:ln w="12700">
            <a:miter lim="400000"/>
          </a:ln>
        </p:spPr>
      </p:pic>
      <p:sp>
        <p:nvSpPr>
          <p:cNvPr id="91" name="Text 0"/>
          <p:cNvSpPr txBox="1"/>
          <p:nvPr/>
        </p:nvSpPr>
        <p:spPr>
          <a:xfrm>
            <a:off x="6280189" y="1716285"/>
            <a:ext cx="7556422" cy="13836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5500"/>
              </a:lnSpc>
              <a:defRPr sz="4400">
                <a:latin typeface="DIN Alternate Bold"/>
                <a:ea typeface="DIN Alternate Bold"/>
                <a:cs typeface="DIN Alternate Bold"/>
                <a:sym typeface="DIN Alternate Bold"/>
              </a:defRPr>
            </a:lvl1pPr>
          </a:lstStyle>
          <a:p>
            <a:r>
              <a:t>Конкурс «Студенческий стартап»</a:t>
            </a:r>
          </a:p>
        </p:txBody>
      </p:sp>
      <p:sp>
        <p:nvSpPr>
          <p:cNvPr id="92" name="Text 1"/>
          <p:cNvSpPr txBox="1"/>
          <p:nvPr/>
        </p:nvSpPr>
        <p:spPr>
          <a:xfrm>
            <a:off x="6280189" y="3224570"/>
            <a:ext cx="7556422" cy="110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4400"/>
              </a:lnSpc>
              <a:defRPr sz="3500">
                <a:latin typeface="DIN Alternate Bold"/>
                <a:ea typeface="DIN Alternate Bold"/>
                <a:cs typeface="DIN Alternate Bold"/>
                <a:sym typeface="DIN Alternate Bold"/>
              </a:defRPr>
            </a:lvl1pPr>
          </a:lstStyle>
          <a:p>
            <a:r>
              <a:t>Поддержка инновационных проектов студентов</a:t>
            </a:r>
          </a:p>
        </p:txBody>
      </p:sp>
      <p:sp>
        <p:nvSpPr>
          <p:cNvPr id="93" name="Text 2"/>
          <p:cNvSpPr txBox="1"/>
          <p:nvPr/>
        </p:nvSpPr>
        <p:spPr>
          <a:xfrm>
            <a:off x="6280189" y="4698682"/>
            <a:ext cx="7556422" cy="14000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800"/>
              </a:lnSpc>
              <a:defRPr sz="1700">
                <a:solidFill>
                  <a:srgbClr val="272525"/>
                </a:solidFill>
                <a:latin typeface="DIN Alternate Bold"/>
                <a:ea typeface="DIN Alternate Bold"/>
                <a:cs typeface="DIN Alternate Bold"/>
                <a:sym typeface="DIN Alternate Bold"/>
              </a:defRPr>
            </a:lvl1pPr>
          </a:lstStyle>
          <a:p>
            <a:r>
              <a:t>Федеральное государственное бюджетное учреждение «Фонд содействия развитию малых форм предприятий в научно-технической сфере» представляет Положение о конкурсе «Студенческий стартап» в рамках федерального проекта «Технологии».</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Изображение" descr="Изображение"/>
          <p:cNvPicPr>
            <a:picLocks noChangeAspect="1"/>
          </p:cNvPicPr>
          <p:nvPr/>
        </p:nvPicPr>
        <p:blipFill>
          <a:blip r:embed="rId2">
            <a:extLst/>
          </a:blip>
          <a:srcRect t="47307"/>
          <a:stretch>
            <a:fillRect/>
          </a:stretch>
        </p:blipFill>
        <p:spPr>
          <a:xfrm>
            <a:off x="-9246" y="19561"/>
            <a:ext cx="12313442" cy="3589652"/>
          </a:xfrm>
          <a:prstGeom prst="rect">
            <a:avLst/>
          </a:prstGeom>
          <a:ln w="12700">
            <a:miter lim="400000"/>
          </a:ln>
        </p:spPr>
      </p:pic>
      <p:sp>
        <p:nvSpPr>
          <p:cNvPr id="193" name="Блок № 3.4 «Научно-техническое решение и/или результаты, необходимые для создания продукции» Описываются технические параметры научно-технических решений/результатов, указанных в Блоке № 2.3, подтверждающие/обосновывающие достижение характеристик продукт"/>
          <p:cNvSpPr txBox="1"/>
          <p:nvPr/>
        </p:nvSpPr>
        <p:spPr>
          <a:xfrm>
            <a:off x="136917" y="3953222"/>
            <a:ext cx="14356565" cy="777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b="1">
                <a:latin typeface="+mj-lt"/>
                <a:ea typeface="+mj-ea"/>
                <a:cs typeface="+mj-cs"/>
                <a:sym typeface="Helvetica"/>
              </a:defRPr>
            </a:pPr>
            <a:r>
              <a:t>Блок № 3.4 «Научно-техническое решение и/или результаты, необходимые для создания продукции» </a:t>
            </a:r>
            <a:r>
              <a:rPr b="0"/>
              <a:t>Описываются технические параметры научно-технических решений/результатов, указанных в Блоке № 2.3, подтверждающие/обосновывающие достижение характеристик продукта или услуги, обеспечивающих их конкурентоспособность. </a:t>
            </a:r>
          </a:p>
        </p:txBody>
      </p:sp>
      <p:sp>
        <p:nvSpPr>
          <p:cNvPr id="194" name="Блок № 3.5 «Задел» Необходимо указать (максимально понятно и емко), насколько проработан стартаппроект: какие у него существуют «заделы» (организационные, кадровые, материальные), позволяющие максимально эффективно начать его реализацию."/>
          <p:cNvSpPr txBox="1"/>
          <p:nvPr/>
        </p:nvSpPr>
        <p:spPr>
          <a:xfrm>
            <a:off x="138444" y="4757251"/>
            <a:ext cx="14326065"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b="1">
                <a:latin typeface="+mj-lt"/>
                <a:ea typeface="+mj-ea"/>
                <a:cs typeface="+mj-cs"/>
                <a:sym typeface="Helvetica"/>
              </a:defRPr>
            </a:pPr>
            <a:r>
              <a:t>Блок № 3.5 «Задел» </a:t>
            </a:r>
            <a:r>
              <a:rPr b="0"/>
              <a:t>Необходимо указать (максимально понятно и емко), насколько проработан стартаппроект: какие у него существуют «заделы» (организационные, кадровые, материальные), позволяющие максимально эффективно начать его реализацию.</a:t>
            </a:r>
          </a:p>
        </p:txBody>
      </p:sp>
      <p:sp>
        <p:nvSpPr>
          <p:cNvPr id="195" name="Блок № 3.6 «Соответствие проекта научным и(или) научно-техническим приоритетам образовательной организации/региона заявителя/предприятия» В данном блоке ставится галочка, если есть соответствие стартап-проекта приоритетам образовательной организации/реги"/>
          <p:cNvSpPr txBox="1"/>
          <p:nvPr/>
        </p:nvSpPr>
        <p:spPr>
          <a:xfrm>
            <a:off x="152168" y="5447879"/>
            <a:ext cx="14326065" cy="777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b="1">
                <a:latin typeface="+mj-lt"/>
                <a:ea typeface="+mj-ea"/>
                <a:cs typeface="+mj-cs"/>
                <a:sym typeface="Helvetica"/>
              </a:defRPr>
            </a:pPr>
            <a:r>
              <a:t>Блок № 3.6 «Соответствие проекта научным и(или) научно-техническим приоритетам образовательной организации/региона заявителя/предприятия» </a:t>
            </a:r>
            <a:r>
              <a:rPr b="0"/>
              <a:t>В данном блоке ставится галочка, если есть соответствие стартап-проекта приоритетам образовательной организации/региона/предприятия (см. Блок № 3.7)</a:t>
            </a:r>
          </a:p>
        </p:txBody>
      </p:sp>
      <p:sp>
        <p:nvSpPr>
          <p:cNvPr id="196" name="Блок № 3.7 «Документы, подтверждающие соответствие проекта научным и(или) научно-техническим приоритетам образовательной организации/региона заявителя/предприятия»…"/>
          <p:cNvSpPr txBox="1"/>
          <p:nvPr/>
        </p:nvSpPr>
        <p:spPr>
          <a:xfrm>
            <a:off x="163847" y="6367107"/>
            <a:ext cx="14275259" cy="1005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b="1">
                <a:latin typeface="+mj-lt"/>
                <a:ea typeface="+mj-ea"/>
                <a:cs typeface="+mj-cs"/>
                <a:sym typeface="Helvetica"/>
              </a:defRPr>
            </a:pPr>
            <a:r>
              <a:t>Блок № 3.7 «Документы, подтверждающие соответствие проекта научным и(или) научно-техническим приоритетам образовательной организации/региона заявителя/предприятия»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t>В данный блок добавляются (при нажатии галочки по Блоку № 3.6) документы, подтверждающие соответствие проекта научным и(или) научно-техническим приоритетам образовательной организации/региона заявителя/предприятия (например, письмаподтверждения).</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Текст"/>
          <p:cNvSpPr txBox="1"/>
          <p:nvPr/>
        </p:nvSpPr>
        <p:spPr>
          <a:xfrm>
            <a:off x="-1942456" y="940861"/>
            <a:ext cx="966104" cy="472441"/>
          </a:xfrm>
          <a:prstGeom prst="rect">
            <a:avLst/>
          </a:prstGeom>
          <a:ln w="12700">
            <a:miter lim="400000"/>
          </a:ln>
        </p:spPr>
        <p:txBody>
          <a:bodyPr wrap="none"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500">
                <a:latin typeface="+mj-lt"/>
                <a:ea typeface="+mj-ea"/>
                <a:cs typeface="+mj-cs"/>
                <a:sym typeface="Helvetica"/>
              </a:defRPr>
            </a:pPr>
            <a:endParaRPr/>
          </a:p>
        </p:txBody>
      </p:sp>
      <p:sp>
        <p:nvSpPr>
          <p:cNvPr id="199" name="Подраздел № 4 – «Характеристика проблемы, на решение которой направлен проект»:"/>
          <p:cNvSpPr txBox="1"/>
          <p:nvPr/>
        </p:nvSpPr>
        <p:spPr>
          <a:xfrm>
            <a:off x="224972" y="283109"/>
            <a:ext cx="14271294" cy="472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500" b="1">
                <a:latin typeface="+mj-lt"/>
                <a:ea typeface="+mj-ea"/>
                <a:cs typeface="+mj-cs"/>
                <a:sym typeface="Helvetica"/>
              </a:defRPr>
            </a:lvl1pPr>
          </a:lstStyle>
          <a:p>
            <a:r>
              <a:t>Подраздел № 4 – «Характеристика проблемы, на решение которой направлен проект»:</a:t>
            </a:r>
          </a:p>
        </p:txBody>
      </p:sp>
      <p:pic>
        <p:nvPicPr>
          <p:cNvPr id="200" name="Изображение" descr="Изображение"/>
          <p:cNvPicPr>
            <a:picLocks noChangeAspect="1"/>
          </p:cNvPicPr>
          <p:nvPr/>
        </p:nvPicPr>
        <p:blipFill>
          <a:blip r:embed="rId2">
            <a:extLst/>
          </a:blip>
          <a:stretch>
            <a:fillRect/>
          </a:stretch>
        </p:blipFill>
        <p:spPr>
          <a:xfrm>
            <a:off x="77428" y="788225"/>
            <a:ext cx="12140112" cy="4746441"/>
          </a:xfrm>
          <a:prstGeom prst="rect">
            <a:avLst/>
          </a:prstGeom>
          <a:ln w="12700">
            <a:miter lim="400000"/>
          </a:ln>
        </p:spPr>
      </p:pic>
      <p:sp>
        <p:nvSpPr>
          <p:cNvPr id="201" name="Блок № 4.1 «Описание проблемы» В данном блоке необходимо детально описать то, что кратко описывалось в Блоке № 2.2."/>
          <p:cNvSpPr txBox="1"/>
          <p:nvPr/>
        </p:nvSpPr>
        <p:spPr>
          <a:xfrm>
            <a:off x="64887" y="5567526"/>
            <a:ext cx="14271295" cy="320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rPr b="1"/>
              <a:t>Блок № 4.1 «Описание проблемы»</a:t>
            </a:r>
            <a:r>
              <a:t> В данном блоке необходимо детально описать то, что кратко описывалось в Блоке № 2.2. </a:t>
            </a:r>
          </a:p>
        </p:txBody>
      </p:sp>
      <p:sp>
        <p:nvSpPr>
          <p:cNvPr id="202" name="Блок № 4.2 «Какая часть проблемы решается (может быть решена)» В данном блоке необходимо детально описать то, что кратко описывалось в Блоке № 2.2 (какая часть проблемы решается с помощью Вашего стартап-проекта)."/>
          <p:cNvSpPr txBox="1"/>
          <p:nvPr/>
        </p:nvSpPr>
        <p:spPr>
          <a:xfrm>
            <a:off x="59203" y="5920241"/>
            <a:ext cx="14271294"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t>Б</a:t>
            </a:r>
            <a:r>
              <a:rPr b="1"/>
              <a:t>лок № 4.2 «Какая часть проблемы решается (может быть решена)» </a:t>
            </a:r>
            <a:r>
              <a:t>В данном блоке необходимо детально описать то, что кратко описывалось в Блоке № 2.2 (какая часть проблемы решается с помощью Вашего стартап-проекта). </a:t>
            </a:r>
          </a:p>
        </p:txBody>
      </p:sp>
      <p:sp>
        <p:nvSpPr>
          <p:cNvPr id="203" name="Блок № 4.3 ««Держатель» проблемы, его мотивации и возможности решения проблемы с использованием продукции» Необходимо детально описать взаимосвязь между выявленной проблемой (см. Блоки № 2.2 и 4.1) и потенциальным потребителем (см. Блок № 2.2)."/>
          <p:cNvSpPr txBox="1"/>
          <p:nvPr/>
        </p:nvSpPr>
        <p:spPr>
          <a:xfrm>
            <a:off x="71402" y="6501557"/>
            <a:ext cx="14464102"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rPr b="1"/>
              <a:t>Блок № 4.3 ««Держатель» проблемы, его мотивации и возможности решения проблемы с использованием продукции»</a:t>
            </a:r>
            <a:r>
              <a:t> Необходимо детально описать взаимосвязь между выявленной проблемой (см. Блоки № 2.2 и 4.1) и потенциальным потребителем (см. Блок № 2.2). </a:t>
            </a:r>
          </a:p>
        </p:txBody>
      </p:sp>
      <p:sp>
        <p:nvSpPr>
          <p:cNvPr id="204" name="Блок № 4.4 «Заделы и пути взаимодействия с «держателем» проблемы и «формирование» его мотивации решения проблемы с использованием продукции» В данном блоке необходимо указать, каким образом предполагается продавать продукцию или услугу, осуществлять стим"/>
          <p:cNvSpPr txBox="1"/>
          <p:nvPr/>
        </p:nvSpPr>
        <p:spPr>
          <a:xfrm>
            <a:off x="55207" y="7082872"/>
            <a:ext cx="14496491"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rPr b="1"/>
              <a:t>Блок № 4.4 «Заделы и пути взаимодействия с «держателем» проблемы и «формирование» его мотивации решения проблемы с использованием продукции» </a:t>
            </a:r>
            <a:r>
              <a:t>В данном блоке необходимо указать, каким образом предполагается продавать продукцию или услугу, осуществлять стимулирование спроса</a:t>
            </a:r>
          </a:p>
        </p:txBody>
      </p:sp>
      <p:sp>
        <p:nvSpPr>
          <p:cNvPr id="205" name="Блок № 4.5 «Оценка потенциала рынка и рентабельности бизнеса» В данном блоке необходимо детально описать то, что кратко описывалось в Блоке № 2.6 (т.е. доказательство тех параметров, которые были приведены ранее)."/>
          <p:cNvSpPr txBox="1"/>
          <p:nvPr/>
        </p:nvSpPr>
        <p:spPr>
          <a:xfrm>
            <a:off x="64887" y="7664188"/>
            <a:ext cx="14271295" cy="548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rPr b="1"/>
              <a:t>Блок № 4.5 «Оценка потенциала рынка и рентабельности бизнеса»</a:t>
            </a:r>
            <a:r>
              <a:t> В данном блоке необходимо детально описать то, что кратко описывалось в Блоке № 2.6 (т.е. доказательство тех параметров, которые были приведены ранее).</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Подраздел № 5 – «Характеристика будущего предприятия (результат стартаппроекта)»"/>
          <p:cNvSpPr txBox="1"/>
          <p:nvPr/>
        </p:nvSpPr>
        <p:spPr>
          <a:xfrm>
            <a:off x="86809" y="155210"/>
            <a:ext cx="14093055" cy="472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500" b="1">
                <a:latin typeface="+mj-lt"/>
                <a:ea typeface="+mj-ea"/>
                <a:cs typeface="+mj-cs"/>
                <a:sym typeface="Helvetica"/>
              </a:defRPr>
            </a:lvl1pPr>
          </a:lstStyle>
          <a:p>
            <a:r>
              <a:t>Подраздел № 5 – «Характеристика будущего предприятия (результат стартаппроекта)»</a:t>
            </a:r>
          </a:p>
        </p:txBody>
      </p:sp>
      <p:sp>
        <p:nvSpPr>
          <p:cNvPr id="208" name="Блок № 5.1 «Коллектив» указывается информация о составе коллектива (т.е. информация по количеству, перечню должностей, квалификации), который Вы представляете на момент выхода предприятия на самоокупаемость."/>
          <p:cNvSpPr txBox="1"/>
          <p:nvPr/>
        </p:nvSpPr>
        <p:spPr>
          <a:xfrm>
            <a:off x="52190" y="4131594"/>
            <a:ext cx="14526020"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rPr b="1"/>
              <a:t>Блок № 5.1 «Коллектив»</a:t>
            </a:r>
            <a:r>
              <a:t> указывается информация о составе коллектива (т.е. информация по количеству, перечню должностей, квалификации), который Вы представляете на момент выхода предприятия на самоокупаемость.</a:t>
            </a:r>
          </a:p>
        </p:txBody>
      </p:sp>
      <p:sp>
        <p:nvSpPr>
          <p:cNvPr id="209" name="Блок № 5.2 «Техническое оснащение» необходимо указать информацию о Вашем представлении о планируемом техническом оснащении предприятия (наличие технических и материальных ресурсов) на момент выхода на самоокупаемость, т.е. о том, как может быть."/>
          <p:cNvSpPr txBox="1"/>
          <p:nvPr/>
        </p:nvSpPr>
        <p:spPr>
          <a:xfrm>
            <a:off x="52190" y="4816364"/>
            <a:ext cx="14526020"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rPr b="1"/>
              <a:t>Блок № 5.2 «Техническое оснащение»</a:t>
            </a:r>
            <a:r>
              <a:t> необходимо указать информацию о Вашем представлении о планируемом техническом оснащении предприятия (наличие технических и материальных ресурсов) на момент выхода на самоокупаемость, т.е. о том, как может быть.</a:t>
            </a:r>
          </a:p>
        </p:txBody>
      </p:sp>
      <p:sp>
        <p:nvSpPr>
          <p:cNvPr id="210" name="Блок № 5.3 «Партнеры (поставщики, продавцы)» указывается информация о Вашем представлении о партнерах/поставщиках/продавцах на момент выхода предприятия на самоокупаемость, т.е. о том, как может быть."/>
          <p:cNvSpPr txBox="1"/>
          <p:nvPr/>
        </p:nvSpPr>
        <p:spPr>
          <a:xfrm>
            <a:off x="-181864" y="5501135"/>
            <a:ext cx="14630401"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lvl="1" indent="228600"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rPr b="1"/>
              <a:t>Блок № 5.3 «Партнеры (поставщики, продавцы)» </a:t>
            </a:r>
            <a:r>
              <a:t>указывается информация о Вашем представлении о партнерах/поставщиках/продавцах на момент выхода предприятия на самоокупаемость, т.е. о том, как может быть.</a:t>
            </a:r>
          </a:p>
        </p:txBody>
      </p:sp>
      <p:pic>
        <p:nvPicPr>
          <p:cNvPr id="211" name="Изображение" descr="Изображение"/>
          <p:cNvPicPr>
            <a:picLocks noChangeAspect="1"/>
          </p:cNvPicPr>
          <p:nvPr/>
        </p:nvPicPr>
        <p:blipFill>
          <a:blip r:embed="rId2">
            <a:extLst/>
          </a:blip>
          <a:srcRect b="30696"/>
          <a:stretch>
            <a:fillRect/>
          </a:stretch>
        </p:blipFill>
        <p:spPr>
          <a:xfrm>
            <a:off x="87688" y="645476"/>
            <a:ext cx="8252129" cy="3468157"/>
          </a:xfrm>
          <a:prstGeom prst="rect">
            <a:avLst/>
          </a:prstGeom>
          <a:ln w="12700">
            <a:miter lim="400000"/>
          </a:ln>
        </p:spPr>
      </p:pic>
      <p:sp>
        <p:nvSpPr>
          <p:cNvPr id="212" name="Блок № 5.4 «Объем реализации продукции (в натуральных единицах)» указывается предполагаемый Вами объем реализации продукции на момент выхода предприятия на самоокупаемость."/>
          <p:cNvSpPr txBox="1"/>
          <p:nvPr/>
        </p:nvSpPr>
        <p:spPr>
          <a:xfrm>
            <a:off x="57177" y="6185906"/>
            <a:ext cx="14516046"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rPr b="1"/>
              <a:t>Блок № 5.4 «Объем реализации продукции (в натуральных единицах)»</a:t>
            </a:r>
            <a:r>
              <a:t> указывается предполагаемый Вами объем реализации продукции на момент выхода предприятия на самоокупаемость.</a:t>
            </a:r>
          </a:p>
        </p:txBody>
      </p:sp>
      <p:sp>
        <p:nvSpPr>
          <p:cNvPr id="213" name="Блок № 5.5 «Доходы (в рублях)» указывается предполагаемый Вами объем всех доходов"/>
          <p:cNvSpPr txBox="1"/>
          <p:nvPr/>
        </p:nvSpPr>
        <p:spPr>
          <a:xfrm>
            <a:off x="52190" y="6740650"/>
            <a:ext cx="14526020" cy="320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rPr b="1"/>
              <a:t>Блок № 5.5 «Доходы (в рублях)»</a:t>
            </a:r>
            <a:r>
              <a:t> указывается предполагаемый Вами объем всех доходов</a:t>
            </a:r>
          </a:p>
        </p:txBody>
      </p:sp>
      <p:sp>
        <p:nvSpPr>
          <p:cNvPr id="214" name="Блок № 5.6 «Расходы (в рублях)» указывается предполагаемый Вами объем всех расходов предприятия на момент выхода предприятия на самоокупаемость."/>
          <p:cNvSpPr txBox="1"/>
          <p:nvPr/>
        </p:nvSpPr>
        <p:spPr>
          <a:xfrm>
            <a:off x="50259" y="7069864"/>
            <a:ext cx="14529882"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rPr b="1"/>
              <a:t>Блок № 5.6 «Расходы (в рублях)» </a:t>
            </a:r>
            <a:r>
              <a:t>указывается предполагаемый Вами объем всех расходов предприятия на момент выхода предприятия на самоокупаемость.</a:t>
            </a:r>
          </a:p>
        </p:txBody>
      </p:sp>
      <p:sp>
        <p:nvSpPr>
          <p:cNvPr id="215" name="Блок № 5.7 «Планируемый период выхода предприятия на самоокупаемость» указывается Ваше предположение о сроках выхода предприятия на самоокупаемость."/>
          <p:cNvSpPr txBox="1"/>
          <p:nvPr/>
        </p:nvSpPr>
        <p:spPr>
          <a:xfrm>
            <a:off x="54587" y="7555447"/>
            <a:ext cx="14521226"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rPr b="1"/>
              <a:t>Блок № 5.7 «Планируемый период выхода предприятия на самоокупаемость»</a:t>
            </a:r>
            <a:r>
              <a:t> указывается Ваше предположение о сроках выхода предприятия на самоокупаемость.</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Изображение" descr="Изображение"/>
          <p:cNvPicPr>
            <a:picLocks noChangeAspect="1"/>
          </p:cNvPicPr>
          <p:nvPr/>
        </p:nvPicPr>
        <p:blipFill>
          <a:blip r:embed="rId2">
            <a:extLst/>
          </a:blip>
          <a:srcRect t="68770"/>
          <a:stretch>
            <a:fillRect/>
          </a:stretch>
        </p:blipFill>
        <p:spPr>
          <a:xfrm>
            <a:off x="42664" y="38230"/>
            <a:ext cx="14545052" cy="2754604"/>
          </a:xfrm>
          <a:prstGeom prst="rect">
            <a:avLst/>
          </a:prstGeom>
          <a:ln w="12700">
            <a:miter lim="400000"/>
          </a:ln>
        </p:spPr>
      </p:pic>
      <p:sp>
        <p:nvSpPr>
          <p:cNvPr id="218" name="Блок № 5.8 «Коллектив» указывается информация о составе коллектива (т.е. указание ФИО, квалификации, опыта и т.д.), который существует сейчас и поможет в запуске предприятия. Т.е. какой вклад может привнести в развитие бизнеса определенный человек, участ"/>
          <p:cNvSpPr txBox="1"/>
          <p:nvPr/>
        </p:nvSpPr>
        <p:spPr>
          <a:xfrm>
            <a:off x="140457" y="3519623"/>
            <a:ext cx="14349486" cy="777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rPr b="1"/>
              <a:t>Блок № 5.8 «Коллектив» </a:t>
            </a:r>
            <a:r>
              <a:t>указывается информация о составе коллектива (т.е. указание ФИО, квалификации, опыта и т.д.), который существует сейчас и поможет в запуске предприятия. Т.е. какой вклад может привнести в развитие бизнеса определенный человек, участвующий в проекте (это может быть как участник команды, так и сотрудник, нанятый по договору подряда). </a:t>
            </a:r>
          </a:p>
        </p:txBody>
      </p:sp>
      <p:sp>
        <p:nvSpPr>
          <p:cNvPr id="219" name="Блок № 5.9 «Техническое оснащение» необходимо указать текущее техническое оснащение (если оно существует), которое может быть использовано для организации и функционирования создаваемого предприятия."/>
          <p:cNvSpPr txBox="1"/>
          <p:nvPr/>
        </p:nvSpPr>
        <p:spPr>
          <a:xfrm>
            <a:off x="140457" y="4723658"/>
            <a:ext cx="14349486"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rPr b="1"/>
              <a:t>Блок № 5.9 «Техническое оснащение»</a:t>
            </a:r>
            <a:r>
              <a:t> необходимо указать текущее техническое оснащение (если оно существует), которое может быть использовано для организации и функционирования создаваемого предприятия.</a:t>
            </a:r>
          </a:p>
        </p:txBody>
      </p:sp>
      <p:sp>
        <p:nvSpPr>
          <p:cNvPr id="220" name="Блок № 5.10 «Партнеры (поставщики, продавцы)» Необходимо перечислить потенциальных партнеров (поставщиков/продавцов), с которыми ведутся переговоры уже сейчас."/>
          <p:cNvSpPr txBox="1"/>
          <p:nvPr/>
        </p:nvSpPr>
        <p:spPr>
          <a:xfrm>
            <a:off x="145609" y="5699093"/>
            <a:ext cx="14339182"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rPr b="1"/>
              <a:t>Блок № 5.10 «Партнеры (поставщики, продавцы)»</a:t>
            </a:r>
            <a:r>
              <a:t> Необходимо перечислить потенциальных партнеров (поставщиков/продавцов), с которыми ведутся переговоры уже сейчас.</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Подраздел № 6 – «План реализации проекта»"/>
          <p:cNvSpPr txBox="1"/>
          <p:nvPr/>
        </p:nvSpPr>
        <p:spPr>
          <a:xfrm>
            <a:off x="129204" y="263610"/>
            <a:ext cx="7359822" cy="472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500" b="1">
                <a:latin typeface="+mj-lt"/>
                <a:ea typeface="+mj-ea"/>
                <a:cs typeface="+mj-cs"/>
                <a:sym typeface="Helvetica"/>
              </a:defRPr>
            </a:lvl1pPr>
          </a:lstStyle>
          <a:p>
            <a:r>
              <a:t>Подраздел № 6 – «План реализации проекта»</a:t>
            </a:r>
          </a:p>
        </p:txBody>
      </p:sp>
      <p:pic>
        <p:nvPicPr>
          <p:cNvPr id="223" name="Изображение" descr="Изображение"/>
          <p:cNvPicPr>
            <a:picLocks noChangeAspect="1"/>
          </p:cNvPicPr>
          <p:nvPr/>
        </p:nvPicPr>
        <p:blipFill>
          <a:blip r:embed="rId2">
            <a:extLst/>
          </a:blip>
          <a:srcRect t="227" b="41095"/>
          <a:stretch>
            <a:fillRect/>
          </a:stretch>
        </p:blipFill>
        <p:spPr>
          <a:xfrm>
            <a:off x="64338" y="693553"/>
            <a:ext cx="13871352" cy="3285847"/>
          </a:xfrm>
          <a:prstGeom prst="rect">
            <a:avLst/>
          </a:prstGeom>
          <a:ln w="12700">
            <a:miter lim="400000"/>
          </a:ln>
        </p:spPr>
      </p:pic>
      <p:sp>
        <p:nvSpPr>
          <p:cNvPr id="224" name="Блок № 6.1 «Формирование коллектива» необходимо описать процесс формирования коллектива предприятия, т.е. Ваше видение того, каким образом (прием в штат организации на полную ставку/пол ставки и т.д.), когда (через 2/3/4/5 и т.д. месяцев), кем (например,"/>
          <p:cNvSpPr txBox="1"/>
          <p:nvPr/>
        </p:nvSpPr>
        <p:spPr>
          <a:xfrm>
            <a:off x="32488" y="4050722"/>
            <a:ext cx="14443609" cy="1005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rPr b="1"/>
              <a:t>Блок № 6.1 «Формирование коллектива» </a:t>
            </a:r>
            <a:r>
              <a:t>необходимо описать процесс формирования коллектива предприятия, т.е. Ваше видение того, каким образом (прием в штат организации на полную ставку/пол ставки и т.д.), когда (через 2/3/4/5 и т.д. месяцев), кем (например, бухгалтер, офис менеджер и т.д.) и как (как будет происходить поиск) будет расширяться коллектив. Указывать ФИО здесь не нужно. Интересуют Ваши стратегические планы на ближайшие три года (с момента заключения договора с Фондом)</a:t>
            </a:r>
          </a:p>
        </p:txBody>
      </p:sp>
      <p:sp>
        <p:nvSpPr>
          <p:cNvPr id="225" name="Блок № 6.2 «Функционирование юридического лица» необходимо дать описание тому, как Вы видите функционирование предприятия на ближайшие три года (с момента заключения договора с Фондом). Участие в других конкурсах/получение кредита в банке/привлечение инв"/>
          <p:cNvSpPr txBox="1"/>
          <p:nvPr/>
        </p:nvSpPr>
        <p:spPr>
          <a:xfrm>
            <a:off x="46817" y="5368031"/>
            <a:ext cx="14536765"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rPr b="1"/>
              <a:t>Блок № 6.2 «Функционирование юридического лица»</a:t>
            </a:r>
            <a:r>
              <a:t> необходимо дать описание тому, как Вы видите функционирование предприятия на ближайшие три года (с момента заключения договора с Фондом). Участие в других конкурсах/получение кредита в банке/привлечение инвесторов и т.д. </a:t>
            </a:r>
          </a:p>
        </p:txBody>
      </p:sp>
      <p:sp>
        <p:nvSpPr>
          <p:cNvPr id="226" name="Блок № 6.3 «Выполнение работ по разработке продукции с использованием результатов научно-технических и технологических исследований (собственных и/или легитимно полученных или приобретенных), включая информацию о создании MVP и (или) доведению продукции "/>
          <p:cNvSpPr txBox="1"/>
          <p:nvPr/>
        </p:nvSpPr>
        <p:spPr>
          <a:xfrm>
            <a:off x="46817" y="6228140"/>
            <a:ext cx="14536765" cy="1005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b="1">
                <a:latin typeface="+mj-lt"/>
                <a:ea typeface="+mj-ea"/>
                <a:cs typeface="+mj-cs"/>
                <a:sym typeface="Helvetica"/>
              </a:defRPr>
            </a:pPr>
            <a:r>
              <a:t>Блок № 6.3 «Выполнение работ по разработке продукции с использованием результатов научно-технических и технологических исследований (собственных и/или легитимно полученных или приобретенных), включая информацию о создании MVP и (или) доведению продукции до уровня TRL 3 и обоснование возможности разработки MVP / достижения уровня TRL 3 в рамках реализации договора гранта» </a:t>
            </a:r>
            <a:r>
              <a:rPr b="0"/>
              <a:t>указывается перечень работ, необходимых и обеспечивающих создание MVP и (или) доведение продукции до уровня TRL 3, а также приводится обоснование таких работ. </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Изображение" descr="Изображение"/>
          <p:cNvPicPr>
            <a:picLocks noChangeAspect="1"/>
          </p:cNvPicPr>
          <p:nvPr/>
        </p:nvPicPr>
        <p:blipFill>
          <a:blip r:embed="rId2">
            <a:extLst/>
          </a:blip>
          <a:srcRect t="58484"/>
          <a:stretch>
            <a:fillRect/>
          </a:stretch>
        </p:blipFill>
        <p:spPr>
          <a:xfrm>
            <a:off x="0" y="32119"/>
            <a:ext cx="14630401" cy="2452043"/>
          </a:xfrm>
          <a:prstGeom prst="rect">
            <a:avLst/>
          </a:prstGeom>
          <a:ln w="12700">
            <a:miter lim="400000"/>
          </a:ln>
        </p:spPr>
      </p:pic>
      <p:sp>
        <p:nvSpPr>
          <p:cNvPr id="229" name="Блок № 6.4 «Выполнение работ по уточнению параметров продукции, «формирование» рынка сбыта (взаимодействие с потенциальным покупателем, проверка гипотез, анализ информационных источников и т.п.)» необходимо дать максимально понятное описание того, как Вы"/>
          <p:cNvSpPr txBox="1"/>
          <p:nvPr/>
        </p:nvSpPr>
        <p:spPr>
          <a:xfrm>
            <a:off x="50943" y="2652423"/>
            <a:ext cx="14528514" cy="1005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rPr b="1"/>
              <a:t>Блок № 6.4 «Выполнение работ по уточнению параметров продукции, «формирование» рынка сбыта (взаимодействие с потенциальным покупателем, проверка гипотез, анализ информационных источников и т.п.)»</a:t>
            </a:r>
            <a:r>
              <a:t> необходимо дать максимально понятное описание того, как Вы представляете работу своего предприятия по «формированию» рынка сбыта на ближайшие три года (организация маркетинга, поиск потенциальных потребителей). Как всё должно быть устроено, чтобы от этого был максимальный эффект и т.д.</a:t>
            </a:r>
          </a:p>
        </p:txBody>
      </p:sp>
      <p:sp>
        <p:nvSpPr>
          <p:cNvPr id="230" name="Блок № 6.5 «Организация производства продукции» необходимо дать максимально понятное описание того, как Вы представляете работу своего предприятия по организации производства продукции/оказания услуг на ближайшие три года (с момента заключения договора с"/>
          <p:cNvSpPr txBox="1"/>
          <p:nvPr/>
        </p:nvSpPr>
        <p:spPr>
          <a:xfrm>
            <a:off x="60831" y="3826673"/>
            <a:ext cx="14508739" cy="777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rPr b="1"/>
              <a:t>Блок № 6.5 «Организация производства продукции»</a:t>
            </a:r>
            <a:r>
              <a:t> необходимо дать максимально понятное описание того, как Вы представляете работу своего предприятия по организации производства продукции/оказания услуг на ближайшие три года (с момента заключения договора с Фондом). Как всё должно быть устроено, чтобы от этого был максимальный эффект и т.д. </a:t>
            </a:r>
          </a:p>
        </p:txBody>
      </p:sp>
      <p:sp>
        <p:nvSpPr>
          <p:cNvPr id="231" name="Блок № 6.6 «Реализация продукции» необходимо дать максимально понятное описание того, как Вы представляете работу своего предприятия по реализации продукции (осуществлению сбыта, продаж продукции) на ближайшие три года (с момента заключения договора с Фо"/>
          <p:cNvSpPr txBox="1"/>
          <p:nvPr/>
        </p:nvSpPr>
        <p:spPr>
          <a:xfrm>
            <a:off x="74621" y="4772324"/>
            <a:ext cx="14481159" cy="777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rPr b="1"/>
              <a:t>Блок № 6.6 «Реализация продукции»</a:t>
            </a:r>
            <a:r>
              <a:t> необходимо дать максимально понятное описание того, как Вы представляете работу своего предприятия по реализации продукции (осуществлению сбыта, продаж продукции) на ближайшие три года (с момента заключения договора с Фондом). Как всё должно быть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t>устроено, чтобы от этого был максимальный эффект и т.д. </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Подраздел № 7 – «Финансовый план реализации проекта»"/>
          <p:cNvSpPr txBox="1"/>
          <p:nvPr/>
        </p:nvSpPr>
        <p:spPr>
          <a:xfrm>
            <a:off x="173210" y="201667"/>
            <a:ext cx="9445121" cy="472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500" b="1">
                <a:latin typeface="+mj-lt"/>
                <a:ea typeface="+mj-ea"/>
                <a:cs typeface="+mj-cs"/>
                <a:sym typeface="Helvetica"/>
              </a:defRPr>
            </a:lvl1pPr>
          </a:lstStyle>
          <a:p>
            <a:r>
              <a:t>Подраздел № 7 – «Финансовый план реализации проекта»</a:t>
            </a:r>
          </a:p>
        </p:txBody>
      </p:sp>
      <p:pic>
        <p:nvPicPr>
          <p:cNvPr id="234" name="Изображение" descr="Изображение"/>
          <p:cNvPicPr>
            <a:picLocks noChangeAspect="1"/>
          </p:cNvPicPr>
          <p:nvPr/>
        </p:nvPicPr>
        <p:blipFill>
          <a:blip r:embed="rId2">
            <a:extLst/>
          </a:blip>
          <a:stretch>
            <a:fillRect/>
          </a:stretch>
        </p:blipFill>
        <p:spPr>
          <a:xfrm>
            <a:off x="150547" y="651181"/>
            <a:ext cx="10280254" cy="4224543"/>
          </a:xfrm>
          <a:prstGeom prst="rect">
            <a:avLst/>
          </a:prstGeom>
          <a:ln w="12700">
            <a:miter lim="400000"/>
          </a:ln>
        </p:spPr>
      </p:pic>
      <p:sp>
        <p:nvSpPr>
          <p:cNvPr id="235" name="Блок № 7.1 «Доходы» в отличие от Блока № 5.5 (где речь шла об уровне дохода на момент выхода организации на самоокупаемость) здесь необходимо указать предполагаемые доходы (вне зависимости от источника) организации на ближайшие три года (как Вы себе их в"/>
          <p:cNvSpPr txBox="1"/>
          <p:nvPr/>
        </p:nvSpPr>
        <p:spPr>
          <a:xfrm>
            <a:off x="129688" y="5107193"/>
            <a:ext cx="14371023"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rPr b="1"/>
              <a:t>Блок № 7.1 «Доходы» </a:t>
            </a:r>
            <a:r>
              <a:t>в отличие от </a:t>
            </a:r>
            <a:r>
              <a:rPr b="1"/>
              <a:t>Блока № 5.5 </a:t>
            </a:r>
            <a:r>
              <a:t>(где речь шла об уровне дохода на момент выхода организации на самоокупаемость) здесь необходимо указать предполагаемые доходы (вне зависимости от источника) организации на ближайшие три года (как Вы себе их видите).</a:t>
            </a:r>
          </a:p>
        </p:txBody>
      </p:sp>
      <p:sp>
        <p:nvSpPr>
          <p:cNvPr id="236" name="Блок № 7.2 «Расходы» В отличие от Блока № 5.6 (где речь шла об уровне расходов на момент выхода организации на самоокупаемость) здесь необходимо указать предполагаемые расходы организации на ближайшие три года (как Вы себе их видите)."/>
          <p:cNvSpPr txBox="1"/>
          <p:nvPr/>
        </p:nvSpPr>
        <p:spPr>
          <a:xfrm>
            <a:off x="129688" y="5701475"/>
            <a:ext cx="14371024"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rPr b="1"/>
              <a:t>Блок № 7.2 «Расходы»</a:t>
            </a:r>
            <a:r>
              <a:t> В отличие от </a:t>
            </a:r>
            <a:r>
              <a:rPr b="1"/>
              <a:t>Блока № 5.6</a:t>
            </a:r>
            <a:r>
              <a:t> (где речь шла об уровне расходов на момент выхода организации на самоокупаемость) здесь необходимо указать предполагаемые расходы организации на ближайшие три года (как Вы себе их видите).</a:t>
            </a:r>
          </a:p>
        </p:txBody>
      </p:sp>
      <p:sp>
        <p:nvSpPr>
          <p:cNvPr id="237" name="Блок № 7.3 «Источники привлечения ресурсов для развития стартап-проекта после завершения договора гранта и обоснование их выбора (грантовая поддержка Фонда содействия инновациям или других институтов развития, привлечение кредитных средств, венчурных инв"/>
          <p:cNvSpPr txBox="1"/>
          <p:nvPr/>
        </p:nvSpPr>
        <p:spPr>
          <a:xfrm>
            <a:off x="158388" y="6295757"/>
            <a:ext cx="14371023" cy="1005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rPr b="1"/>
              <a:t>Блок № 7.3 «Источники привлечения ресурсов для развития стартап-проекта после завершения договора гранта и обоснование их выбора (грантовая поддержка Фонда содействия инновациям или других институтов развития, привлечение кредитных средств, венчурных инвестиций и др.)» </a:t>
            </a:r>
            <a:r>
              <a:t>необходимо описать, как в будущем (после завершения проекта по «Студенческому стартапу») Вы планируете привлекать ресурсы для дальнейшего развития Вашего предприятия (и почему Вы воспользуетесь именно этими источниками привлечения ресурсов).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Подраздел № 8 – «Приложения»"/>
          <p:cNvSpPr txBox="1"/>
          <p:nvPr/>
        </p:nvSpPr>
        <p:spPr>
          <a:xfrm>
            <a:off x="176624" y="263610"/>
            <a:ext cx="5353123" cy="472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500" b="1">
                <a:latin typeface="+mj-lt"/>
                <a:ea typeface="+mj-ea"/>
                <a:cs typeface="+mj-cs"/>
                <a:sym typeface="Helvetica"/>
              </a:defRPr>
            </a:lvl1pPr>
          </a:lstStyle>
          <a:p>
            <a:r>
              <a:t>Подраздел № 8 – «Приложения» </a:t>
            </a:r>
          </a:p>
        </p:txBody>
      </p:sp>
      <p:pic>
        <p:nvPicPr>
          <p:cNvPr id="240" name="Изображение" descr="Изображение"/>
          <p:cNvPicPr>
            <a:picLocks noChangeAspect="1"/>
          </p:cNvPicPr>
          <p:nvPr/>
        </p:nvPicPr>
        <p:blipFill>
          <a:blip r:embed="rId2">
            <a:extLst/>
          </a:blip>
          <a:stretch>
            <a:fillRect/>
          </a:stretch>
        </p:blipFill>
        <p:spPr>
          <a:xfrm>
            <a:off x="-20775" y="743788"/>
            <a:ext cx="11030158" cy="4813323"/>
          </a:xfrm>
          <a:prstGeom prst="rect">
            <a:avLst/>
          </a:prstGeom>
          <a:ln w="12700">
            <a:miter lim="400000"/>
          </a:ln>
        </p:spPr>
      </p:pic>
      <p:sp>
        <p:nvSpPr>
          <p:cNvPr id="241" name="Можно добавлять любой документ, который Вы сочтете нужным показать на экспертизе.…"/>
          <p:cNvSpPr txBox="1"/>
          <p:nvPr/>
        </p:nvSpPr>
        <p:spPr>
          <a:xfrm>
            <a:off x="-11164" y="5900407"/>
            <a:ext cx="14563141" cy="1615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latin typeface="+mj-lt"/>
                <a:ea typeface="+mj-ea"/>
                <a:cs typeface="+mj-cs"/>
                <a:sym typeface="Helvetica"/>
              </a:defRPr>
            </a:pPr>
            <a:r>
              <a:t>Можно добавлять любой документ, который Вы сочтете нужным показать на экспертизе.</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latin typeface="+mj-lt"/>
                <a:ea typeface="+mj-ea"/>
                <a:cs typeface="+mj-cs"/>
                <a:sym typeface="Helvetica"/>
              </a:defRPr>
            </a:pPr>
            <a:r>
              <a:t>Все вложенные документы должны быть составлены на русском языке, хорошо читаемы, отсканированы в цвете и сохранены в формате PDF. Сканировать документы необходимо целиком, а не постранично – один файл должен содержать один полный документ.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latin typeface="+mj-lt"/>
                <a:ea typeface="+mj-ea"/>
                <a:cs typeface="+mj-cs"/>
                <a:sym typeface="Helvetica"/>
              </a:defRPr>
            </a:pPr>
            <a:r>
              <a:t>Название файла должно совпадать с заголовком документа или давать ясное понимание назначения документа.</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latin typeface="+mj-lt"/>
                <a:ea typeface="+mj-ea"/>
                <a:cs typeface="+mj-cs"/>
                <a:sym typeface="Helvetica"/>
              </a:defRPr>
            </a:pPr>
            <a:r>
              <a:t>Максимальный объем файла – 50 Мб.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latin typeface="+mj-lt"/>
                <a:ea typeface="+mj-ea"/>
                <a:cs typeface="+mj-cs"/>
                <a:sym typeface="Helvetica"/>
              </a:defRPr>
            </a:pPr>
            <a:r>
              <a:t>Добавлять архивы (например, .zip) не стоит, поскольку система не позволяет их сохранить. </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Подраздел № 9 – «Перечень планируемых работ с детализацией»"/>
          <p:cNvSpPr txBox="1"/>
          <p:nvPr/>
        </p:nvSpPr>
        <p:spPr>
          <a:xfrm>
            <a:off x="116419" y="248124"/>
            <a:ext cx="10560402" cy="472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500" b="1">
                <a:latin typeface="+mj-lt"/>
                <a:ea typeface="+mj-ea"/>
                <a:cs typeface="+mj-cs"/>
                <a:sym typeface="Helvetica"/>
              </a:defRPr>
            </a:lvl1pPr>
          </a:lstStyle>
          <a:p>
            <a:r>
              <a:t>Подраздел № 9 – «Перечень планируемых работ с детализацией»</a:t>
            </a:r>
          </a:p>
        </p:txBody>
      </p:sp>
      <p:pic>
        <p:nvPicPr>
          <p:cNvPr id="244" name="Изображение" descr="Изображение"/>
          <p:cNvPicPr>
            <a:picLocks noChangeAspect="1"/>
          </p:cNvPicPr>
          <p:nvPr/>
        </p:nvPicPr>
        <p:blipFill>
          <a:blip r:embed="rId2">
            <a:extLst/>
          </a:blip>
          <a:stretch>
            <a:fillRect/>
          </a:stretch>
        </p:blipFill>
        <p:spPr>
          <a:xfrm>
            <a:off x="73218" y="839734"/>
            <a:ext cx="8896092" cy="3773678"/>
          </a:xfrm>
          <a:prstGeom prst="rect">
            <a:avLst/>
          </a:prstGeom>
          <a:ln w="12700">
            <a:miter lim="400000"/>
          </a:ln>
        </p:spPr>
      </p:pic>
      <p:pic>
        <p:nvPicPr>
          <p:cNvPr id="245" name="Изображение" descr="Изображение"/>
          <p:cNvPicPr>
            <a:picLocks noChangeAspect="1"/>
          </p:cNvPicPr>
          <p:nvPr/>
        </p:nvPicPr>
        <p:blipFill>
          <a:blip r:embed="rId3">
            <a:extLst/>
          </a:blip>
          <a:stretch>
            <a:fillRect/>
          </a:stretch>
        </p:blipFill>
        <p:spPr>
          <a:xfrm>
            <a:off x="9041745" y="770485"/>
            <a:ext cx="5500193" cy="4356318"/>
          </a:xfrm>
          <a:prstGeom prst="rect">
            <a:avLst/>
          </a:prstGeom>
          <a:ln w="12700">
            <a:miter lim="400000"/>
          </a:ln>
        </p:spPr>
      </p:pic>
      <p:sp>
        <p:nvSpPr>
          <p:cNvPr id="246" name="В данном подразделе необходимо представить то, каким именно образом будут потрачены деньги по гранту в рамках первого и второго этапов.…"/>
          <p:cNvSpPr txBox="1"/>
          <p:nvPr/>
        </p:nvSpPr>
        <p:spPr>
          <a:xfrm>
            <a:off x="123028" y="4897851"/>
            <a:ext cx="14384343" cy="2326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latin typeface="+mj-lt"/>
                <a:ea typeface="+mj-ea"/>
                <a:cs typeface="+mj-cs"/>
                <a:sym typeface="Helvetica"/>
              </a:defRPr>
            </a:pPr>
            <a:r>
              <a:t>В данном подразделе необходимо представить то, каким именно образом будут потрачены деньги по гранту в рамках первого и второго этапов.</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latin typeface="+mj-lt"/>
                <a:ea typeface="+mj-ea"/>
                <a:cs typeface="+mj-cs"/>
                <a:sym typeface="Helvetica"/>
              </a:defRPr>
            </a:pPr>
            <a:endParaRP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latin typeface="+mj-lt"/>
                <a:ea typeface="+mj-ea"/>
                <a:cs typeface="+mj-cs"/>
                <a:sym typeface="Helvetica"/>
              </a:defRPr>
            </a:pPr>
            <a:r>
              <a:t>Это именно план, стоимость может быть примерной. Нам необходимо понять Ваши предполагаемые шаги по проекту, как Вы их видите.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latin typeface="+mj-lt"/>
                <a:ea typeface="+mj-ea"/>
                <a:cs typeface="+mj-cs"/>
                <a:sym typeface="Helvetica"/>
              </a:defRPr>
            </a:pPr>
            <a:endParaRP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latin typeface="+mj-lt"/>
                <a:ea typeface="+mj-ea"/>
                <a:cs typeface="+mj-cs"/>
                <a:sym typeface="Helvetica"/>
              </a:defRPr>
            </a:pPr>
            <a:r>
              <a:t>Рекомендуемое количество работ на одном этапе – не менее 3.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latin typeface="+mj-lt"/>
                <a:ea typeface="+mj-ea"/>
                <a:cs typeface="+mj-cs"/>
                <a:sym typeface="Helvetica"/>
              </a:defRPr>
            </a:pPr>
            <a:r>
              <a:t> </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Раздел заявки «Календарный план»"/>
          <p:cNvSpPr txBox="1"/>
          <p:nvPr/>
        </p:nvSpPr>
        <p:spPr>
          <a:xfrm>
            <a:off x="236135" y="248124"/>
            <a:ext cx="5933708" cy="472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500" b="1">
                <a:latin typeface="+mj-lt"/>
                <a:ea typeface="+mj-ea"/>
                <a:cs typeface="+mj-cs"/>
                <a:sym typeface="Helvetica"/>
              </a:defRPr>
            </a:lvl1pPr>
          </a:lstStyle>
          <a:p>
            <a:r>
              <a:t>Раздел заявки «Календарный план»</a:t>
            </a:r>
          </a:p>
        </p:txBody>
      </p:sp>
      <p:pic>
        <p:nvPicPr>
          <p:cNvPr id="249" name="Изображение" descr="Изображение"/>
          <p:cNvPicPr>
            <a:picLocks noChangeAspect="1"/>
          </p:cNvPicPr>
          <p:nvPr/>
        </p:nvPicPr>
        <p:blipFill>
          <a:blip r:embed="rId2">
            <a:extLst/>
          </a:blip>
          <a:stretch>
            <a:fillRect/>
          </a:stretch>
        </p:blipFill>
        <p:spPr>
          <a:xfrm>
            <a:off x="4678" y="676491"/>
            <a:ext cx="13758523" cy="5225593"/>
          </a:xfrm>
          <a:prstGeom prst="rect">
            <a:avLst/>
          </a:prstGeom>
          <a:ln w="12700">
            <a:miter lim="400000"/>
          </a:ln>
        </p:spPr>
      </p:pic>
      <p:sp>
        <p:nvSpPr>
          <p:cNvPr id="250" name="В данном разделе необходимо по каждому этапу перечислить только наименование работ (через точку), указанных в разделе «Проект плана реализации работ», подраздел № 9 «Перечень планируемых работ с детализацией»."/>
          <p:cNvSpPr txBox="1"/>
          <p:nvPr/>
        </p:nvSpPr>
        <p:spPr>
          <a:xfrm>
            <a:off x="134741" y="6156207"/>
            <a:ext cx="14455513" cy="701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latin typeface="+mj-lt"/>
                <a:ea typeface="+mj-ea"/>
                <a:cs typeface="+mj-cs"/>
                <a:sym typeface="Helvetica"/>
              </a:defRPr>
            </a:lvl1pPr>
          </a:lstStyle>
          <a:p>
            <a:r>
              <a:t>В данном разделе необходимо по каждому этапу перечислить только наименование работ (через точку), указанных в разделе «Проект плана реализации работ», подраздел № 9 «Перечень планируемых работ с детализацией».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Image 0" descr="Image 0"/>
          <p:cNvPicPr>
            <a:picLocks noChangeAspect="1"/>
          </p:cNvPicPr>
          <p:nvPr/>
        </p:nvPicPr>
        <p:blipFill>
          <a:blip r:embed="rId2">
            <a:extLst/>
          </a:blip>
          <a:stretch>
            <a:fillRect/>
          </a:stretch>
        </p:blipFill>
        <p:spPr>
          <a:xfrm>
            <a:off x="9144000" y="0"/>
            <a:ext cx="5486400" cy="8229600"/>
          </a:xfrm>
          <a:prstGeom prst="rect">
            <a:avLst/>
          </a:prstGeom>
          <a:ln w="12700">
            <a:miter lim="400000"/>
          </a:ln>
        </p:spPr>
      </p:pic>
      <p:sp>
        <p:nvSpPr>
          <p:cNvPr id="100" name="Text 0"/>
          <p:cNvSpPr txBox="1"/>
          <p:nvPr/>
        </p:nvSpPr>
        <p:spPr>
          <a:xfrm>
            <a:off x="730925" y="1075610"/>
            <a:ext cx="4565651" cy="5084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ts val="4100"/>
              </a:lnSpc>
              <a:defRPr sz="3200">
                <a:latin typeface="DIN Alternate Bold"/>
                <a:ea typeface="DIN Alternate Bold"/>
                <a:cs typeface="DIN Alternate Bold"/>
                <a:sym typeface="DIN Alternate Bold"/>
              </a:defRPr>
            </a:lvl1pPr>
          </a:lstStyle>
          <a:p>
            <a:r>
              <a:t>Требования к участникам</a:t>
            </a:r>
          </a:p>
        </p:txBody>
      </p:sp>
      <p:sp>
        <p:nvSpPr>
          <p:cNvPr id="101" name="Shape 1"/>
          <p:cNvSpPr/>
          <p:nvPr/>
        </p:nvSpPr>
        <p:spPr>
          <a:xfrm>
            <a:off x="730925" y="2224207"/>
            <a:ext cx="3736658" cy="2868098"/>
          </a:xfrm>
          <a:prstGeom prst="roundRect">
            <a:avLst>
              <a:gd name="adj" fmla="val 3826"/>
            </a:avLst>
          </a:prstGeom>
          <a:solidFill>
            <a:srgbClr val="FFFFFF"/>
          </a:solidFill>
          <a:ln w="12700">
            <a:miter lim="400000"/>
          </a:ln>
        </p:spPr>
        <p:txBody>
          <a:bodyPr lIns="45719" rIns="45719"/>
          <a:lstStyle/>
          <a:p>
            <a:endParaRPr/>
          </a:p>
        </p:txBody>
      </p:sp>
      <p:sp>
        <p:nvSpPr>
          <p:cNvPr id="102" name="Shape 2"/>
          <p:cNvSpPr/>
          <p:nvPr/>
        </p:nvSpPr>
        <p:spPr>
          <a:xfrm>
            <a:off x="730925" y="2201347"/>
            <a:ext cx="3736658" cy="91441"/>
          </a:xfrm>
          <a:prstGeom prst="roundRect">
            <a:avLst>
              <a:gd name="adj" fmla="val 50000"/>
            </a:avLst>
          </a:prstGeom>
          <a:solidFill>
            <a:srgbClr val="4950BC"/>
          </a:solidFill>
          <a:ln w="12700">
            <a:miter lim="400000"/>
          </a:ln>
        </p:spPr>
        <p:txBody>
          <a:bodyPr lIns="45719" rIns="45719"/>
          <a:lstStyle/>
          <a:p>
            <a:endParaRPr/>
          </a:p>
        </p:txBody>
      </p:sp>
      <p:sp>
        <p:nvSpPr>
          <p:cNvPr id="103" name="Shape 3"/>
          <p:cNvSpPr/>
          <p:nvPr/>
        </p:nvSpPr>
        <p:spPr>
          <a:xfrm>
            <a:off x="2286000" y="1910952"/>
            <a:ext cx="626508" cy="626508"/>
          </a:xfrm>
          <a:prstGeom prst="roundRect">
            <a:avLst>
              <a:gd name="adj" fmla="val 50000"/>
            </a:avLst>
          </a:prstGeom>
          <a:solidFill>
            <a:srgbClr val="4950BC"/>
          </a:solidFill>
          <a:ln w="12700">
            <a:miter lim="400000"/>
          </a:ln>
        </p:spPr>
        <p:txBody>
          <a:bodyPr lIns="45719" rIns="45719"/>
          <a:lstStyle/>
          <a:p>
            <a:endParaRPr/>
          </a:p>
        </p:txBody>
      </p:sp>
      <p:sp>
        <p:nvSpPr>
          <p:cNvPr id="104" name="Text 4"/>
          <p:cNvSpPr txBox="1"/>
          <p:nvPr/>
        </p:nvSpPr>
        <p:spPr>
          <a:xfrm>
            <a:off x="2473999" y="2067519"/>
            <a:ext cx="128521" cy="3695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ts val="3100"/>
              </a:lnSpc>
              <a:defRPr sz="1900">
                <a:solidFill>
                  <a:srgbClr val="FFFFFF"/>
                </a:solidFill>
                <a:latin typeface="DIN Alternate Bold"/>
                <a:ea typeface="DIN Alternate Bold"/>
                <a:cs typeface="DIN Alternate Bold"/>
                <a:sym typeface="DIN Alternate Bold"/>
              </a:defRPr>
            </a:lvl1pPr>
          </a:lstStyle>
          <a:p>
            <a:r>
              <a:t>1</a:t>
            </a:r>
          </a:p>
        </p:txBody>
      </p:sp>
      <p:sp>
        <p:nvSpPr>
          <p:cNvPr id="105" name="Text 5"/>
          <p:cNvSpPr txBox="1"/>
          <p:nvPr/>
        </p:nvSpPr>
        <p:spPr>
          <a:xfrm>
            <a:off x="962620" y="2746295"/>
            <a:ext cx="3273267" cy="628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2000">
                <a:solidFill>
                  <a:srgbClr val="272525"/>
                </a:solidFill>
                <a:latin typeface="DIN Alternate Bold"/>
                <a:ea typeface="DIN Alternate Bold"/>
                <a:cs typeface="DIN Alternate Bold"/>
                <a:sym typeface="DIN Alternate Bold"/>
              </a:defRPr>
            </a:lvl1pPr>
          </a:lstStyle>
          <a:p>
            <a:r>
              <a:t>Студенты высших учебных заведений</a:t>
            </a:r>
          </a:p>
        </p:txBody>
      </p:sp>
      <p:sp>
        <p:nvSpPr>
          <p:cNvPr id="106" name="Text 6"/>
          <p:cNvSpPr txBox="1"/>
          <p:nvPr/>
        </p:nvSpPr>
        <p:spPr>
          <a:xfrm>
            <a:off x="962620" y="3524250"/>
            <a:ext cx="3273267" cy="970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600"/>
              </a:lnSpc>
              <a:defRPr sz="1600">
                <a:solidFill>
                  <a:srgbClr val="272525"/>
                </a:solidFill>
                <a:latin typeface="DIN Alternate Bold"/>
                <a:ea typeface="DIN Alternate Bold"/>
                <a:cs typeface="DIN Alternate Bold"/>
                <a:sym typeface="DIN Alternate Bold"/>
              </a:defRPr>
            </a:lvl1pPr>
          </a:lstStyle>
          <a:p>
            <a:r>
              <a:t>Обучающиеся по аккредитованным образовательным программам высшего образования.</a:t>
            </a:r>
          </a:p>
        </p:txBody>
      </p:sp>
      <p:sp>
        <p:nvSpPr>
          <p:cNvPr id="107" name="Shape 7"/>
          <p:cNvSpPr/>
          <p:nvPr/>
        </p:nvSpPr>
        <p:spPr>
          <a:xfrm>
            <a:off x="4676418" y="2224207"/>
            <a:ext cx="3736658" cy="2868098"/>
          </a:xfrm>
          <a:prstGeom prst="roundRect">
            <a:avLst>
              <a:gd name="adj" fmla="val 3826"/>
            </a:avLst>
          </a:prstGeom>
          <a:solidFill>
            <a:srgbClr val="FFFFFF"/>
          </a:solidFill>
          <a:ln w="12700">
            <a:miter lim="400000"/>
          </a:ln>
        </p:spPr>
        <p:txBody>
          <a:bodyPr lIns="45719" rIns="45719"/>
          <a:lstStyle/>
          <a:p>
            <a:endParaRPr/>
          </a:p>
        </p:txBody>
      </p:sp>
      <p:sp>
        <p:nvSpPr>
          <p:cNvPr id="108" name="Shape 8"/>
          <p:cNvSpPr/>
          <p:nvPr/>
        </p:nvSpPr>
        <p:spPr>
          <a:xfrm>
            <a:off x="4676418" y="2201347"/>
            <a:ext cx="3736658" cy="91441"/>
          </a:xfrm>
          <a:prstGeom prst="roundRect">
            <a:avLst>
              <a:gd name="adj" fmla="val 50000"/>
            </a:avLst>
          </a:prstGeom>
          <a:solidFill>
            <a:srgbClr val="4950BC"/>
          </a:solidFill>
          <a:ln w="12700">
            <a:miter lim="400000"/>
          </a:ln>
        </p:spPr>
        <p:txBody>
          <a:bodyPr lIns="45719" rIns="45719"/>
          <a:lstStyle/>
          <a:p>
            <a:endParaRPr/>
          </a:p>
        </p:txBody>
      </p:sp>
      <p:sp>
        <p:nvSpPr>
          <p:cNvPr id="109" name="Shape 9"/>
          <p:cNvSpPr/>
          <p:nvPr/>
        </p:nvSpPr>
        <p:spPr>
          <a:xfrm>
            <a:off x="6231492" y="1910952"/>
            <a:ext cx="626508" cy="626508"/>
          </a:xfrm>
          <a:prstGeom prst="roundRect">
            <a:avLst>
              <a:gd name="adj" fmla="val 50000"/>
            </a:avLst>
          </a:prstGeom>
          <a:solidFill>
            <a:srgbClr val="4950BC"/>
          </a:solidFill>
          <a:ln w="12700">
            <a:miter lim="400000"/>
          </a:ln>
        </p:spPr>
        <p:txBody>
          <a:bodyPr lIns="45719" rIns="45719"/>
          <a:lstStyle/>
          <a:p>
            <a:endParaRPr/>
          </a:p>
        </p:txBody>
      </p:sp>
      <p:sp>
        <p:nvSpPr>
          <p:cNvPr id="110" name="Text 10"/>
          <p:cNvSpPr txBox="1"/>
          <p:nvPr/>
        </p:nvSpPr>
        <p:spPr>
          <a:xfrm>
            <a:off x="6419493" y="2067519"/>
            <a:ext cx="128520" cy="3695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ts val="3100"/>
              </a:lnSpc>
              <a:defRPr sz="1900">
                <a:solidFill>
                  <a:srgbClr val="FFFFFF"/>
                </a:solidFill>
                <a:latin typeface="DIN Alternate Bold"/>
                <a:ea typeface="DIN Alternate Bold"/>
                <a:cs typeface="DIN Alternate Bold"/>
                <a:sym typeface="DIN Alternate Bold"/>
              </a:defRPr>
            </a:lvl1pPr>
          </a:lstStyle>
          <a:p>
            <a:r>
              <a:t>2</a:t>
            </a:r>
          </a:p>
        </p:txBody>
      </p:sp>
      <p:sp>
        <p:nvSpPr>
          <p:cNvPr id="111" name="Text 11"/>
          <p:cNvSpPr txBox="1"/>
          <p:nvPr/>
        </p:nvSpPr>
        <p:spPr>
          <a:xfrm>
            <a:off x="4908112" y="2746295"/>
            <a:ext cx="3273267" cy="628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2000">
                <a:solidFill>
                  <a:srgbClr val="272525"/>
                </a:solidFill>
                <a:latin typeface="DIN Alternate Bold"/>
                <a:ea typeface="DIN Alternate Bold"/>
                <a:cs typeface="DIN Alternate Bold"/>
                <a:sym typeface="DIN Alternate Bold"/>
              </a:defRPr>
            </a:lvl1pPr>
          </a:lstStyle>
          <a:p>
            <a:r>
              <a:t>Отсутствие действующих грантов</a:t>
            </a:r>
          </a:p>
        </p:txBody>
      </p:sp>
      <p:sp>
        <p:nvSpPr>
          <p:cNvPr id="112" name="Text 12"/>
          <p:cNvSpPr txBox="1"/>
          <p:nvPr/>
        </p:nvSpPr>
        <p:spPr>
          <a:xfrm>
            <a:off x="4908112" y="3524250"/>
            <a:ext cx="3273267" cy="13006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600"/>
              </a:lnSpc>
              <a:defRPr sz="1600">
                <a:solidFill>
                  <a:srgbClr val="272525"/>
                </a:solidFill>
                <a:latin typeface="DIN Alternate Bold"/>
                <a:ea typeface="DIN Alternate Bold"/>
                <a:cs typeface="DIN Alternate Bold"/>
                <a:sym typeface="DIN Alternate Bold"/>
              </a:defRPr>
            </a:lvl1pPr>
          </a:lstStyle>
          <a:p>
            <a:r>
              <a:t>Не являющиеся получателями гранта или руководителями проектов Фонда на момент подачи заявки.</a:t>
            </a:r>
          </a:p>
        </p:txBody>
      </p:sp>
      <p:sp>
        <p:nvSpPr>
          <p:cNvPr id="113" name="Shape 13"/>
          <p:cNvSpPr/>
          <p:nvPr/>
        </p:nvSpPr>
        <p:spPr>
          <a:xfrm>
            <a:off x="730925" y="5614392"/>
            <a:ext cx="7682152" cy="1539479"/>
          </a:xfrm>
          <a:prstGeom prst="roundRect">
            <a:avLst>
              <a:gd name="adj" fmla="val 7128"/>
            </a:avLst>
          </a:prstGeom>
          <a:solidFill>
            <a:srgbClr val="FFFFFF"/>
          </a:solidFill>
          <a:ln w="12700">
            <a:miter lim="400000"/>
          </a:ln>
        </p:spPr>
        <p:txBody>
          <a:bodyPr lIns="45719" rIns="45719"/>
          <a:lstStyle/>
          <a:p>
            <a:endParaRPr/>
          </a:p>
        </p:txBody>
      </p:sp>
      <p:sp>
        <p:nvSpPr>
          <p:cNvPr id="114" name="Shape 14"/>
          <p:cNvSpPr/>
          <p:nvPr/>
        </p:nvSpPr>
        <p:spPr>
          <a:xfrm>
            <a:off x="730925" y="5591531"/>
            <a:ext cx="7682152" cy="91441"/>
          </a:xfrm>
          <a:prstGeom prst="roundRect">
            <a:avLst>
              <a:gd name="adj" fmla="val 50000"/>
            </a:avLst>
          </a:prstGeom>
          <a:solidFill>
            <a:srgbClr val="4950BC"/>
          </a:solidFill>
          <a:ln w="12700">
            <a:miter lim="400000"/>
          </a:ln>
        </p:spPr>
        <p:txBody>
          <a:bodyPr lIns="45719" rIns="45719"/>
          <a:lstStyle/>
          <a:p>
            <a:endParaRPr/>
          </a:p>
        </p:txBody>
      </p:sp>
      <p:sp>
        <p:nvSpPr>
          <p:cNvPr id="115" name="Shape 15"/>
          <p:cNvSpPr/>
          <p:nvPr/>
        </p:nvSpPr>
        <p:spPr>
          <a:xfrm>
            <a:off x="4258747" y="5301138"/>
            <a:ext cx="626508" cy="626508"/>
          </a:xfrm>
          <a:prstGeom prst="roundRect">
            <a:avLst>
              <a:gd name="adj" fmla="val 50000"/>
            </a:avLst>
          </a:prstGeom>
          <a:solidFill>
            <a:srgbClr val="4950BC"/>
          </a:solidFill>
          <a:ln w="12700">
            <a:miter lim="400000"/>
          </a:ln>
        </p:spPr>
        <p:txBody>
          <a:bodyPr lIns="45719" rIns="45719"/>
          <a:lstStyle/>
          <a:p>
            <a:endParaRPr/>
          </a:p>
        </p:txBody>
      </p:sp>
      <p:sp>
        <p:nvSpPr>
          <p:cNvPr id="116" name="Text 16"/>
          <p:cNvSpPr txBox="1"/>
          <p:nvPr/>
        </p:nvSpPr>
        <p:spPr>
          <a:xfrm>
            <a:off x="4446746" y="5457706"/>
            <a:ext cx="128520" cy="369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ts val="3100"/>
              </a:lnSpc>
              <a:defRPr sz="1900">
                <a:solidFill>
                  <a:srgbClr val="FFFFFF"/>
                </a:solidFill>
                <a:latin typeface="DIN Alternate Bold"/>
                <a:ea typeface="DIN Alternate Bold"/>
                <a:cs typeface="DIN Alternate Bold"/>
                <a:sym typeface="DIN Alternate Bold"/>
              </a:defRPr>
            </a:lvl1pPr>
          </a:lstStyle>
          <a:p>
            <a:r>
              <a:t>3</a:t>
            </a:r>
          </a:p>
        </p:txBody>
      </p:sp>
      <p:sp>
        <p:nvSpPr>
          <p:cNvPr id="117" name="Text 17"/>
          <p:cNvSpPr txBox="1"/>
          <p:nvPr/>
        </p:nvSpPr>
        <p:spPr>
          <a:xfrm>
            <a:off x="962619" y="6136480"/>
            <a:ext cx="3197375" cy="311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ts val="2500"/>
              </a:lnSpc>
              <a:defRPr sz="2000">
                <a:solidFill>
                  <a:srgbClr val="272525"/>
                </a:solidFill>
                <a:latin typeface="DIN Alternate Bold"/>
                <a:ea typeface="DIN Alternate Bold"/>
                <a:cs typeface="DIN Alternate Bold"/>
                <a:sym typeface="DIN Alternate Bold"/>
              </a:defRPr>
            </a:lvl1pPr>
          </a:lstStyle>
          <a:p>
            <a:r>
              <a:t>Первое участие в программе</a:t>
            </a:r>
          </a:p>
        </p:txBody>
      </p:sp>
      <p:sp>
        <p:nvSpPr>
          <p:cNvPr id="118" name="Text 18"/>
          <p:cNvSpPr txBox="1"/>
          <p:nvPr/>
        </p:nvSpPr>
        <p:spPr>
          <a:xfrm>
            <a:off x="962619" y="6588084"/>
            <a:ext cx="6013352" cy="310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ts val="2600"/>
              </a:lnSpc>
              <a:defRPr sz="1600">
                <a:solidFill>
                  <a:srgbClr val="272525"/>
                </a:solidFill>
                <a:latin typeface="DIN Alternate Bold"/>
                <a:ea typeface="DIN Alternate Bold"/>
                <a:cs typeface="DIN Alternate Bold"/>
                <a:sym typeface="DIN Alternate Bold"/>
              </a:defRPr>
            </a:lvl1pPr>
          </a:lstStyle>
          <a:p>
            <a:r>
              <a:t>Ранее не получавшие грант по программе «Студенческий стартап».</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Image 0" descr="Image 0"/>
          <p:cNvPicPr>
            <a:picLocks noChangeAspect="1"/>
          </p:cNvPicPr>
          <p:nvPr/>
        </p:nvPicPr>
        <p:blipFill>
          <a:blip r:embed="rId2">
            <a:extLst/>
          </a:blip>
          <a:stretch>
            <a:fillRect/>
          </a:stretch>
        </p:blipFill>
        <p:spPr>
          <a:xfrm>
            <a:off x="9144000" y="0"/>
            <a:ext cx="5486400" cy="8229600"/>
          </a:xfrm>
          <a:prstGeom prst="rect">
            <a:avLst/>
          </a:prstGeom>
          <a:ln w="12700">
            <a:miter lim="400000"/>
          </a:ln>
        </p:spPr>
      </p:pic>
      <p:sp>
        <p:nvSpPr>
          <p:cNvPr id="121" name="Text 0"/>
          <p:cNvSpPr txBox="1"/>
          <p:nvPr/>
        </p:nvSpPr>
        <p:spPr>
          <a:xfrm>
            <a:off x="793790" y="1318379"/>
            <a:ext cx="4513914" cy="547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ts val="4400"/>
              </a:lnSpc>
              <a:defRPr sz="3500">
                <a:latin typeface="DIN Alternate Bold"/>
                <a:ea typeface="DIN Alternate Bold"/>
                <a:cs typeface="DIN Alternate Bold"/>
                <a:sym typeface="DIN Alternate Bold"/>
              </a:defRPr>
            </a:lvl1pPr>
          </a:lstStyle>
          <a:p>
            <a:r>
              <a:t>Параметры поддержки</a:t>
            </a:r>
          </a:p>
        </p:txBody>
      </p:sp>
      <p:sp>
        <p:nvSpPr>
          <p:cNvPr id="122" name="Shape 1"/>
          <p:cNvSpPr/>
          <p:nvPr/>
        </p:nvSpPr>
        <p:spPr>
          <a:xfrm>
            <a:off x="793790" y="2225516"/>
            <a:ext cx="7556421" cy="2229446"/>
          </a:xfrm>
          <a:prstGeom prst="roundRect">
            <a:avLst>
              <a:gd name="adj" fmla="val 4273"/>
            </a:avLst>
          </a:prstGeom>
          <a:solidFill>
            <a:srgbClr val="DADBF1"/>
          </a:solidFill>
          <a:ln w="7620">
            <a:solidFill>
              <a:srgbClr val="C0C1D7"/>
            </a:solidFill>
          </a:ln>
        </p:spPr>
        <p:txBody>
          <a:bodyPr lIns="45719" rIns="45719"/>
          <a:lstStyle/>
          <a:p>
            <a:endParaRPr/>
          </a:p>
        </p:txBody>
      </p:sp>
      <p:sp>
        <p:nvSpPr>
          <p:cNvPr id="123" name="Shape 2"/>
          <p:cNvSpPr/>
          <p:nvPr/>
        </p:nvSpPr>
        <p:spPr>
          <a:xfrm>
            <a:off x="1028223" y="2459950"/>
            <a:ext cx="680443" cy="680443"/>
          </a:xfrm>
          <a:prstGeom prst="roundRect">
            <a:avLst>
              <a:gd name="adj" fmla="val 50000"/>
            </a:avLst>
          </a:prstGeom>
          <a:solidFill>
            <a:srgbClr val="4950BC"/>
          </a:solidFill>
          <a:ln w="12700">
            <a:miter lim="400000"/>
          </a:ln>
        </p:spPr>
        <p:txBody>
          <a:bodyPr lIns="45719" rIns="45719"/>
          <a:lstStyle/>
          <a:p>
            <a:endParaRPr/>
          </a:p>
        </p:txBody>
      </p:sp>
      <p:pic>
        <p:nvPicPr>
          <p:cNvPr id="124" name="Image 1" descr="Image 1"/>
          <p:cNvPicPr>
            <a:picLocks noChangeAspect="1"/>
          </p:cNvPicPr>
          <p:nvPr/>
        </p:nvPicPr>
        <p:blipFill>
          <a:blip r:embed="rId3">
            <a:extLst/>
          </a:blip>
          <a:stretch>
            <a:fillRect/>
          </a:stretch>
        </p:blipFill>
        <p:spPr>
          <a:xfrm>
            <a:off x="1215389" y="2646997"/>
            <a:ext cx="306111" cy="306111"/>
          </a:xfrm>
          <a:prstGeom prst="rect">
            <a:avLst/>
          </a:prstGeom>
          <a:ln w="12700">
            <a:miter lim="400000"/>
          </a:ln>
        </p:spPr>
      </p:pic>
      <p:sp>
        <p:nvSpPr>
          <p:cNvPr id="125" name="Text 3"/>
          <p:cNvSpPr txBox="1"/>
          <p:nvPr/>
        </p:nvSpPr>
        <p:spPr>
          <a:xfrm>
            <a:off x="1028223" y="3367206"/>
            <a:ext cx="1780916" cy="3374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ts val="2700"/>
              </a:lnSpc>
              <a:defRPr sz="2200">
                <a:solidFill>
                  <a:srgbClr val="272525"/>
                </a:solidFill>
                <a:latin typeface="DIN Alternate Bold"/>
                <a:ea typeface="DIN Alternate Bold"/>
                <a:cs typeface="DIN Alternate Bold"/>
                <a:sym typeface="DIN Alternate Bold"/>
              </a:defRPr>
            </a:lvl1pPr>
          </a:lstStyle>
          <a:p>
            <a:r>
              <a:t>Размер гранта</a:t>
            </a:r>
          </a:p>
        </p:txBody>
      </p:sp>
      <p:sp>
        <p:nvSpPr>
          <p:cNvPr id="126" name="Text 4"/>
          <p:cNvSpPr txBox="1"/>
          <p:nvPr/>
        </p:nvSpPr>
        <p:spPr>
          <a:xfrm>
            <a:off x="1028224" y="3857625"/>
            <a:ext cx="1714389" cy="3332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ts val="2800"/>
              </a:lnSpc>
              <a:defRPr sz="1700">
                <a:solidFill>
                  <a:srgbClr val="272525"/>
                </a:solidFill>
                <a:latin typeface="DIN Alternate Bold"/>
                <a:ea typeface="DIN Alternate Bold"/>
                <a:cs typeface="DIN Alternate Bold"/>
                <a:sym typeface="DIN Alternate Bold"/>
              </a:defRPr>
            </a:lvl1pPr>
          </a:lstStyle>
          <a:p>
            <a:r>
              <a:t>1 миллион рублей</a:t>
            </a:r>
          </a:p>
        </p:txBody>
      </p:sp>
      <p:sp>
        <p:nvSpPr>
          <p:cNvPr id="127" name="Shape 5"/>
          <p:cNvSpPr/>
          <p:nvPr/>
        </p:nvSpPr>
        <p:spPr>
          <a:xfrm>
            <a:off x="793790" y="4681775"/>
            <a:ext cx="7556421" cy="2229446"/>
          </a:xfrm>
          <a:prstGeom prst="roundRect">
            <a:avLst>
              <a:gd name="adj" fmla="val 4273"/>
            </a:avLst>
          </a:prstGeom>
          <a:solidFill>
            <a:srgbClr val="DADBF1"/>
          </a:solidFill>
          <a:ln w="7620">
            <a:solidFill>
              <a:srgbClr val="C0C1D7"/>
            </a:solidFill>
          </a:ln>
        </p:spPr>
        <p:txBody>
          <a:bodyPr lIns="45719" rIns="45719"/>
          <a:lstStyle/>
          <a:p>
            <a:endParaRPr/>
          </a:p>
        </p:txBody>
      </p:sp>
      <p:sp>
        <p:nvSpPr>
          <p:cNvPr id="128" name="Shape 6"/>
          <p:cNvSpPr/>
          <p:nvPr/>
        </p:nvSpPr>
        <p:spPr>
          <a:xfrm>
            <a:off x="1028223" y="4916209"/>
            <a:ext cx="680443" cy="680443"/>
          </a:xfrm>
          <a:prstGeom prst="roundRect">
            <a:avLst>
              <a:gd name="adj" fmla="val 50000"/>
            </a:avLst>
          </a:prstGeom>
          <a:solidFill>
            <a:srgbClr val="4950BC"/>
          </a:solidFill>
          <a:ln w="12700">
            <a:miter lim="400000"/>
          </a:ln>
        </p:spPr>
        <p:txBody>
          <a:bodyPr lIns="45719" rIns="45719"/>
          <a:lstStyle/>
          <a:p>
            <a:endParaRPr/>
          </a:p>
        </p:txBody>
      </p:sp>
      <p:pic>
        <p:nvPicPr>
          <p:cNvPr id="129" name="Image 2" descr="Image 2"/>
          <p:cNvPicPr>
            <a:picLocks noChangeAspect="1"/>
          </p:cNvPicPr>
          <p:nvPr/>
        </p:nvPicPr>
        <p:blipFill>
          <a:blip r:embed="rId3">
            <a:extLst/>
          </a:blip>
          <a:stretch>
            <a:fillRect/>
          </a:stretch>
        </p:blipFill>
        <p:spPr>
          <a:xfrm>
            <a:off x="1215389" y="5103257"/>
            <a:ext cx="306111" cy="306111"/>
          </a:xfrm>
          <a:prstGeom prst="rect">
            <a:avLst/>
          </a:prstGeom>
          <a:ln w="12700">
            <a:miter lim="400000"/>
          </a:ln>
        </p:spPr>
      </p:pic>
      <p:sp>
        <p:nvSpPr>
          <p:cNvPr id="130" name="Text 7"/>
          <p:cNvSpPr txBox="1"/>
          <p:nvPr/>
        </p:nvSpPr>
        <p:spPr>
          <a:xfrm>
            <a:off x="1028223" y="5823465"/>
            <a:ext cx="2177779" cy="3374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ts val="2700"/>
              </a:lnSpc>
              <a:defRPr sz="2200">
                <a:solidFill>
                  <a:srgbClr val="272525"/>
                </a:solidFill>
                <a:latin typeface="DIN Alternate Bold"/>
                <a:ea typeface="DIN Alternate Bold"/>
                <a:cs typeface="DIN Alternate Bold"/>
                <a:sym typeface="DIN Alternate Bold"/>
              </a:defRPr>
            </a:lvl1pPr>
          </a:lstStyle>
          <a:p>
            <a:r>
              <a:t>Срок выполнения</a:t>
            </a:r>
          </a:p>
        </p:txBody>
      </p:sp>
      <p:sp>
        <p:nvSpPr>
          <p:cNvPr id="131" name="Text 8"/>
          <p:cNvSpPr txBox="1"/>
          <p:nvPr/>
        </p:nvSpPr>
        <p:spPr>
          <a:xfrm>
            <a:off x="1028224" y="6313883"/>
            <a:ext cx="4602789" cy="333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ts val="2800"/>
              </a:lnSpc>
              <a:defRPr sz="1700">
                <a:solidFill>
                  <a:srgbClr val="272525"/>
                </a:solidFill>
                <a:latin typeface="DIN Alternate Bold"/>
                <a:ea typeface="DIN Alternate Bold"/>
                <a:cs typeface="DIN Alternate Bold"/>
                <a:sym typeface="DIN Alternate Bold"/>
              </a:defRPr>
            </a:lvl1pPr>
          </a:lstStyle>
          <a:p>
            <a:r>
              <a:t>12 месяцев: 1 этап – 1 месяц, 2 этап – 11 месяцев</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ext 0"/>
          <p:cNvSpPr txBox="1"/>
          <p:nvPr/>
        </p:nvSpPr>
        <p:spPr>
          <a:xfrm>
            <a:off x="793789" y="1446490"/>
            <a:ext cx="7824007" cy="547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ts val="4400"/>
              </a:lnSpc>
              <a:defRPr sz="3500">
                <a:latin typeface="DIN Alternate Bold"/>
                <a:ea typeface="DIN Alternate Bold"/>
                <a:cs typeface="DIN Alternate Bold"/>
                <a:sym typeface="DIN Alternate Bold"/>
              </a:defRPr>
            </a:lvl1pPr>
          </a:lstStyle>
          <a:p>
            <a:r>
              <a:t>Приоритетные направления программы</a:t>
            </a:r>
          </a:p>
        </p:txBody>
      </p:sp>
      <p:pic>
        <p:nvPicPr>
          <p:cNvPr id="134" name="Image 0" descr="Image 0"/>
          <p:cNvPicPr>
            <a:picLocks noChangeAspect="1"/>
          </p:cNvPicPr>
          <p:nvPr/>
        </p:nvPicPr>
        <p:blipFill>
          <a:blip r:embed="rId2">
            <a:extLst/>
          </a:blip>
          <a:stretch>
            <a:fillRect/>
          </a:stretch>
        </p:blipFill>
        <p:spPr>
          <a:xfrm>
            <a:off x="793790" y="2467093"/>
            <a:ext cx="680443" cy="680443"/>
          </a:xfrm>
          <a:prstGeom prst="rect">
            <a:avLst/>
          </a:prstGeom>
          <a:ln w="12700">
            <a:miter lim="400000"/>
          </a:ln>
        </p:spPr>
      </p:pic>
      <p:sp>
        <p:nvSpPr>
          <p:cNvPr id="135" name="Text 1"/>
          <p:cNvSpPr txBox="1"/>
          <p:nvPr/>
        </p:nvSpPr>
        <p:spPr>
          <a:xfrm>
            <a:off x="1757720" y="2658428"/>
            <a:ext cx="3194686" cy="3374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700"/>
              </a:lnSpc>
              <a:defRPr sz="2200">
                <a:solidFill>
                  <a:srgbClr val="272525"/>
                </a:solidFill>
                <a:latin typeface="DIN Alternate Bold"/>
                <a:ea typeface="DIN Alternate Bold"/>
                <a:cs typeface="DIN Alternate Bold"/>
                <a:sym typeface="DIN Alternate Bold"/>
              </a:defRPr>
            </a:lvl1pPr>
          </a:lstStyle>
          <a:p>
            <a:r>
              <a:t>Цифровые технологии</a:t>
            </a:r>
          </a:p>
        </p:txBody>
      </p:sp>
      <p:pic>
        <p:nvPicPr>
          <p:cNvPr id="136" name="Image 1" descr="Image 1"/>
          <p:cNvPicPr>
            <a:picLocks noChangeAspect="1"/>
          </p:cNvPicPr>
          <p:nvPr/>
        </p:nvPicPr>
        <p:blipFill>
          <a:blip r:embed="rId2">
            <a:extLst/>
          </a:blip>
          <a:stretch>
            <a:fillRect/>
          </a:stretch>
        </p:blipFill>
        <p:spPr>
          <a:xfrm>
            <a:off x="5235892" y="2467093"/>
            <a:ext cx="680443" cy="680443"/>
          </a:xfrm>
          <a:prstGeom prst="rect">
            <a:avLst/>
          </a:prstGeom>
          <a:ln w="12700">
            <a:miter lim="400000"/>
          </a:ln>
        </p:spPr>
      </p:pic>
      <p:sp>
        <p:nvSpPr>
          <p:cNvPr id="137" name="Text 2"/>
          <p:cNvSpPr txBox="1"/>
          <p:nvPr/>
        </p:nvSpPr>
        <p:spPr>
          <a:xfrm>
            <a:off x="6199823" y="2658428"/>
            <a:ext cx="3194686" cy="6803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700"/>
              </a:lnSpc>
              <a:defRPr sz="2200">
                <a:solidFill>
                  <a:srgbClr val="272525"/>
                </a:solidFill>
                <a:latin typeface="DIN Alternate Bold"/>
                <a:ea typeface="DIN Alternate Bold"/>
                <a:cs typeface="DIN Alternate Bold"/>
                <a:sym typeface="DIN Alternate Bold"/>
              </a:defRPr>
            </a:lvl1pPr>
          </a:lstStyle>
          <a:p>
            <a:r>
              <a:t>Медицина и здоровьесбережение</a:t>
            </a:r>
          </a:p>
        </p:txBody>
      </p:sp>
      <p:pic>
        <p:nvPicPr>
          <p:cNvPr id="138" name="Image 2" descr="Image 2"/>
          <p:cNvPicPr>
            <a:picLocks noChangeAspect="1"/>
          </p:cNvPicPr>
          <p:nvPr/>
        </p:nvPicPr>
        <p:blipFill>
          <a:blip r:embed="rId2">
            <a:extLst/>
          </a:blip>
          <a:stretch>
            <a:fillRect/>
          </a:stretch>
        </p:blipFill>
        <p:spPr>
          <a:xfrm>
            <a:off x="9677995" y="2467093"/>
            <a:ext cx="680443" cy="680443"/>
          </a:xfrm>
          <a:prstGeom prst="rect">
            <a:avLst/>
          </a:prstGeom>
          <a:ln w="12700">
            <a:miter lim="400000"/>
          </a:ln>
        </p:spPr>
      </p:pic>
      <p:sp>
        <p:nvSpPr>
          <p:cNvPr id="139" name="Text 3"/>
          <p:cNvSpPr txBox="1"/>
          <p:nvPr/>
        </p:nvSpPr>
        <p:spPr>
          <a:xfrm>
            <a:off x="10641924" y="2658428"/>
            <a:ext cx="3194686" cy="6803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700"/>
              </a:lnSpc>
              <a:defRPr sz="2200">
                <a:solidFill>
                  <a:srgbClr val="272525"/>
                </a:solidFill>
                <a:latin typeface="DIN Alternate Bold"/>
                <a:ea typeface="DIN Alternate Bold"/>
                <a:cs typeface="DIN Alternate Bold"/>
                <a:sym typeface="DIN Alternate Bold"/>
              </a:defRPr>
            </a:lvl1pPr>
          </a:lstStyle>
          <a:p>
            <a:r>
              <a:t>Новые материалы и химические технологии</a:t>
            </a:r>
          </a:p>
        </p:txBody>
      </p:sp>
      <p:pic>
        <p:nvPicPr>
          <p:cNvPr id="140" name="Image 3" descr="Image 3"/>
          <p:cNvPicPr>
            <a:picLocks noChangeAspect="1"/>
          </p:cNvPicPr>
          <p:nvPr/>
        </p:nvPicPr>
        <p:blipFill>
          <a:blip r:embed="rId2">
            <a:extLst/>
          </a:blip>
          <a:stretch>
            <a:fillRect/>
          </a:stretch>
        </p:blipFill>
        <p:spPr>
          <a:xfrm>
            <a:off x="793790" y="4175045"/>
            <a:ext cx="680443" cy="680443"/>
          </a:xfrm>
          <a:prstGeom prst="rect">
            <a:avLst/>
          </a:prstGeom>
          <a:ln w="12700">
            <a:miter lim="400000"/>
          </a:ln>
        </p:spPr>
      </p:pic>
      <p:sp>
        <p:nvSpPr>
          <p:cNvPr id="141" name="Text 4"/>
          <p:cNvSpPr txBox="1"/>
          <p:nvPr/>
        </p:nvSpPr>
        <p:spPr>
          <a:xfrm>
            <a:off x="1757720" y="4366378"/>
            <a:ext cx="3194686" cy="10232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700"/>
              </a:lnSpc>
              <a:defRPr sz="2200">
                <a:solidFill>
                  <a:srgbClr val="272525"/>
                </a:solidFill>
                <a:latin typeface="DIN Alternate Bold"/>
                <a:ea typeface="DIN Alternate Bold"/>
                <a:cs typeface="DIN Alternate Bold"/>
                <a:sym typeface="DIN Alternate Bold"/>
              </a:defRPr>
            </a:lvl1pPr>
          </a:lstStyle>
          <a:p>
            <a:r>
              <a:t>Интеллектуальные производственные технологии</a:t>
            </a:r>
          </a:p>
        </p:txBody>
      </p:sp>
      <p:pic>
        <p:nvPicPr>
          <p:cNvPr id="142" name="Image 4" descr="Image 4"/>
          <p:cNvPicPr>
            <a:picLocks noChangeAspect="1"/>
          </p:cNvPicPr>
          <p:nvPr/>
        </p:nvPicPr>
        <p:blipFill>
          <a:blip r:embed="rId2">
            <a:extLst/>
          </a:blip>
          <a:stretch>
            <a:fillRect/>
          </a:stretch>
        </p:blipFill>
        <p:spPr>
          <a:xfrm>
            <a:off x="5235892" y="4175045"/>
            <a:ext cx="680443" cy="680443"/>
          </a:xfrm>
          <a:prstGeom prst="rect">
            <a:avLst/>
          </a:prstGeom>
          <a:ln w="12700">
            <a:miter lim="400000"/>
          </a:ln>
        </p:spPr>
      </p:pic>
      <p:sp>
        <p:nvSpPr>
          <p:cNvPr id="143" name="Text 5"/>
          <p:cNvSpPr txBox="1"/>
          <p:nvPr/>
        </p:nvSpPr>
        <p:spPr>
          <a:xfrm>
            <a:off x="6199823" y="4366378"/>
            <a:ext cx="1874913" cy="3374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ts val="2700"/>
              </a:lnSpc>
              <a:defRPr sz="2200">
                <a:solidFill>
                  <a:srgbClr val="272525"/>
                </a:solidFill>
                <a:latin typeface="DIN Alternate Bold"/>
                <a:ea typeface="DIN Alternate Bold"/>
                <a:cs typeface="DIN Alternate Bold"/>
                <a:sym typeface="DIN Alternate Bold"/>
              </a:defRPr>
            </a:lvl1pPr>
          </a:lstStyle>
          <a:p>
            <a:r>
              <a:t>Биотехнологии</a:t>
            </a:r>
          </a:p>
        </p:txBody>
      </p:sp>
      <p:pic>
        <p:nvPicPr>
          <p:cNvPr id="144" name="Image 5" descr="Image 5"/>
          <p:cNvPicPr>
            <a:picLocks noChangeAspect="1"/>
          </p:cNvPicPr>
          <p:nvPr/>
        </p:nvPicPr>
        <p:blipFill>
          <a:blip r:embed="rId2">
            <a:extLst/>
          </a:blip>
          <a:stretch>
            <a:fillRect/>
          </a:stretch>
        </p:blipFill>
        <p:spPr>
          <a:xfrm>
            <a:off x="9677995" y="4175045"/>
            <a:ext cx="680443" cy="680443"/>
          </a:xfrm>
          <a:prstGeom prst="rect">
            <a:avLst/>
          </a:prstGeom>
          <a:ln w="12700">
            <a:miter lim="400000"/>
          </a:ln>
        </p:spPr>
      </p:pic>
      <p:sp>
        <p:nvSpPr>
          <p:cNvPr id="145" name="Text 6"/>
          <p:cNvSpPr txBox="1"/>
          <p:nvPr/>
        </p:nvSpPr>
        <p:spPr>
          <a:xfrm>
            <a:off x="10641924" y="4366378"/>
            <a:ext cx="3194686" cy="6803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700"/>
              </a:lnSpc>
              <a:defRPr sz="2200">
                <a:solidFill>
                  <a:srgbClr val="272525"/>
                </a:solidFill>
                <a:latin typeface="DIN Alternate Bold"/>
                <a:ea typeface="DIN Alternate Bold"/>
                <a:cs typeface="DIN Alternate Bold"/>
                <a:sym typeface="DIN Alternate Bold"/>
              </a:defRPr>
            </a:lvl1pPr>
          </a:lstStyle>
          <a:p>
            <a:r>
              <a:t>Ресурсосберегающая энергетика</a:t>
            </a:r>
          </a:p>
        </p:txBody>
      </p:sp>
      <p:pic>
        <p:nvPicPr>
          <p:cNvPr id="146" name="Image 6" descr="Image 6"/>
          <p:cNvPicPr>
            <a:picLocks noChangeAspect="1"/>
          </p:cNvPicPr>
          <p:nvPr/>
        </p:nvPicPr>
        <p:blipFill>
          <a:blip r:embed="rId2">
            <a:extLst/>
          </a:blip>
          <a:stretch>
            <a:fillRect/>
          </a:stretch>
        </p:blipFill>
        <p:spPr>
          <a:xfrm>
            <a:off x="793790" y="5882997"/>
            <a:ext cx="680443" cy="680443"/>
          </a:xfrm>
          <a:prstGeom prst="rect">
            <a:avLst/>
          </a:prstGeom>
          <a:ln w="12700">
            <a:miter lim="400000"/>
          </a:ln>
        </p:spPr>
      </p:pic>
      <p:sp>
        <p:nvSpPr>
          <p:cNvPr id="147" name="Text 7"/>
          <p:cNvSpPr txBox="1"/>
          <p:nvPr/>
        </p:nvSpPr>
        <p:spPr>
          <a:xfrm>
            <a:off x="1757720" y="6074331"/>
            <a:ext cx="3194686" cy="3374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700"/>
              </a:lnSpc>
              <a:defRPr sz="2200">
                <a:solidFill>
                  <a:srgbClr val="272525"/>
                </a:solidFill>
                <a:latin typeface="DIN Alternate Bold"/>
                <a:ea typeface="DIN Alternate Bold"/>
                <a:cs typeface="DIN Alternate Bold"/>
                <a:sym typeface="DIN Alternate Bold"/>
              </a:defRPr>
            </a:lvl1pPr>
          </a:lstStyle>
          <a:p>
            <a:r>
              <a:t>Креативные индустрии</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Image 0" descr="Image 0"/>
          <p:cNvPicPr>
            <a:picLocks noChangeAspect="1"/>
          </p:cNvPicPr>
          <p:nvPr/>
        </p:nvPicPr>
        <p:blipFill>
          <a:blip r:embed="rId2">
            <a:extLst/>
          </a:blip>
          <a:stretch>
            <a:fillRect/>
          </a:stretch>
        </p:blipFill>
        <p:spPr>
          <a:xfrm>
            <a:off x="9144000" y="0"/>
            <a:ext cx="5486400" cy="8229600"/>
          </a:xfrm>
          <a:prstGeom prst="rect">
            <a:avLst/>
          </a:prstGeom>
          <a:ln w="12700">
            <a:miter lim="400000"/>
          </a:ln>
        </p:spPr>
      </p:pic>
      <p:sp>
        <p:nvSpPr>
          <p:cNvPr id="150" name="Text 0"/>
          <p:cNvSpPr txBox="1"/>
          <p:nvPr/>
        </p:nvSpPr>
        <p:spPr>
          <a:xfrm>
            <a:off x="734616" y="1173836"/>
            <a:ext cx="5988354" cy="5113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ts val="4100"/>
              </a:lnSpc>
              <a:defRPr sz="3300">
                <a:latin typeface="DIN Alternate Bold"/>
                <a:ea typeface="DIN Alternate Bold"/>
                <a:cs typeface="DIN Alternate Bold"/>
                <a:sym typeface="DIN Alternate Bold"/>
              </a:defRPr>
            </a:lvl1pPr>
          </a:lstStyle>
          <a:p>
            <a:r>
              <a:t>Ожидаемые результаты проекта</a:t>
            </a:r>
          </a:p>
        </p:txBody>
      </p:sp>
      <p:sp>
        <p:nvSpPr>
          <p:cNvPr id="151" name="Shape 1"/>
          <p:cNvSpPr/>
          <p:nvPr/>
        </p:nvSpPr>
        <p:spPr>
          <a:xfrm>
            <a:off x="734616" y="2013347"/>
            <a:ext cx="472203" cy="472203"/>
          </a:xfrm>
          <a:prstGeom prst="roundRect">
            <a:avLst>
              <a:gd name="adj" fmla="val 18671"/>
            </a:avLst>
          </a:prstGeom>
          <a:solidFill>
            <a:srgbClr val="DADBF1"/>
          </a:solidFill>
          <a:ln w="7620">
            <a:solidFill>
              <a:srgbClr val="C0C1D7"/>
            </a:solidFill>
          </a:ln>
        </p:spPr>
        <p:txBody>
          <a:bodyPr lIns="45719" rIns="45719"/>
          <a:lstStyle/>
          <a:p>
            <a:endParaRPr/>
          </a:p>
        </p:txBody>
      </p:sp>
      <p:sp>
        <p:nvSpPr>
          <p:cNvPr id="152" name="Text 2"/>
          <p:cNvSpPr txBox="1"/>
          <p:nvPr/>
        </p:nvSpPr>
        <p:spPr>
          <a:xfrm>
            <a:off x="1416724" y="2085499"/>
            <a:ext cx="3316438" cy="311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ts val="2500"/>
              </a:lnSpc>
              <a:defRPr sz="2000">
                <a:solidFill>
                  <a:srgbClr val="272525"/>
                </a:solidFill>
                <a:latin typeface="DIN Alternate Bold"/>
                <a:ea typeface="DIN Alternate Bold"/>
                <a:cs typeface="DIN Alternate Bold"/>
                <a:sym typeface="DIN Alternate Bold"/>
              </a:defRPr>
            </a:lvl1pPr>
          </a:lstStyle>
          <a:p>
            <a:r>
              <a:t>Создание юридического лица</a:t>
            </a:r>
          </a:p>
        </p:txBody>
      </p:sp>
      <p:sp>
        <p:nvSpPr>
          <p:cNvPr id="153" name="Text 3"/>
          <p:cNvSpPr txBox="1"/>
          <p:nvPr/>
        </p:nvSpPr>
        <p:spPr>
          <a:xfrm>
            <a:off x="1416724" y="2539364"/>
            <a:ext cx="6992661" cy="640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600"/>
              </a:lnSpc>
              <a:defRPr sz="1600">
                <a:solidFill>
                  <a:srgbClr val="272525"/>
                </a:solidFill>
                <a:latin typeface="DIN Alternate Bold"/>
                <a:ea typeface="DIN Alternate Bold"/>
                <a:cs typeface="DIN Alternate Bold"/>
                <a:sym typeface="DIN Alternate Bold"/>
              </a:defRPr>
            </a:lvl1pPr>
          </a:lstStyle>
          <a:p>
            <a:r>
              <a:t>Грантополучатель должен иметь долю в УК &gt;50% и быть генеральным директором.</a:t>
            </a:r>
          </a:p>
        </p:txBody>
      </p:sp>
      <p:sp>
        <p:nvSpPr>
          <p:cNvPr id="154" name="Shape 4"/>
          <p:cNvSpPr/>
          <p:nvPr/>
        </p:nvSpPr>
        <p:spPr>
          <a:xfrm>
            <a:off x="734616" y="3630691"/>
            <a:ext cx="472203" cy="472203"/>
          </a:xfrm>
          <a:prstGeom prst="roundRect">
            <a:avLst>
              <a:gd name="adj" fmla="val 18671"/>
            </a:avLst>
          </a:prstGeom>
          <a:solidFill>
            <a:srgbClr val="DADBF1"/>
          </a:solidFill>
          <a:ln w="7620">
            <a:solidFill>
              <a:srgbClr val="C0C1D7"/>
            </a:solidFill>
          </a:ln>
        </p:spPr>
        <p:txBody>
          <a:bodyPr lIns="45719" rIns="45719"/>
          <a:lstStyle/>
          <a:p>
            <a:endParaRPr/>
          </a:p>
        </p:txBody>
      </p:sp>
      <p:sp>
        <p:nvSpPr>
          <p:cNvPr id="155" name="Text 5"/>
          <p:cNvSpPr txBox="1"/>
          <p:nvPr/>
        </p:nvSpPr>
        <p:spPr>
          <a:xfrm>
            <a:off x="1416724" y="3702844"/>
            <a:ext cx="2877519" cy="311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ts val="2500"/>
              </a:lnSpc>
              <a:defRPr sz="2000">
                <a:solidFill>
                  <a:srgbClr val="272525"/>
                </a:solidFill>
                <a:latin typeface="DIN Alternate Bold"/>
                <a:ea typeface="DIN Alternate Bold"/>
                <a:cs typeface="DIN Alternate Bold"/>
                <a:sym typeface="DIN Alternate Bold"/>
              </a:defRPr>
            </a:lvl1pPr>
          </a:lstStyle>
          <a:p>
            <a:r>
              <a:t>Разработка бизнес-плана</a:t>
            </a:r>
          </a:p>
        </p:txBody>
      </p:sp>
      <p:sp>
        <p:nvSpPr>
          <p:cNvPr id="156" name="Text 6"/>
          <p:cNvSpPr txBox="1"/>
          <p:nvPr/>
        </p:nvSpPr>
        <p:spPr>
          <a:xfrm>
            <a:off x="1416724" y="4156709"/>
            <a:ext cx="5908081" cy="310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ts val="2600"/>
              </a:lnSpc>
              <a:defRPr sz="1600">
                <a:solidFill>
                  <a:srgbClr val="272525"/>
                </a:solidFill>
                <a:latin typeface="DIN Alternate Bold"/>
                <a:ea typeface="DIN Alternate Bold"/>
                <a:cs typeface="DIN Alternate Bold"/>
                <a:sym typeface="DIN Alternate Bold"/>
              </a:defRPr>
            </a:lvl1pPr>
          </a:lstStyle>
          <a:p>
            <a:r>
              <a:t>Полностью разработанный бизнес-план инновационного проекта.</a:t>
            </a:r>
          </a:p>
        </p:txBody>
      </p:sp>
      <p:sp>
        <p:nvSpPr>
          <p:cNvPr id="157" name="Shape 7"/>
          <p:cNvSpPr/>
          <p:nvPr/>
        </p:nvSpPr>
        <p:spPr>
          <a:xfrm>
            <a:off x="734616" y="4912281"/>
            <a:ext cx="472203" cy="472203"/>
          </a:xfrm>
          <a:prstGeom prst="roundRect">
            <a:avLst>
              <a:gd name="adj" fmla="val 18671"/>
            </a:avLst>
          </a:prstGeom>
          <a:solidFill>
            <a:srgbClr val="DADBF1"/>
          </a:solidFill>
          <a:ln w="7620">
            <a:solidFill>
              <a:srgbClr val="C0C1D7"/>
            </a:solidFill>
          </a:ln>
        </p:spPr>
        <p:txBody>
          <a:bodyPr lIns="45719" rIns="45719"/>
          <a:lstStyle/>
          <a:p>
            <a:endParaRPr/>
          </a:p>
        </p:txBody>
      </p:sp>
      <p:sp>
        <p:nvSpPr>
          <p:cNvPr id="158" name="Text 8"/>
          <p:cNvSpPr txBox="1"/>
          <p:nvPr/>
        </p:nvSpPr>
        <p:spPr>
          <a:xfrm>
            <a:off x="1416724" y="4984432"/>
            <a:ext cx="3646588" cy="311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ts val="2500"/>
              </a:lnSpc>
              <a:defRPr sz="2000">
                <a:solidFill>
                  <a:srgbClr val="272525"/>
                </a:solidFill>
                <a:latin typeface="DIN Alternate Bold"/>
                <a:ea typeface="DIN Alternate Bold"/>
                <a:cs typeface="DIN Alternate Bold"/>
                <a:sym typeface="DIN Alternate Bold"/>
              </a:defRPr>
            </a:lvl1pPr>
          </a:lstStyle>
          <a:p>
            <a:r>
              <a:t>Создание сайта стартап-проекта</a:t>
            </a:r>
          </a:p>
        </p:txBody>
      </p:sp>
      <p:sp>
        <p:nvSpPr>
          <p:cNvPr id="159" name="Text 9"/>
          <p:cNvSpPr txBox="1"/>
          <p:nvPr/>
        </p:nvSpPr>
        <p:spPr>
          <a:xfrm>
            <a:off x="1416724" y="5438299"/>
            <a:ext cx="5819975" cy="310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ts val="2600"/>
              </a:lnSpc>
              <a:defRPr sz="1600">
                <a:solidFill>
                  <a:srgbClr val="272525"/>
                </a:solidFill>
                <a:latin typeface="DIN Alternate Bold"/>
                <a:ea typeface="DIN Alternate Bold"/>
                <a:cs typeface="DIN Alternate Bold"/>
                <a:sym typeface="DIN Alternate Bold"/>
              </a:defRPr>
            </a:lvl1pPr>
          </a:lstStyle>
          <a:p>
            <a:r>
              <a:t>Функциональный сайт для презентации и продвижения проекта.</a:t>
            </a:r>
          </a:p>
        </p:txBody>
      </p:sp>
      <p:sp>
        <p:nvSpPr>
          <p:cNvPr id="160" name="Shape 10"/>
          <p:cNvSpPr/>
          <p:nvPr/>
        </p:nvSpPr>
        <p:spPr>
          <a:xfrm>
            <a:off x="734616" y="6193868"/>
            <a:ext cx="472203" cy="472203"/>
          </a:xfrm>
          <a:prstGeom prst="roundRect">
            <a:avLst>
              <a:gd name="adj" fmla="val 18671"/>
            </a:avLst>
          </a:prstGeom>
          <a:solidFill>
            <a:srgbClr val="DADBF1"/>
          </a:solidFill>
          <a:ln w="7620">
            <a:solidFill>
              <a:srgbClr val="C0C1D7"/>
            </a:solidFill>
          </a:ln>
        </p:spPr>
        <p:txBody>
          <a:bodyPr lIns="45719" rIns="45719"/>
          <a:lstStyle/>
          <a:p>
            <a:endParaRPr/>
          </a:p>
        </p:txBody>
      </p:sp>
      <p:sp>
        <p:nvSpPr>
          <p:cNvPr id="161" name="Text 11"/>
          <p:cNvSpPr txBox="1"/>
          <p:nvPr/>
        </p:nvSpPr>
        <p:spPr>
          <a:xfrm>
            <a:off x="1416724" y="6266021"/>
            <a:ext cx="1926507" cy="311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ts val="2500"/>
              </a:lnSpc>
              <a:defRPr sz="2000">
                <a:solidFill>
                  <a:srgbClr val="272525"/>
                </a:solidFill>
                <a:latin typeface="DIN Alternate Bold"/>
                <a:ea typeface="DIN Alternate Bold"/>
                <a:cs typeface="DIN Alternate Bold"/>
                <a:sym typeface="DIN Alternate Bold"/>
              </a:defRPr>
            </a:lvl1pPr>
          </a:lstStyle>
          <a:p>
            <a:r>
              <a:t>Отчет о развитии</a:t>
            </a:r>
          </a:p>
        </p:txBody>
      </p:sp>
      <p:sp>
        <p:nvSpPr>
          <p:cNvPr id="162" name="Text 12"/>
          <p:cNvSpPr txBox="1"/>
          <p:nvPr/>
        </p:nvSpPr>
        <p:spPr>
          <a:xfrm>
            <a:off x="1416724" y="6719888"/>
            <a:ext cx="5260778" cy="310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ts val="2600"/>
              </a:lnSpc>
              <a:defRPr sz="1600">
                <a:solidFill>
                  <a:srgbClr val="272525"/>
                </a:solidFill>
                <a:latin typeface="DIN Alternate Bold"/>
                <a:ea typeface="DIN Alternate Bold"/>
                <a:cs typeface="DIN Alternate Bold"/>
                <a:sym typeface="DIN Alternate Bold"/>
              </a:defRPr>
            </a:lvl1pPr>
          </a:lstStyle>
          <a:p>
            <a:r>
              <a:t>Подробный отчет о прогрессе и развитии стартап-проекта.</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Раздел заявки «Проект плана реализации работ»:…"/>
          <p:cNvSpPr txBox="1"/>
          <p:nvPr/>
        </p:nvSpPr>
        <p:spPr>
          <a:xfrm>
            <a:off x="143764" y="208798"/>
            <a:ext cx="7848630" cy="853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500">
                <a:latin typeface="+mj-lt"/>
                <a:ea typeface="+mj-ea"/>
                <a:cs typeface="+mj-cs"/>
                <a:sym typeface="Helvetica"/>
              </a:defRPr>
            </a:pPr>
            <a:r>
              <a:t>Раздел заявки «Проект плана реализации работ»: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500">
                <a:latin typeface="+mj-lt"/>
                <a:ea typeface="+mj-ea"/>
                <a:cs typeface="+mj-cs"/>
                <a:sym typeface="Helvetica"/>
              </a:defRPr>
            </a:pPr>
            <a:r>
              <a:t>Подраздел № 1 – «Аннотация проекта»:</a:t>
            </a:r>
          </a:p>
        </p:txBody>
      </p:sp>
      <p:pic>
        <p:nvPicPr>
          <p:cNvPr id="174" name="Изображение" descr="Изображение"/>
          <p:cNvPicPr>
            <a:picLocks noChangeAspect="1"/>
          </p:cNvPicPr>
          <p:nvPr/>
        </p:nvPicPr>
        <p:blipFill>
          <a:blip r:embed="rId2">
            <a:extLst/>
          </a:blip>
          <a:stretch>
            <a:fillRect/>
          </a:stretch>
        </p:blipFill>
        <p:spPr>
          <a:xfrm>
            <a:off x="86086" y="1047323"/>
            <a:ext cx="11005447" cy="4577032"/>
          </a:xfrm>
          <a:prstGeom prst="rect">
            <a:avLst/>
          </a:prstGeom>
          <a:ln w="12700">
            <a:miter lim="400000"/>
          </a:ln>
        </p:spPr>
      </p:pic>
      <p:sp>
        <p:nvSpPr>
          <p:cNvPr id="175" name="В данном подразделе указывается краткая информация (объем не более 1 000 знаков, без…"/>
          <p:cNvSpPr txBox="1"/>
          <p:nvPr/>
        </p:nvSpPr>
        <p:spPr>
          <a:xfrm>
            <a:off x="139595" y="5508421"/>
            <a:ext cx="8457957" cy="2385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t>В данном подразделе указывается краткая информация (объем не более 1 000 знаков, без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t>пробелов) о стартап-проекте: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t> цели и задачи проекта;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t> ожидаемые результаты;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t> области применения результатов;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t> потенциальные потребители продукции или услуги.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t>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t>Это реферат Вашего стартап-проекта, где не требуется полное изложение всех его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t>параметров. Другие разделы могут содержать те же блоки информации, но в них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t>необходимо предоставить более детальное (расширенное) описание. </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Подраздел № 2 – «Базовая бизнес-идея»:"/>
          <p:cNvSpPr txBox="1"/>
          <p:nvPr/>
        </p:nvSpPr>
        <p:spPr>
          <a:xfrm>
            <a:off x="141640" y="226607"/>
            <a:ext cx="6494914" cy="472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500">
                <a:latin typeface="+mj-lt"/>
                <a:ea typeface="+mj-ea"/>
                <a:cs typeface="+mj-cs"/>
                <a:sym typeface="Helvetica"/>
              </a:defRPr>
            </a:lvl1pPr>
          </a:lstStyle>
          <a:p>
            <a:r>
              <a:t>Подраздел № 2 – «Базовая бизнес-идея»: </a:t>
            </a:r>
          </a:p>
        </p:txBody>
      </p:sp>
      <p:pic>
        <p:nvPicPr>
          <p:cNvPr id="178" name="Изображение" descr="Изображение"/>
          <p:cNvPicPr>
            <a:picLocks noChangeAspect="1"/>
          </p:cNvPicPr>
          <p:nvPr/>
        </p:nvPicPr>
        <p:blipFill>
          <a:blip r:embed="rId2">
            <a:extLst/>
          </a:blip>
          <a:srcRect b="41646"/>
          <a:stretch>
            <a:fillRect/>
          </a:stretch>
        </p:blipFill>
        <p:spPr>
          <a:xfrm>
            <a:off x="61151" y="753688"/>
            <a:ext cx="13504461" cy="3912188"/>
          </a:xfrm>
          <a:prstGeom prst="rect">
            <a:avLst/>
          </a:prstGeom>
          <a:ln w="12700">
            <a:miter lim="400000"/>
          </a:ln>
        </p:spPr>
      </p:pic>
      <p:sp>
        <p:nvSpPr>
          <p:cNvPr id="179" name="Блок № 2.1 «Какой продукт или услуга будет продаваться»: Указывается (максимально понятно и емко) информация о продукте  (товаре/изделии/технологии/устройстве/ПО и т.д.), которое даст основной доход.…"/>
          <p:cNvSpPr txBox="1"/>
          <p:nvPr/>
        </p:nvSpPr>
        <p:spPr>
          <a:xfrm>
            <a:off x="66998" y="4777955"/>
            <a:ext cx="14496404" cy="2606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rPr b="1"/>
              <a:t>Блок № 2.1 «Какой продукт или услуга будет продаваться»</a:t>
            </a:r>
            <a:r>
              <a:t>: Указывается (максимально понятно и емко) информация о продукте  (товаре/изделии/технологии/устройстве/ПО и т.д.), которое даст основной доход.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t>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rPr b="1"/>
              <a:t>Блок № 2.2 «Какую и чью (какого типа потребителей) проблему решает»</a:t>
            </a:r>
            <a:r>
              <a:t>. Здесь указывается (максимально понятно и емко) информация о проблеме потенциального потребителя, которую (в полном объеме или её часть) сможет решить Ваш продукт с указанием потенциальных потребителей и их характеристик:  кто они: юридические и (или) физические лица; для юридических лиц: категория бизнеса (крупный/средний/малый бизнес,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t>отрасль и проч.); для физических лиц: описание их характеристик, согласно которым у них возникает потребность в приобретении производимого предприятием продукта или услуги; географическое расположение потенциальных потребителей и проч.; на какой сектор рынка (B2B/ B2C) ориентируется стартап-проект.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t>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b="1">
                <a:latin typeface="+mj-lt"/>
                <a:ea typeface="+mj-ea"/>
                <a:cs typeface="+mj-cs"/>
                <a:sym typeface="Helvetica"/>
              </a:defRPr>
            </a:pPr>
            <a:r>
              <a:t>Блок № 2.3 краткое описание продукта для вывода его на рынок</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Изображение" descr="Изображение"/>
          <p:cNvPicPr>
            <a:picLocks noChangeAspect="1"/>
          </p:cNvPicPr>
          <p:nvPr/>
        </p:nvPicPr>
        <p:blipFill>
          <a:blip r:embed="rId2">
            <a:extLst/>
          </a:blip>
          <a:srcRect t="58421"/>
          <a:stretch>
            <a:fillRect/>
          </a:stretch>
        </p:blipFill>
        <p:spPr>
          <a:xfrm>
            <a:off x="-397" y="529436"/>
            <a:ext cx="14631180" cy="3020161"/>
          </a:xfrm>
          <a:prstGeom prst="rect">
            <a:avLst/>
          </a:prstGeom>
          <a:ln w="12700">
            <a:miter lim="400000"/>
          </a:ln>
        </p:spPr>
      </p:pic>
      <p:sp>
        <p:nvSpPr>
          <p:cNvPr id="182" name="Блок № 2.4 «Документы, подтверждающие права заявителя на результаты интеллектуальной деятельности, планируемой к использованию в проекте»…"/>
          <p:cNvSpPr txBox="1"/>
          <p:nvPr/>
        </p:nvSpPr>
        <p:spPr>
          <a:xfrm>
            <a:off x="-289309" y="3967479"/>
            <a:ext cx="14101770" cy="777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lvl="2" indent="457200"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b="1">
                <a:latin typeface="+mj-lt"/>
                <a:ea typeface="+mj-ea"/>
                <a:cs typeface="+mj-cs"/>
                <a:sym typeface="Helvetica"/>
              </a:defRPr>
            </a:pPr>
            <a:r>
              <a:t>Блок № 2.4 «Документы, подтверждающие права заявителя на результаты интеллектуальной деятельности, планируемой к использованию в проекте»</a:t>
            </a:r>
          </a:p>
          <a:p>
            <a:pPr lvl="2" indent="457200"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t>Указывается охранный документ: патент, свидетельство, приказ о секрете производства (ноу-хау)) и т.д.</a:t>
            </a:r>
          </a:p>
        </p:txBody>
      </p:sp>
      <p:sp>
        <p:nvSpPr>
          <p:cNvPr id="183" name="Блок № 2.5 «Организационно-финансовая схема (принципы, алгоритмы) организации бизнеса»…"/>
          <p:cNvSpPr txBox="1"/>
          <p:nvPr/>
        </p:nvSpPr>
        <p:spPr>
          <a:xfrm>
            <a:off x="173625" y="5111638"/>
            <a:ext cx="13686539" cy="777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b="1">
                <a:latin typeface="+mj-lt"/>
                <a:ea typeface="+mj-ea"/>
                <a:cs typeface="+mj-cs"/>
                <a:sym typeface="Helvetica"/>
              </a:defRPr>
            </a:pPr>
            <a:r>
              <a:t>Блок № 2.5 «Организационно-финансовая схема (принципы, алгоритмы) организации бизнеса»</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t>Подразумевает описание принципов/алгоритмов того, как будет организован бизнес. Как будут выстраиваться взаимоотношения между создаваемым юридическим лицом (т.е. предприятием) и предполагаемыми потребителями и поставщиками</a:t>
            </a:r>
          </a:p>
        </p:txBody>
      </p:sp>
      <p:sp>
        <p:nvSpPr>
          <p:cNvPr id="184" name="Блок № 2.6 «Обоснование реализуемости (устойчивости) бизнеса (конкурентные преимущества, дефицит, дешевизна, уникальность и т.п.)» В данном блоке Вам предлагается дать описание бизнесу: насколько бизнес-идея реализуема, как Вы видите выстроенный процесс "/>
          <p:cNvSpPr txBox="1"/>
          <p:nvPr/>
        </p:nvSpPr>
        <p:spPr>
          <a:xfrm>
            <a:off x="173625" y="6255796"/>
            <a:ext cx="13686539" cy="777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b="1">
                <a:latin typeface="+mj-lt"/>
                <a:ea typeface="+mj-ea"/>
                <a:cs typeface="+mj-cs"/>
                <a:sym typeface="Helvetica"/>
              </a:defRPr>
            </a:pPr>
            <a:r>
              <a:t>Блок № 2.6 «Обоснование реализуемости (устойчивости) бизнеса (конкурентные преимущества, дефицит, дешевизна, уникальность и т.п.)» </a:t>
            </a:r>
            <a:r>
              <a:rPr b="0"/>
              <a:t>В данном блоке Вам предлагается дать описание бизнесу: насколько бизнес-идея реализуема, как Вы видите выстроенный процесс работы, устойчивость бизнеса. Укажите, почему эта бизнес-идея полезна/реализуема/потенциально прибыльна и т.д.</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Подраздел № 3 – «Характеристика будущего продукта или услуги»:"/>
          <p:cNvSpPr txBox="1"/>
          <p:nvPr/>
        </p:nvSpPr>
        <p:spPr>
          <a:xfrm>
            <a:off x="173518" y="356524"/>
            <a:ext cx="10941464" cy="472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500" b="1">
                <a:latin typeface="+mj-lt"/>
                <a:ea typeface="+mj-ea"/>
                <a:cs typeface="+mj-cs"/>
                <a:sym typeface="Helvetica"/>
              </a:defRPr>
            </a:lvl1pPr>
          </a:lstStyle>
          <a:p>
            <a:r>
              <a:t>Подраздел № 3 – «Характеристика будущего продукта или услуги»:</a:t>
            </a:r>
          </a:p>
        </p:txBody>
      </p:sp>
      <p:pic>
        <p:nvPicPr>
          <p:cNvPr id="187" name="Изображение" descr="Изображение"/>
          <p:cNvPicPr>
            <a:picLocks noChangeAspect="1"/>
          </p:cNvPicPr>
          <p:nvPr/>
        </p:nvPicPr>
        <p:blipFill>
          <a:blip r:embed="rId2">
            <a:extLst/>
          </a:blip>
          <a:srcRect b="51700"/>
          <a:stretch>
            <a:fillRect/>
          </a:stretch>
        </p:blipFill>
        <p:spPr>
          <a:xfrm>
            <a:off x="165575" y="941970"/>
            <a:ext cx="11398655" cy="3045904"/>
          </a:xfrm>
          <a:prstGeom prst="rect">
            <a:avLst/>
          </a:prstGeom>
          <a:ln w="12700">
            <a:miter lim="400000"/>
          </a:ln>
        </p:spPr>
      </p:pic>
      <p:sp>
        <p:nvSpPr>
          <p:cNvPr id="188" name="Блок № 3.1 «Основные технические параметры, включая обоснование соответствия идеи/задела тематическому направлению (лоту)»…"/>
          <p:cNvSpPr txBox="1"/>
          <p:nvPr/>
        </p:nvSpPr>
        <p:spPr>
          <a:xfrm>
            <a:off x="148662" y="4293908"/>
            <a:ext cx="13907394" cy="777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b="1">
                <a:latin typeface="+mj-lt"/>
                <a:ea typeface="+mj-ea"/>
                <a:cs typeface="+mj-cs"/>
                <a:sym typeface="Helvetica"/>
              </a:defRPr>
            </a:pPr>
            <a:r>
              <a:t>Блок № 3.1 «Основные технические параметры, включая обоснование соответствия идеи/задела тематическому направлению (лоту)»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t>В данном блоке необходимо привести основные технические параметры продукта , включая числовые параметры, которые обеспечивают их конкурентоспособность и соответствуют выбранному тематическому направлению.</a:t>
            </a:r>
          </a:p>
        </p:txBody>
      </p:sp>
      <p:sp>
        <p:nvSpPr>
          <p:cNvPr id="189" name="Блок № 3.2 «Организационные, производственные и финансовые параметры» Необходимо описать базовые принципы бизнес-процессов создаваемого предприятия, ключевые характеристики производства и охарактеризовать объемы и разнообразие требуемых ресурсов, финансо"/>
          <p:cNvSpPr txBox="1"/>
          <p:nvPr/>
        </p:nvSpPr>
        <p:spPr>
          <a:xfrm>
            <a:off x="144076" y="5250008"/>
            <a:ext cx="14342249" cy="777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b="1">
                <a:latin typeface="+mj-lt"/>
                <a:ea typeface="+mj-ea"/>
                <a:cs typeface="+mj-cs"/>
                <a:sym typeface="Helvetica"/>
              </a:defRPr>
            </a:pPr>
            <a:r>
              <a:t>Блок № 3.2 «Организационные, производственные и финансовые параметры» </a:t>
            </a:r>
            <a:r>
              <a:rPr b="0"/>
              <a:t>Необходимо описать базовые принципы бизнес-процессов создаваемого предприятия, ключевые характеристики производства и охарактеризовать объемы и разнообразие требуемых ресурсов, финансов, необходимых для деятельности предприятия. В отличие от Блока № 2.5 здесь подразумеваются внутренние процессы организации бизнеса.</a:t>
            </a:r>
          </a:p>
        </p:txBody>
      </p:sp>
      <p:sp>
        <p:nvSpPr>
          <p:cNvPr id="190" name="Блок № 3.3 «Основные конкурентные преимущества» Необходимо привести описание качественных и количественных характеристик продукта…"/>
          <p:cNvSpPr txBox="1"/>
          <p:nvPr/>
        </p:nvSpPr>
        <p:spPr>
          <a:xfrm>
            <a:off x="164293" y="6318522"/>
            <a:ext cx="14609209" cy="777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b="1">
                <a:latin typeface="+mj-lt"/>
                <a:ea typeface="+mj-ea"/>
                <a:cs typeface="+mj-cs"/>
                <a:sym typeface="Helvetica"/>
              </a:defRPr>
            </a:pPr>
            <a:r>
              <a:t>Блок № 3.3 «Основные конкурентные преимущества» </a:t>
            </a:r>
            <a:r>
              <a:rPr b="0"/>
              <a:t>Необходимо привести описание качественных и количественных характеристик продукта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t>или услуги (лежащих в основе стартап-проекта), которые обеспечивают конкурентные преимущества в сравнении с существующими аналогами (сравнение по стоимостным, техническим параметрам и проч.).</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000000"/>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TotalTime>
  <Words>2188</Words>
  <Application>Microsoft Office PowerPoint</Application>
  <PresentationFormat>Произвольный</PresentationFormat>
  <Paragraphs>114</Paragraphs>
  <Slides>19</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19</vt:i4>
      </vt:variant>
    </vt:vector>
  </HeadingPairs>
  <TitlesOfParts>
    <vt:vector size="25" baseType="lpstr">
      <vt:lpstr>Arial</vt:lpstr>
      <vt:lpstr>Calibri</vt:lpstr>
      <vt:lpstr>Calibri Light</vt:lpstr>
      <vt:lpstr>DIN Alternate Bold</vt:lpstr>
      <vt:lpstr>Helvetica</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cp:lastModifiedBy>Admin</cp:lastModifiedBy>
  <cp:revision>2</cp:revision>
  <dcterms:modified xsi:type="dcterms:W3CDTF">2025-11-12T17:36:53Z</dcterms:modified>
</cp:coreProperties>
</file>