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Пользовательский маке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0653" y="360795"/>
            <a:ext cx="4349819" cy="383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6253" y="333232"/>
            <a:ext cx="1392980" cy="51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083594" y="2432536"/>
            <a:ext cx="5975639" cy="662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11548">
              <a:spcBef>
                <a:spcPts val="400"/>
              </a:spcBef>
              <a:buSzTx/>
              <a:buFontTx/>
              <a:buNone/>
              <a:defRPr sz="2000"/>
            </a:lvl1pPr>
            <a:lvl2pPr marL="661307" indent="-204107">
              <a:spcBef>
                <a:spcPts val="400"/>
              </a:spcBef>
              <a:buFontTx/>
              <a:defRPr sz="2000"/>
            </a:lvl2pPr>
            <a:lvl3pPr marL="1104900" indent="-190500">
              <a:spcBef>
                <a:spcPts val="400"/>
              </a:spcBef>
              <a:buFontTx/>
              <a:defRPr sz="2000"/>
            </a:lvl3pPr>
            <a:lvl4pPr marL="1600200" indent="-228600">
              <a:spcBef>
                <a:spcPts val="400"/>
              </a:spcBef>
              <a:buFontTx/>
              <a:defRPr sz="2000"/>
            </a:lvl4pPr>
            <a:lvl5pPr marL="2057400" indent="-228600">
              <a:spcBef>
                <a:spcPts val="400"/>
              </a:spcBef>
              <a:buFontTx/>
              <a:defRPr sz="2000"/>
            </a:lvl5pPr>
          </a:lstStyle>
          <a:p>
            <a:r>
              <a:t>Образец подзаголовка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083594" y="1651654"/>
            <a:ext cx="5975639" cy="66261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32" name="Текст 8"/>
          <p:cNvSpPr>
            <a:spLocks noGrp="1"/>
          </p:cNvSpPr>
          <p:nvPr>
            <p:ph type="body" sz="half" idx="21"/>
          </p:nvPr>
        </p:nvSpPr>
        <p:spPr>
          <a:xfrm>
            <a:off x="8083594" y="3260516"/>
            <a:ext cx="5975639" cy="41511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11548">
              <a:spcBef>
                <a:spcPts val="300"/>
              </a:spcBef>
              <a:buSzTx/>
              <a:buFontTx/>
              <a:buNone/>
              <a:defRPr sz="1500"/>
            </a:pPr>
            <a:endParaRPr/>
          </a:p>
        </p:txBody>
      </p:sp>
      <p:sp>
        <p:nvSpPr>
          <p:cNvPr id="133" name="Рисунок 2"/>
          <p:cNvSpPr>
            <a:spLocks noGrp="1"/>
          </p:cNvSpPr>
          <p:nvPr>
            <p:ph type="pic" idx="22"/>
          </p:nvPr>
        </p:nvSpPr>
        <p:spPr>
          <a:xfrm>
            <a:off x="0" y="0"/>
            <a:ext cx="7424874" cy="8229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660019" y="7825244"/>
            <a:ext cx="310948" cy="308170"/>
          </a:xfrm>
          <a:prstGeom prst="rect">
            <a:avLst/>
          </a:prstGeom>
        </p:spPr>
        <p:txBody>
          <a:bodyPr lIns="33260" tIns="33260" rIns="33260" bIns="33260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0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31520" y="110489"/>
            <a:ext cx="13167361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31520" y="1920239"/>
            <a:ext cx="13167361" cy="630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071359" y="7408545"/>
            <a:ext cx="3413761" cy="43815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 0"/>
          <p:cNvSpPr txBox="1"/>
          <p:nvPr/>
        </p:nvSpPr>
        <p:spPr>
          <a:xfrm>
            <a:off x="6280189" y="2226706"/>
            <a:ext cx="7556422" cy="1385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sz="44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Программа повышения квалификации: </a:t>
            </a:r>
          </a:p>
        </p:txBody>
      </p:sp>
      <p:sp>
        <p:nvSpPr>
          <p:cNvPr id="145" name="Text 1"/>
          <p:cNvSpPr txBox="1"/>
          <p:nvPr/>
        </p:nvSpPr>
        <p:spPr>
          <a:xfrm>
            <a:off x="6280189" y="3734990"/>
            <a:ext cx="7556422" cy="2225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defRPr sz="3500" b="1">
                <a:solidFill>
                  <a:srgbClr val="F44444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«Развитие молодежного предпринимательства в университете. Стартап как диплом»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Текст 20"/>
          <p:cNvSpPr txBox="1">
            <a:spLocks noGrp="1"/>
          </p:cNvSpPr>
          <p:nvPr>
            <p:ph type="body" idx="1"/>
          </p:nvPr>
        </p:nvSpPr>
        <p:spPr>
          <a:xfrm>
            <a:off x="0" y="1418053"/>
            <a:ext cx="14630400" cy="5661621"/>
          </a:xfrm>
          <a:prstGeom prst="rect">
            <a:avLst/>
          </a:prstGeom>
        </p:spPr>
        <p:txBody>
          <a:bodyPr lIns="33260" tIns="33260" rIns="33260" bIns="33260" anchor="ctr"/>
          <a:lstStyle/>
          <a:p>
            <a:pPr indent="0" algn="ctr">
              <a:spcBef>
                <a:spcPts val="0"/>
              </a:spcBef>
              <a:defRPr sz="5800"/>
            </a:pPr>
            <a:r>
              <a:t>Благодарим за внимание!</a:t>
            </a:r>
            <a:endParaRPr sz="1800"/>
          </a:p>
          <a:p>
            <a:pPr indent="0" algn="ctr">
              <a:spcBef>
                <a:spcPts val="0"/>
              </a:spcBef>
              <a:defRPr sz="5800"/>
            </a:pPr>
            <a:endParaRPr sz="1800"/>
          </a:p>
          <a:p>
            <a:pPr indent="0" algn="ctr">
              <a:spcBef>
                <a:spcPts val="0"/>
              </a:spcBef>
              <a:defRPr sz="5800"/>
            </a:pPr>
            <a:endParaRPr sz="1800"/>
          </a:p>
          <a:p>
            <a:pPr indent="0" algn="ctr">
              <a:spcBef>
                <a:spcPts val="0"/>
              </a:spcBef>
              <a:defRPr sz="5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Прохода Ирина Алексеевна</a:t>
            </a:r>
            <a:endParaRPr sz="1800"/>
          </a:p>
          <a:p>
            <a:pPr indent="0" algn="ctr">
              <a:spcBef>
                <a:spcPts val="0"/>
              </a:spcBef>
              <a:defRPr sz="5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8-920-845-94-00</a:t>
            </a:r>
            <a:endParaRPr sz="1800"/>
          </a:p>
          <a:p>
            <a:pPr indent="0" algn="ctr">
              <a:spcBef>
                <a:spcPts val="0"/>
              </a:spcBef>
              <a:defRPr sz="5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irina.proxoda@yandex.ru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0"/>
          <p:cNvSpPr txBox="1"/>
          <p:nvPr/>
        </p:nvSpPr>
        <p:spPr>
          <a:xfrm>
            <a:off x="661273" y="520422"/>
            <a:ext cx="11598505" cy="46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700"/>
              </a:lnSpc>
              <a:defRPr sz="29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Выпускная квалификационная работа: «Стартап как диплом»</a:t>
            </a:r>
          </a:p>
        </p:txBody>
      </p:sp>
      <p:sp>
        <p:nvSpPr>
          <p:cNvPr id="148" name="Text 1"/>
          <p:cNvSpPr txBox="1"/>
          <p:nvPr/>
        </p:nvSpPr>
        <p:spPr>
          <a:xfrm>
            <a:off x="661272" y="1370646"/>
            <a:ext cx="2191992" cy="34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Алгоритм действий:</a:t>
            </a:r>
          </a:p>
        </p:txBody>
      </p:sp>
      <p:sp>
        <p:nvSpPr>
          <p:cNvPr id="149" name="Text 2"/>
          <p:cNvSpPr txBox="1"/>
          <p:nvPr/>
        </p:nvSpPr>
        <p:spPr>
          <a:xfrm>
            <a:off x="661273" y="1961077"/>
            <a:ext cx="210468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01</a:t>
            </a:r>
          </a:p>
        </p:txBody>
      </p:sp>
      <p:sp>
        <p:nvSpPr>
          <p:cNvPr id="150" name="Shape 3"/>
          <p:cNvSpPr/>
          <p:nvPr/>
        </p:nvSpPr>
        <p:spPr>
          <a:xfrm>
            <a:off x="661272" y="2259210"/>
            <a:ext cx="4309945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Text 4"/>
          <p:cNvSpPr txBox="1"/>
          <p:nvPr/>
        </p:nvSpPr>
        <p:spPr>
          <a:xfrm>
            <a:off x="661272" y="2399347"/>
            <a:ext cx="3146464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Регистрация на платформе</a:t>
            </a:r>
          </a:p>
        </p:txBody>
      </p:sp>
      <p:sp>
        <p:nvSpPr>
          <p:cNvPr id="152" name="Text 5"/>
          <p:cNvSpPr txBox="1"/>
          <p:nvPr/>
        </p:nvSpPr>
        <p:spPr>
          <a:xfrm>
            <a:off x="661272" y="2807970"/>
            <a:ext cx="4309945" cy="85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Пройдите регистрацию на цифровой платформе поддержки научно-технологического предпринимательства.</a:t>
            </a:r>
          </a:p>
        </p:txBody>
      </p:sp>
      <p:sp>
        <p:nvSpPr>
          <p:cNvPr id="153" name="Text 6"/>
          <p:cNvSpPr txBox="1"/>
          <p:nvPr/>
        </p:nvSpPr>
        <p:spPr>
          <a:xfrm>
            <a:off x="5160169" y="1961077"/>
            <a:ext cx="210468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02</a:t>
            </a:r>
          </a:p>
        </p:txBody>
      </p:sp>
      <p:sp>
        <p:nvSpPr>
          <p:cNvPr id="154" name="Shape 7"/>
          <p:cNvSpPr/>
          <p:nvPr/>
        </p:nvSpPr>
        <p:spPr>
          <a:xfrm>
            <a:off x="5160169" y="2259210"/>
            <a:ext cx="4309944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Text 8"/>
          <p:cNvSpPr txBox="1"/>
          <p:nvPr/>
        </p:nvSpPr>
        <p:spPr>
          <a:xfrm>
            <a:off x="5160169" y="2399347"/>
            <a:ext cx="4309944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Утверждение темы и руководителя</a:t>
            </a:r>
          </a:p>
        </p:txBody>
      </p:sp>
      <p:sp>
        <p:nvSpPr>
          <p:cNvPr id="156" name="Text 9"/>
          <p:cNvSpPr txBox="1"/>
          <p:nvPr/>
        </p:nvSpPr>
        <p:spPr>
          <a:xfrm>
            <a:off x="5160169" y="3103245"/>
            <a:ext cx="4309944" cy="85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Утвердите тему стартапа и научного руководителя, подав заявление на имя заведующего кафедрой.</a:t>
            </a:r>
          </a:p>
        </p:txBody>
      </p:sp>
      <p:sp>
        <p:nvSpPr>
          <p:cNvPr id="157" name="Text 10"/>
          <p:cNvSpPr txBox="1"/>
          <p:nvPr/>
        </p:nvSpPr>
        <p:spPr>
          <a:xfrm>
            <a:off x="9659063" y="1961077"/>
            <a:ext cx="210469" cy="27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03</a:t>
            </a:r>
          </a:p>
        </p:txBody>
      </p:sp>
      <p:sp>
        <p:nvSpPr>
          <p:cNvPr id="158" name="Shape 11"/>
          <p:cNvSpPr/>
          <p:nvPr/>
        </p:nvSpPr>
        <p:spPr>
          <a:xfrm>
            <a:off x="9659063" y="2259210"/>
            <a:ext cx="4309944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Text 12"/>
          <p:cNvSpPr txBox="1"/>
          <p:nvPr/>
        </p:nvSpPr>
        <p:spPr>
          <a:xfrm>
            <a:off x="9659063" y="2399347"/>
            <a:ext cx="3451636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Составление плана и задания</a:t>
            </a:r>
          </a:p>
        </p:txBody>
      </p:sp>
      <p:sp>
        <p:nvSpPr>
          <p:cNvPr id="160" name="Text 13"/>
          <p:cNvSpPr txBox="1"/>
          <p:nvPr/>
        </p:nvSpPr>
        <p:spPr>
          <a:xfrm>
            <a:off x="9659063" y="2807970"/>
            <a:ext cx="4309944" cy="5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Составьте и утвердите план и задание по стартапу совместно с научным руководителем.</a:t>
            </a:r>
          </a:p>
        </p:txBody>
      </p:sp>
      <p:sp>
        <p:nvSpPr>
          <p:cNvPr id="161" name="Text 14"/>
          <p:cNvSpPr txBox="1"/>
          <p:nvPr/>
        </p:nvSpPr>
        <p:spPr>
          <a:xfrm>
            <a:off x="661273" y="4340781"/>
            <a:ext cx="210468" cy="2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04</a:t>
            </a:r>
          </a:p>
        </p:txBody>
      </p:sp>
      <p:sp>
        <p:nvSpPr>
          <p:cNvPr id="162" name="Shape 15"/>
          <p:cNvSpPr/>
          <p:nvPr/>
        </p:nvSpPr>
        <p:spPr>
          <a:xfrm>
            <a:off x="661272" y="4638912"/>
            <a:ext cx="4309945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3" name="Text 16"/>
          <p:cNvSpPr txBox="1"/>
          <p:nvPr/>
        </p:nvSpPr>
        <p:spPr>
          <a:xfrm>
            <a:off x="661272" y="4779050"/>
            <a:ext cx="4309945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Оформление и написание аннотаций</a:t>
            </a:r>
          </a:p>
        </p:txBody>
      </p:sp>
      <p:sp>
        <p:nvSpPr>
          <p:cNvPr id="164" name="Text 17"/>
          <p:cNvSpPr txBox="1"/>
          <p:nvPr/>
        </p:nvSpPr>
        <p:spPr>
          <a:xfrm>
            <a:off x="661272" y="5482947"/>
            <a:ext cx="4309945" cy="5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Оформите СКД и напишите аннотации к работе на русском и иностранном языках.</a:t>
            </a:r>
          </a:p>
        </p:txBody>
      </p:sp>
      <p:sp>
        <p:nvSpPr>
          <p:cNvPr id="165" name="Text 18"/>
          <p:cNvSpPr txBox="1"/>
          <p:nvPr/>
        </p:nvSpPr>
        <p:spPr>
          <a:xfrm>
            <a:off x="5160169" y="4340781"/>
            <a:ext cx="210468" cy="2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05</a:t>
            </a:r>
          </a:p>
        </p:txBody>
      </p:sp>
      <p:sp>
        <p:nvSpPr>
          <p:cNvPr id="166" name="Shape 19"/>
          <p:cNvSpPr/>
          <p:nvPr/>
        </p:nvSpPr>
        <p:spPr>
          <a:xfrm>
            <a:off x="5160169" y="4638912"/>
            <a:ext cx="4309944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Text 20"/>
          <p:cNvSpPr txBox="1"/>
          <p:nvPr/>
        </p:nvSpPr>
        <p:spPr>
          <a:xfrm>
            <a:off x="5160169" y="4779050"/>
            <a:ext cx="2489796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Предзащита и допуск</a:t>
            </a:r>
          </a:p>
        </p:txBody>
      </p:sp>
      <p:sp>
        <p:nvSpPr>
          <p:cNvPr id="168" name="Text 21"/>
          <p:cNvSpPr txBox="1"/>
          <p:nvPr/>
        </p:nvSpPr>
        <p:spPr>
          <a:xfrm>
            <a:off x="5160169" y="5187672"/>
            <a:ext cx="4309944" cy="5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Пройдите процедуру предзащиты СКД и получите допуск к финальной защите.</a:t>
            </a:r>
          </a:p>
        </p:txBody>
      </p:sp>
      <p:sp>
        <p:nvSpPr>
          <p:cNvPr id="169" name="Text 22"/>
          <p:cNvSpPr txBox="1"/>
          <p:nvPr/>
        </p:nvSpPr>
        <p:spPr>
          <a:xfrm>
            <a:off x="9659063" y="4340781"/>
            <a:ext cx="210469" cy="2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06</a:t>
            </a:r>
          </a:p>
        </p:txBody>
      </p:sp>
      <p:sp>
        <p:nvSpPr>
          <p:cNvPr id="170" name="Shape 23"/>
          <p:cNvSpPr/>
          <p:nvPr/>
        </p:nvSpPr>
        <p:spPr>
          <a:xfrm>
            <a:off x="9659063" y="4638912"/>
            <a:ext cx="4309944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1" name="Text 24"/>
          <p:cNvSpPr txBox="1"/>
          <p:nvPr/>
        </p:nvSpPr>
        <p:spPr>
          <a:xfrm>
            <a:off x="9659063" y="4779050"/>
            <a:ext cx="3003923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Сдача работы на кафедру</a:t>
            </a:r>
          </a:p>
        </p:txBody>
      </p:sp>
      <p:sp>
        <p:nvSpPr>
          <p:cNvPr id="172" name="Text 25"/>
          <p:cNvSpPr txBox="1"/>
          <p:nvPr/>
        </p:nvSpPr>
        <p:spPr>
          <a:xfrm>
            <a:off x="9659063" y="5187672"/>
            <a:ext cx="4309944" cy="5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Сдайте выпускную квалификационную работу с отзывом и рецензией в установленный срок.</a:t>
            </a:r>
          </a:p>
        </p:txBody>
      </p:sp>
      <p:sp>
        <p:nvSpPr>
          <p:cNvPr id="173" name="Text 26"/>
          <p:cNvSpPr txBox="1"/>
          <p:nvPr/>
        </p:nvSpPr>
        <p:spPr>
          <a:xfrm>
            <a:off x="661273" y="6418183"/>
            <a:ext cx="210468" cy="2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</a:lstStyle>
          <a:p>
            <a:r>
              <a:t>07</a:t>
            </a:r>
          </a:p>
        </p:txBody>
      </p:sp>
      <p:sp>
        <p:nvSpPr>
          <p:cNvPr id="174" name="Shape 27"/>
          <p:cNvSpPr/>
          <p:nvPr/>
        </p:nvSpPr>
        <p:spPr>
          <a:xfrm>
            <a:off x="661273" y="6716315"/>
            <a:ext cx="13307736" cy="22861"/>
          </a:xfrm>
          <a:prstGeom prst="rect">
            <a:avLst/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Text 28"/>
          <p:cNvSpPr txBox="1"/>
          <p:nvPr/>
        </p:nvSpPr>
        <p:spPr>
          <a:xfrm>
            <a:off x="661272" y="6856452"/>
            <a:ext cx="1427499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Защита СКД</a:t>
            </a:r>
          </a:p>
        </p:txBody>
      </p:sp>
      <p:sp>
        <p:nvSpPr>
          <p:cNvPr id="176" name="Text 29"/>
          <p:cNvSpPr txBox="1"/>
          <p:nvPr/>
        </p:nvSpPr>
        <p:spPr>
          <a:xfrm>
            <a:off x="661273" y="7265075"/>
            <a:ext cx="9310043" cy="2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Защитите выпускную квалификационную работу на заседании Государственной экзаменационной комиссии.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0"/>
          <p:cNvSpPr txBox="1"/>
          <p:nvPr/>
        </p:nvSpPr>
        <p:spPr>
          <a:xfrm>
            <a:off x="521256" y="410170"/>
            <a:ext cx="7719405" cy="361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 sz="23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Структура и содержание ВКР "Стартап как диплом"</a:t>
            </a:r>
          </a:p>
        </p:txBody>
      </p:sp>
      <p:sp>
        <p:nvSpPr>
          <p:cNvPr id="179" name="Text 1"/>
          <p:cNvSpPr txBox="1"/>
          <p:nvPr/>
        </p:nvSpPr>
        <p:spPr>
          <a:xfrm>
            <a:off x="521255" y="1080372"/>
            <a:ext cx="13587890" cy="21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1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Ваша выпускная квалификационная работа "Стартап как диплом" представляет собой проект, который должен быть тщательно структурирован для максимальной ясности и эффективности.</a:t>
            </a:r>
          </a:p>
        </p:txBody>
      </p:sp>
      <p:sp>
        <p:nvSpPr>
          <p:cNvPr id="180" name="Shape 2"/>
          <p:cNvSpPr/>
          <p:nvPr/>
        </p:nvSpPr>
        <p:spPr>
          <a:xfrm>
            <a:off x="521256" y="1724381"/>
            <a:ext cx="4429958" cy="4238507"/>
          </a:xfrm>
          <a:prstGeom prst="roundRect">
            <a:avLst>
              <a:gd name="adj" fmla="val 1476"/>
            </a:avLst>
          </a:prstGeom>
          <a:solidFill>
            <a:srgbClr val="E9E6FA"/>
          </a:solidFill>
          <a:ln w="7620">
            <a:solidFill>
              <a:srgbClr val="5E4CE6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1" name="Shape 3"/>
          <p:cNvSpPr/>
          <p:nvPr/>
        </p:nvSpPr>
        <p:spPr>
          <a:xfrm>
            <a:off x="2512814" y="1880948"/>
            <a:ext cx="446843" cy="446843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Text 4"/>
          <p:cNvSpPr txBox="1"/>
          <p:nvPr/>
        </p:nvSpPr>
        <p:spPr>
          <a:xfrm>
            <a:off x="2672735" y="1978699"/>
            <a:ext cx="127001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sz="1500" b="1">
                <a:solidFill>
                  <a:srgbClr val="FFFFFF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1</a:t>
            </a:r>
          </a:p>
        </p:txBody>
      </p:sp>
      <p:sp>
        <p:nvSpPr>
          <p:cNvPr id="183" name="Text 5"/>
          <p:cNvSpPr txBox="1"/>
          <p:nvPr/>
        </p:nvSpPr>
        <p:spPr>
          <a:xfrm>
            <a:off x="956100" y="2476737"/>
            <a:ext cx="3560270" cy="23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400"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rPr sz="2000" dirty="0" err="1"/>
              <a:t>Введение</a:t>
            </a:r>
            <a:r>
              <a:rPr sz="2000" dirty="0"/>
              <a:t> (</a:t>
            </a:r>
            <a:r>
              <a:rPr sz="2000" dirty="0" err="1"/>
              <a:t>Резюме</a:t>
            </a:r>
            <a:r>
              <a:rPr sz="2000" dirty="0"/>
              <a:t> </a:t>
            </a:r>
            <a:r>
              <a:rPr sz="2000" dirty="0" err="1"/>
              <a:t>проекта</a:t>
            </a:r>
            <a:r>
              <a:rPr sz="2000" dirty="0"/>
              <a:t>)</a:t>
            </a:r>
          </a:p>
        </p:txBody>
      </p:sp>
      <p:sp>
        <p:nvSpPr>
          <p:cNvPr id="185" name="Text 7"/>
          <p:cNvSpPr txBox="1"/>
          <p:nvPr/>
        </p:nvSpPr>
        <p:spPr>
          <a:xfrm>
            <a:off x="1724740" y="2964781"/>
            <a:ext cx="2022990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dirty="0"/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название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86" name="Text 8"/>
          <p:cNvSpPr txBox="1"/>
          <p:nvPr/>
        </p:nvSpPr>
        <p:spPr>
          <a:xfrm>
            <a:off x="2499973" y="3213198"/>
            <a:ext cx="59952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цели</a:t>
            </a:r>
            <a:r>
              <a:rPr dirty="0"/>
              <a:t>, </a:t>
            </a:r>
          </a:p>
        </p:txBody>
      </p:sp>
      <p:sp>
        <p:nvSpPr>
          <p:cNvPr id="187" name="Text 9"/>
          <p:cNvSpPr txBox="1"/>
          <p:nvPr/>
        </p:nvSpPr>
        <p:spPr>
          <a:xfrm>
            <a:off x="1429787" y="3519487"/>
            <a:ext cx="26128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уникальность</a:t>
            </a:r>
            <a:r>
              <a:rPr sz="1800" dirty="0"/>
              <a:t> </a:t>
            </a:r>
            <a:r>
              <a:rPr sz="1800" dirty="0" err="1"/>
              <a:t>продукта</a:t>
            </a:r>
            <a:r>
              <a:rPr sz="1800" dirty="0"/>
              <a:t>, </a:t>
            </a:r>
            <a:endParaRPr lang="ru-RU" sz="1800" dirty="0" smtClean="0"/>
          </a:p>
          <a:p>
            <a:r>
              <a:rPr sz="1800" dirty="0" err="1" smtClean="0"/>
              <a:t>ожидаемые</a:t>
            </a:r>
            <a:r>
              <a:rPr sz="1800" dirty="0" smtClean="0"/>
              <a:t> </a:t>
            </a:r>
            <a:r>
              <a:rPr sz="1800" dirty="0" err="1"/>
              <a:t>результаты</a:t>
            </a:r>
            <a:r>
              <a:rPr dirty="0"/>
              <a:t>,</a:t>
            </a:r>
          </a:p>
        </p:txBody>
      </p:sp>
      <p:sp>
        <p:nvSpPr>
          <p:cNvPr id="188" name="Text 10"/>
          <p:cNvSpPr txBox="1"/>
          <p:nvPr/>
        </p:nvSpPr>
        <p:spPr>
          <a:xfrm>
            <a:off x="1750386" y="4067741"/>
            <a:ext cx="1971695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dirty="0"/>
              <a:t> </a:t>
            </a:r>
            <a:r>
              <a:rPr sz="1800" dirty="0" err="1"/>
              <a:t>горизонт</a:t>
            </a:r>
            <a:r>
              <a:rPr sz="1800" dirty="0"/>
              <a:t> </a:t>
            </a:r>
            <a:r>
              <a:rPr sz="1800" dirty="0" err="1"/>
              <a:t>расчета</a:t>
            </a:r>
            <a:r>
              <a:rPr dirty="0"/>
              <a:t>, </a:t>
            </a:r>
          </a:p>
        </p:txBody>
      </p:sp>
      <p:sp>
        <p:nvSpPr>
          <p:cNvPr id="189" name="Text 11"/>
          <p:cNvSpPr txBox="1"/>
          <p:nvPr/>
        </p:nvSpPr>
        <p:spPr>
          <a:xfrm>
            <a:off x="635107" y="4326847"/>
            <a:ext cx="41168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источники</a:t>
            </a:r>
            <a:r>
              <a:rPr sz="1800" dirty="0"/>
              <a:t> </a:t>
            </a:r>
            <a:r>
              <a:rPr sz="1800" dirty="0" err="1"/>
              <a:t>финансирования</a:t>
            </a:r>
            <a:r>
              <a:rPr sz="1800" dirty="0"/>
              <a:t>, </a:t>
            </a:r>
            <a:r>
              <a:rPr sz="1800" dirty="0" err="1"/>
              <a:t>наличие</a:t>
            </a:r>
            <a:r>
              <a:rPr sz="1800" dirty="0"/>
              <a:t> </a:t>
            </a:r>
            <a:r>
              <a:rPr sz="1800" dirty="0" err="1"/>
              <a:t>интеллектуальной</a:t>
            </a:r>
            <a:r>
              <a:rPr sz="1800" dirty="0"/>
              <a:t> </a:t>
            </a:r>
            <a:r>
              <a:rPr sz="1800" dirty="0" err="1"/>
              <a:t>собственности</a:t>
            </a:r>
            <a:r>
              <a:rPr dirty="0"/>
              <a:t>, </a:t>
            </a:r>
          </a:p>
        </p:txBody>
      </p:sp>
      <p:sp>
        <p:nvSpPr>
          <p:cNvPr id="190" name="Text 12"/>
          <p:cNvSpPr txBox="1"/>
          <p:nvPr/>
        </p:nvSpPr>
        <p:spPr>
          <a:xfrm>
            <a:off x="543325" y="4986679"/>
            <a:ext cx="4385816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 smtClean="0"/>
              <a:t>показатели</a:t>
            </a:r>
            <a:r>
              <a:rPr sz="1800" dirty="0" smtClean="0"/>
              <a:t> </a:t>
            </a:r>
            <a:r>
              <a:rPr sz="1800" dirty="0" err="1" smtClean="0"/>
              <a:t>экономичес</a:t>
            </a:r>
            <a:r>
              <a:rPr lang="ru-RU" sz="1800" dirty="0" smtClean="0"/>
              <a:t>.</a:t>
            </a:r>
            <a:r>
              <a:rPr sz="1800" dirty="0" smtClean="0"/>
              <a:t> </a:t>
            </a:r>
            <a:r>
              <a:rPr sz="1800" dirty="0" err="1" smtClean="0"/>
              <a:t>эффективности</a:t>
            </a:r>
            <a:r>
              <a:rPr dirty="0" smtClean="0"/>
              <a:t>,</a:t>
            </a:r>
            <a:endParaRPr dirty="0"/>
          </a:p>
        </p:txBody>
      </p:sp>
      <p:sp>
        <p:nvSpPr>
          <p:cNvPr id="191" name="Text 13"/>
          <p:cNvSpPr txBox="1"/>
          <p:nvPr/>
        </p:nvSpPr>
        <p:spPr>
          <a:xfrm>
            <a:off x="1699891" y="5459209"/>
            <a:ext cx="207268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5E4CE6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dirty="0"/>
              <a:t> </a:t>
            </a:r>
            <a:r>
              <a:rPr sz="1800" dirty="0" err="1"/>
              <a:t>риски</a:t>
            </a:r>
            <a:r>
              <a:rPr sz="1800" dirty="0"/>
              <a:t> и </a:t>
            </a:r>
            <a:r>
              <a:rPr sz="1800" dirty="0" err="1"/>
              <a:t>потенциал</a:t>
            </a:r>
            <a:r>
              <a:rPr dirty="0"/>
              <a:t>.</a:t>
            </a:r>
          </a:p>
        </p:txBody>
      </p:sp>
      <p:sp>
        <p:nvSpPr>
          <p:cNvPr id="192" name="Shape 14"/>
          <p:cNvSpPr/>
          <p:nvPr/>
        </p:nvSpPr>
        <p:spPr>
          <a:xfrm>
            <a:off x="5163661" y="1602878"/>
            <a:ext cx="4429959" cy="4238507"/>
          </a:xfrm>
          <a:prstGeom prst="roundRect">
            <a:avLst>
              <a:gd name="adj" fmla="val 1476"/>
            </a:avLst>
          </a:prstGeom>
          <a:solidFill>
            <a:srgbClr val="E9E6FA"/>
          </a:solidFill>
          <a:ln w="7620">
            <a:solidFill>
              <a:srgbClr val="BDB8D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Shape 15"/>
          <p:cNvSpPr/>
          <p:nvPr/>
        </p:nvSpPr>
        <p:spPr>
          <a:xfrm>
            <a:off x="7091719" y="1880948"/>
            <a:ext cx="446843" cy="446843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Text 16"/>
          <p:cNvSpPr txBox="1"/>
          <p:nvPr/>
        </p:nvSpPr>
        <p:spPr>
          <a:xfrm>
            <a:off x="7251640" y="1978699"/>
            <a:ext cx="127001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sz="1500" b="1">
                <a:solidFill>
                  <a:srgbClr val="FFFFFF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2</a:t>
            </a:r>
          </a:p>
        </p:txBody>
      </p:sp>
      <p:sp>
        <p:nvSpPr>
          <p:cNvPr id="195" name="Text 17"/>
          <p:cNvSpPr txBox="1"/>
          <p:nvPr/>
        </p:nvSpPr>
        <p:spPr>
          <a:xfrm>
            <a:off x="6292423" y="2476737"/>
            <a:ext cx="2045433" cy="23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400"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rPr sz="2000" dirty="0" err="1"/>
              <a:t>Основная</a:t>
            </a:r>
            <a:r>
              <a:rPr sz="2000" dirty="0"/>
              <a:t> </a:t>
            </a:r>
            <a:r>
              <a:rPr sz="2000" dirty="0" err="1"/>
              <a:t>часть</a:t>
            </a:r>
            <a:endParaRPr sz="2000" dirty="0"/>
          </a:p>
        </p:txBody>
      </p:sp>
      <p:sp>
        <p:nvSpPr>
          <p:cNvPr id="196" name="Text 18"/>
          <p:cNvSpPr txBox="1"/>
          <p:nvPr/>
        </p:nvSpPr>
        <p:spPr>
          <a:xfrm>
            <a:off x="5256728" y="2798802"/>
            <a:ext cx="411682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Эта</a:t>
            </a:r>
            <a:r>
              <a:rPr sz="1800" dirty="0"/>
              <a:t> </a:t>
            </a:r>
            <a:r>
              <a:rPr sz="1800" dirty="0" err="1"/>
              <a:t>часть</a:t>
            </a:r>
            <a:r>
              <a:rPr sz="1800" dirty="0"/>
              <a:t> </a:t>
            </a:r>
            <a:r>
              <a:rPr sz="1800" dirty="0" err="1"/>
              <a:t>включает</a:t>
            </a:r>
            <a:r>
              <a:rPr sz="1800" dirty="0"/>
              <a:t> </a:t>
            </a:r>
            <a:r>
              <a:rPr sz="1800" dirty="0" err="1"/>
              <a:t>методологию</a:t>
            </a:r>
            <a:r>
              <a:rPr sz="1800" dirty="0"/>
              <a:t> </a:t>
            </a:r>
            <a:r>
              <a:rPr sz="1800" dirty="0" err="1"/>
              <a:t>разработки</a:t>
            </a:r>
            <a:r>
              <a:rPr sz="1800" dirty="0"/>
              <a:t> </a:t>
            </a:r>
            <a:r>
              <a:rPr sz="1800" dirty="0" err="1"/>
              <a:t>стартапа</a:t>
            </a:r>
            <a:r>
              <a:rPr sz="1800" dirty="0"/>
              <a:t> (</a:t>
            </a:r>
            <a:r>
              <a:rPr sz="1800" dirty="0" err="1"/>
              <a:t>анализ</a:t>
            </a:r>
            <a:r>
              <a:rPr sz="1800" dirty="0"/>
              <a:t> </a:t>
            </a:r>
            <a:r>
              <a:rPr sz="1800" dirty="0" err="1"/>
              <a:t>рынка</a:t>
            </a:r>
            <a:r>
              <a:rPr sz="1800" dirty="0"/>
              <a:t> и </a:t>
            </a:r>
            <a:r>
              <a:rPr sz="1800" dirty="0" err="1"/>
              <a:t>актуальность</a:t>
            </a:r>
            <a:r>
              <a:rPr sz="1800" dirty="0"/>
              <a:t>, </a:t>
            </a:r>
            <a:r>
              <a:rPr sz="1800" dirty="0" err="1"/>
              <a:t>описание</a:t>
            </a:r>
            <a:r>
              <a:rPr sz="1800" dirty="0"/>
              <a:t> </a:t>
            </a:r>
            <a:r>
              <a:rPr sz="1800" dirty="0" err="1"/>
              <a:t>методологии</a:t>
            </a:r>
            <a:r>
              <a:rPr sz="1800" dirty="0"/>
              <a:t>) и </a:t>
            </a:r>
            <a:r>
              <a:rPr sz="1800" dirty="0" err="1"/>
              <a:t>бизнес-план</a:t>
            </a:r>
            <a:r>
              <a:rPr sz="1800" dirty="0"/>
              <a:t> </a:t>
            </a:r>
            <a:r>
              <a:rPr sz="1800" dirty="0" err="1"/>
              <a:t>проекта</a:t>
            </a:r>
            <a:r>
              <a:rPr sz="1800" dirty="0"/>
              <a:t>.</a:t>
            </a:r>
          </a:p>
        </p:txBody>
      </p:sp>
      <p:sp>
        <p:nvSpPr>
          <p:cNvPr id="197" name="Shape 19"/>
          <p:cNvSpPr/>
          <p:nvPr/>
        </p:nvSpPr>
        <p:spPr>
          <a:xfrm>
            <a:off x="9679067" y="1724381"/>
            <a:ext cx="4429959" cy="4238507"/>
          </a:xfrm>
          <a:prstGeom prst="roundRect">
            <a:avLst>
              <a:gd name="adj" fmla="val 1476"/>
            </a:avLst>
          </a:prstGeom>
          <a:solidFill>
            <a:srgbClr val="E9E6FA"/>
          </a:solidFill>
          <a:ln w="7620">
            <a:solidFill>
              <a:srgbClr val="BDB8D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Shape 20"/>
          <p:cNvSpPr/>
          <p:nvPr/>
        </p:nvSpPr>
        <p:spPr>
          <a:xfrm>
            <a:off x="11670624" y="1880948"/>
            <a:ext cx="446843" cy="446843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Text 21"/>
          <p:cNvSpPr txBox="1"/>
          <p:nvPr/>
        </p:nvSpPr>
        <p:spPr>
          <a:xfrm>
            <a:off x="11830546" y="1978699"/>
            <a:ext cx="127001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sz="1500" b="1">
                <a:solidFill>
                  <a:srgbClr val="FFFFFF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3</a:t>
            </a:r>
          </a:p>
        </p:txBody>
      </p:sp>
      <p:sp>
        <p:nvSpPr>
          <p:cNvPr id="200" name="Text 22"/>
          <p:cNvSpPr txBox="1"/>
          <p:nvPr/>
        </p:nvSpPr>
        <p:spPr>
          <a:xfrm>
            <a:off x="10972681" y="2534439"/>
            <a:ext cx="207281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1800"/>
              </a:lnSpc>
              <a:defRPr sz="1400"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rPr sz="2000" dirty="0" err="1"/>
              <a:t>Заключение</a:t>
            </a:r>
            <a:endParaRPr sz="2000" dirty="0"/>
          </a:p>
        </p:txBody>
      </p:sp>
      <p:sp>
        <p:nvSpPr>
          <p:cNvPr id="201" name="Text 23"/>
          <p:cNvSpPr txBox="1"/>
          <p:nvPr/>
        </p:nvSpPr>
        <p:spPr>
          <a:xfrm>
            <a:off x="9835633" y="2798802"/>
            <a:ext cx="411682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lang="ru-RU" sz="1800" dirty="0"/>
              <a:t>В заключении должны содержаться результаты реализации пли коммерциализации (при наличии) </a:t>
            </a:r>
            <a:r>
              <a:rPr lang="ru-RU" sz="1800" dirty="0" err="1"/>
              <a:t>стартапа</a:t>
            </a:r>
            <a:r>
              <a:rPr lang="ru-RU" sz="1800" dirty="0"/>
              <a:t> и/или перспективы его развития</a:t>
            </a:r>
            <a:r>
              <a:rPr lang="ru-RU" dirty="0"/>
              <a:t>.</a:t>
            </a:r>
          </a:p>
        </p:txBody>
      </p:sp>
      <p:sp>
        <p:nvSpPr>
          <p:cNvPr id="202" name="Shape 24"/>
          <p:cNvSpPr/>
          <p:nvPr/>
        </p:nvSpPr>
        <p:spPr>
          <a:xfrm>
            <a:off x="521256" y="6111835"/>
            <a:ext cx="6719411" cy="1707476"/>
          </a:xfrm>
          <a:prstGeom prst="roundRect">
            <a:avLst>
              <a:gd name="adj" fmla="val 3664"/>
            </a:avLst>
          </a:prstGeom>
          <a:solidFill>
            <a:srgbClr val="E9E6FA"/>
          </a:solidFill>
          <a:ln w="7620">
            <a:solidFill>
              <a:srgbClr val="BDB8D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Shape 25"/>
          <p:cNvSpPr/>
          <p:nvPr/>
        </p:nvSpPr>
        <p:spPr>
          <a:xfrm>
            <a:off x="3657481" y="6268403"/>
            <a:ext cx="446843" cy="446843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Text 26"/>
          <p:cNvSpPr txBox="1"/>
          <p:nvPr/>
        </p:nvSpPr>
        <p:spPr>
          <a:xfrm>
            <a:off x="3817401" y="6366152"/>
            <a:ext cx="127001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sz="1500" b="1">
                <a:solidFill>
                  <a:srgbClr val="FFFFFF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4</a:t>
            </a:r>
          </a:p>
        </p:txBody>
      </p:sp>
      <p:sp>
        <p:nvSpPr>
          <p:cNvPr id="205" name="Text 27"/>
          <p:cNvSpPr txBox="1"/>
          <p:nvPr/>
        </p:nvSpPr>
        <p:spPr>
          <a:xfrm>
            <a:off x="2219325" y="6864191"/>
            <a:ext cx="3323271" cy="22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400"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Список использованных источников</a:t>
            </a:r>
          </a:p>
        </p:txBody>
      </p:sp>
      <p:sp>
        <p:nvSpPr>
          <p:cNvPr id="206" name="Text 28"/>
          <p:cNvSpPr txBox="1"/>
          <p:nvPr/>
        </p:nvSpPr>
        <p:spPr>
          <a:xfrm>
            <a:off x="677822" y="7186255"/>
            <a:ext cx="64062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Оформляется</a:t>
            </a:r>
            <a:r>
              <a:rPr sz="1800" dirty="0"/>
              <a:t> в </a:t>
            </a:r>
            <a:r>
              <a:rPr sz="1800" dirty="0" err="1"/>
              <a:t>соответствии</a:t>
            </a:r>
            <a:r>
              <a:rPr sz="1800" dirty="0"/>
              <a:t> с </a:t>
            </a:r>
            <a:r>
              <a:rPr sz="1800" dirty="0" err="1"/>
              <a:t>нормативными</a:t>
            </a:r>
            <a:r>
              <a:rPr sz="1800" dirty="0"/>
              <a:t> </a:t>
            </a:r>
            <a:r>
              <a:rPr sz="1800" dirty="0" err="1"/>
              <a:t>требованиями</a:t>
            </a:r>
            <a:r>
              <a:rPr sz="1800" dirty="0"/>
              <a:t> </a:t>
            </a:r>
            <a:r>
              <a:rPr sz="1800" dirty="0" err="1"/>
              <a:t>образовательной</a:t>
            </a:r>
            <a:r>
              <a:rPr sz="1800" dirty="0"/>
              <a:t> </a:t>
            </a:r>
            <a:r>
              <a:rPr sz="1800" dirty="0" err="1"/>
              <a:t>организации</a:t>
            </a:r>
            <a:r>
              <a:rPr dirty="0"/>
              <a:t>.</a:t>
            </a:r>
          </a:p>
        </p:txBody>
      </p:sp>
      <p:sp>
        <p:nvSpPr>
          <p:cNvPr id="207" name="Shape 29"/>
          <p:cNvSpPr/>
          <p:nvPr/>
        </p:nvSpPr>
        <p:spPr>
          <a:xfrm>
            <a:off x="7389614" y="6111835"/>
            <a:ext cx="6719411" cy="1707476"/>
          </a:xfrm>
          <a:prstGeom prst="roundRect">
            <a:avLst>
              <a:gd name="adj" fmla="val 3664"/>
            </a:avLst>
          </a:prstGeom>
          <a:solidFill>
            <a:srgbClr val="E9E6FA"/>
          </a:solidFill>
          <a:ln w="7620">
            <a:solidFill>
              <a:srgbClr val="BDB8D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8" name="Shape 30"/>
          <p:cNvSpPr/>
          <p:nvPr/>
        </p:nvSpPr>
        <p:spPr>
          <a:xfrm>
            <a:off x="10525838" y="6268403"/>
            <a:ext cx="446843" cy="446843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9" name="Text 31"/>
          <p:cNvSpPr txBox="1"/>
          <p:nvPr/>
        </p:nvSpPr>
        <p:spPr>
          <a:xfrm>
            <a:off x="10685760" y="6366152"/>
            <a:ext cx="127001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500"/>
              </a:lnSpc>
              <a:defRPr sz="1500" b="1">
                <a:solidFill>
                  <a:srgbClr val="FFFFFF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5</a:t>
            </a:r>
          </a:p>
        </p:txBody>
      </p:sp>
      <p:sp>
        <p:nvSpPr>
          <p:cNvPr id="210" name="Text 32"/>
          <p:cNvSpPr txBox="1"/>
          <p:nvPr/>
        </p:nvSpPr>
        <p:spPr>
          <a:xfrm>
            <a:off x="10171223" y="6864191"/>
            <a:ext cx="1156073" cy="22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400"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Приложения</a:t>
            </a:r>
          </a:p>
        </p:txBody>
      </p:sp>
      <p:sp>
        <p:nvSpPr>
          <p:cNvPr id="211" name="Text 33"/>
          <p:cNvSpPr txBox="1"/>
          <p:nvPr/>
        </p:nvSpPr>
        <p:spPr>
          <a:xfrm>
            <a:off x="8226995" y="7186255"/>
            <a:ext cx="50446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1800"/>
              </a:lnSpc>
              <a:defRPr sz="11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rPr sz="1800" dirty="0" err="1"/>
              <a:t>Содержат</a:t>
            </a:r>
            <a:r>
              <a:rPr sz="1800" dirty="0"/>
              <a:t> </a:t>
            </a:r>
            <a:r>
              <a:rPr sz="1800" dirty="0" err="1"/>
              <a:t>финансово-экономические</a:t>
            </a:r>
            <a:r>
              <a:rPr sz="1800" dirty="0"/>
              <a:t> </a:t>
            </a:r>
            <a:r>
              <a:rPr sz="1800" dirty="0" err="1"/>
              <a:t>расчеты</a:t>
            </a:r>
            <a:r>
              <a:rPr sz="1800" dirty="0"/>
              <a:t> </a:t>
            </a:r>
            <a:endParaRPr lang="ru-RU" sz="1800" dirty="0" smtClean="0"/>
          </a:p>
          <a:p>
            <a:r>
              <a:rPr sz="1800" dirty="0" smtClean="0"/>
              <a:t>и </a:t>
            </a:r>
            <a:r>
              <a:rPr sz="1800" dirty="0" err="1"/>
              <a:t>нормативные</a:t>
            </a:r>
            <a:r>
              <a:rPr sz="1800" dirty="0"/>
              <a:t> </a:t>
            </a:r>
            <a:r>
              <a:rPr sz="1800" dirty="0" err="1"/>
              <a:t>документы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 0"/>
          <p:cNvSpPr txBox="1"/>
          <p:nvPr/>
        </p:nvSpPr>
        <p:spPr>
          <a:xfrm>
            <a:off x="2617457" y="498038"/>
            <a:ext cx="8017695" cy="43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3500"/>
              </a:lnSpc>
              <a:defRPr sz="28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Основная часть: методология и бизнес-план</a:t>
            </a:r>
          </a:p>
        </p:txBody>
      </p:sp>
      <p:sp>
        <p:nvSpPr>
          <p:cNvPr id="214" name="Text 1"/>
          <p:cNvSpPr txBox="1"/>
          <p:nvPr/>
        </p:nvSpPr>
        <p:spPr>
          <a:xfrm>
            <a:off x="633888" y="1403390"/>
            <a:ext cx="4966315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1. Методология разработки стартапа</a:t>
            </a:r>
          </a:p>
        </p:txBody>
      </p:sp>
      <p:sp>
        <p:nvSpPr>
          <p:cNvPr id="215" name="Text 2"/>
          <p:cNvSpPr txBox="1"/>
          <p:nvPr/>
        </p:nvSpPr>
        <p:spPr>
          <a:xfrm>
            <a:off x="705069" y="1939056"/>
            <a:ext cx="646045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50394" indent="-150394">
              <a:buSzPct val="100000"/>
              <a:buChar char="●"/>
              <a:defRPr sz="15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Анализ рынка и обоснование актуальности выбора темы/ проблемы на решение которой направлен стартап.</a:t>
            </a:r>
          </a:p>
          <a:p>
            <a:pPr>
              <a:defRPr sz="15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 </a:t>
            </a:r>
          </a:p>
          <a:p>
            <a:pPr>
              <a:defRPr sz="15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● Описание и обоснование выбора методологии разработки проекта. </a:t>
            </a:r>
          </a:p>
        </p:txBody>
      </p:sp>
      <p:pic>
        <p:nvPicPr>
          <p:cNvPr id="21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070" y="3562558"/>
            <a:ext cx="6460450" cy="467165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 4"/>
          <p:cNvSpPr txBox="1"/>
          <p:nvPr/>
        </p:nvSpPr>
        <p:spPr>
          <a:xfrm>
            <a:off x="7543680" y="1403390"/>
            <a:ext cx="3149291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21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2. Бизнес-план проекта</a:t>
            </a:r>
          </a:p>
        </p:txBody>
      </p:sp>
      <p:sp>
        <p:nvSpPr>
          <p:cNvPr id="218" name="Text 5"/>
          <p:cNvSpPr txBox="1"/>
          <p:nvPr/>
        </p:nvSpPr>
        <p:spPr>
          <a:xfrm>
            <a:off x="7543680" y="1798005"/>
            <a:ext cx="5719651" cy="27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ts val="2200"/>
              </a:lnSpc>
              <a:buSzPct val="100000"/>
              <a:buChar char="•"/>
              <a:defRPr sz="1400">
                <a:solidFill>
                  <a:srgbClr val="2A27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Общая характеристика проекта и сферы деятельности</a:t>
            </a:r>
          </a:p>
        </p:txBody>
      </p:sp>
      <p:sp>
        <p:nvSpPr>
          <p:cNvPr id="219" name="Text 6"/>
          <p:cNvSpPr txBox="1"/>
          <p:nvPr/>
        </p:nvSpPr>
        <p:spPr>
          <a:xfrm>
            <a:off x="7574071" y="2117733"/>
            <a:ext cx="2117811" cy="27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ts val="2200"/>
              </a:lnSpc>
              <a:buSzPct val="100000"/>
              <a:buChar char="•"/>
              <a:defRPr sz="1400">
                <a:solidFill>
                  <a:srgbClr val="2A27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Описание продукта</a:t>
            </a:r>
          </a:p>
        </p:txBody>
      </p:sp>
      <p:sp>
        <p:nvSpPr>
          <p:cNvPr id="220" name="Text 7"/>
          <p:cNvSpPr txBox="1"/>
          <p:nvPr/>
        </p:nvSpPr>
        <p:spPr>
          <a:xfrm>
            <a:off x="7558875" y="2424247"/>
            <a:ext cx="5333405" cy="278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40368" indent="-140368">
              <a:lnSpc>
                <a:spcPts val="2200"/>
              </a:lnSpc>
              <a:buSzPct val="100000"/>
              <a:buChar char="•"/>
              <a:defRPr sz="1400">
                <a:solidFill>
                  <a:srgbClr val="2A27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Маркетинговый анализ, стратегия и сбыт продукта</a:t>
            </a:r>
          </a:p>
        </p:txBody>
      </p:sp>
      <p:sp>
        <p:nvSpPr>
          <p:cNvPr id="221" name="Text 8"/>
          <p:cNvSpPr txBox="1"/>
          <p:nvPr/>
        </p:nvSpPr>
        <p:spPr>
          <a:xfrm>
            <a:off x="7548782" y="2730761"/>
            <a:ext cx="5922182" cy="27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40368" indent="-140368">
              <a:lnSpc>
                <a:spcPts val="2200"/>
              </a:lnSpc>
              <a:buSzPct val="100000"/>
              <a:buChar char="•"/>
              <a:defRPr sz="1400">
                <a:solidFill>
                  <a:srgbClr val="2A27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Производственный план</a:t>
            </a:r>
          </a:p>
        </p:txBody>
      </p:sp>
      <p:pic>
        <p:nvPicPr>
          <p:cNvPr id="222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3974" y="4239711"/>
            <a:ext cx="6460451" cy="399728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Организационный план"/>
          <p:cNvSpPr txBox="1"/>
          <p:nvPr/>
        </p:nvSpPr>
        <p:spPr>
          <a:xfrm>
            <a:off x="7442414" y="3037275"/>
            <a:ext cx="592218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12123" indent="-140368" algn="just" defTabSz="449580">
              <a:lnSpc>
                <a:spcPct val="150000"/>
              </a:lnSpc>
              <a:buSzPct val="100000"/>
              <a:buChar char="•"/>
              <a:defRPr sz="1400"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Организационный план</a:t>
            </a:r>
          </a:p>
        </p:txBody>
      </p:sp>
      <p:sp>
        <p:nvSpPr>
          <p:cNvPr id="224" name="Финансовый план"/>
          <p:cNvSpPr txBox="1"/>
          <p:nvPr/>
        </p:nvSpPr>
        <p:spPr>
          <a:xfrm>
            <a:off x="7459112" y="3343789"/>
            <a:ext cx="213233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182044" indent="-110289" algn="just" defTabSz="449580">
              <a:lnSpc>
                <a:spcPct val="150000"/>
              </a:lnSpc>
              <a:buSzPct val="100000"/>
              <a:buChar char="•"/>
              <a:defRPr sz="1400"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Финансовый план</a:t>
            </a:r>
          </a:p>
        </p:txBody>
      </p:sp>
      <p:sp>
        <p:nvSpPr>
          <p:cNvPr id="225" name="Направленность и эффективность проекта"/>
          <p:cNvSpPr txBox="1"/>
          <p:nvPr/>
        </p:nvSpPr>
        <p:spPr>
          <a:xfrm>
            <a:off x="7460333" y="3638493"/>
            <a:ext cx="468773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12123" indent="-140368" algn="just" defTabSz="449580">
              <a:lnSpc>
                <a:spcPct val="150000"/>
              </a:lnSpc>
              <a:buSzPct val="100000"/>
              <a:buChar char="•"/>
              <a:defRPr sz="1400"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Направленность и эффективность проекта</a:t>
            </a:r>
          </a:p>
        </p:txBody>
      </p:sp>
      <p:sp>
        <p:nvSpPr>
          <p:cNvPr id="226" name="Риски и гарантии"/>
          <p:cNvSpPr txBox="1"/>
          <p:nvPr/>
        </p:nvSpPr>
        <p:spPr>
          <a:xfrm>
            <a:off x="7481881" y="3948430"/>
            <a:ext cx="208679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12123" indent="-140368" algn="just" defTabSz="449580">
              <a:lnSpc>
                <a:spcPct val="150000"/>
              </a:lnSpc>
              <a:buSzPct val="100000"/>
              <a:buChar char="•"/>
              <a:defRPr sz="1400"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Риски и гарантии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 0"/>
          <p:cNvSpPr txBox="1"/>
          <p:nvPr/>
        </p:nvSpPr>
        <p:spPr>
          <a:xfrm>
            <a:off x="661511" y="672108"/>
            <a:ext cx="7820977" cy="46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700"/>
              </a:lnSpc>
              <a:defRPr sz="29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Детализация бизнес-плана</a:t>
            </a:r>
          </a:p>
        </p:txBody>
      </p:sp>
      <p:sp>
        <p:nvSpPr>
          <p:cNvPr id="230" name="Text 1"/>
          <p:cNvSpPr txBox="1"/>
          <p:nvPr/>
        </p:nvSpPr>
        <p:spPr>
          <a:xfrm>
            <a:off x="661510" y="1144547"/>
            <a:ext cx="8018255" cy="56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Каждый аспект вашего бизнес-плана должен быть разработан с максимальной детализацией, чтобы продемонстрировать глубокое понимание рынка и продукта.</a:t>
            </a:r>
          </a:p>
        </p:txBody>
      </p:sp>
      <p:grpSp>
        <p:nvGrpSpPr>
          <p:cNvPr id="233" name="Shape 2"/>
          <p:cNvGrpSpPr/>
          <p:nvPr/>
        </p:nvGrpSpPr>
        <p:grpSpPr>
          <a:xfrm>
            <a:off x="760147" y="1771555"/>
            <a:ext cx="7722343" cy="3658446"/>
            <a:chOff x="0" y="0"/>
            <a:chExt cx="7722341" cy="3658445"/>
          </a:xfrm>
        </p:grpSpPr>
        <p:sp>
          <p:nvSpPr>
            <p:cNvPr id="231" name="Закругленный прямоугольник"/>
            <p:cNvSpPr/>
            <p:nvPr/>
          </p:nvSpPr>
          <p:spPr>
            <a:xfrm>
              <a:off x="0" y="0"/>
              <a:ext cx="7722342" cy="3422904"/>
            </a:xfrm>
            <a:prstGeom prst="roundRect">
              <a:avLst>
                <a:gd name="adj" fmla="val 4431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/>
              </a:pPr>
              <a:endParaRPr/>
            </a:p>
          </p:txBody>
        </p:sp>
        <p:sp>
          <p:nvSpPr>
            <p:cNvPr id="232" name="Информация о продукте (технологии или услуге), которая будет получена по результатам реализации проекта: наименование продукта (технологии или услуги); назначение и сфера применения; основная характеристика; конкурентоспособность; инновационность продукт"/>
            <p:cNvSpPr txBox="1"/>
            <p:nvPr/>
          </p:nvSpPr>
          <p:spPr>
            <a:xfrm>
              <a:off x="101572" y="55852"/>
              <a:ext cx="7519197" cy="3602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/>
              </a:pPr>
              <a:endParaRPr/>
            </a:p>
            <a:p>
              <a:pPr algn="just">
                <a:defRPr sz="1600"/>
              </a:pPr>
              <a:r>
                <a:t>Информация о продукте (технологии или услуге), которая будет получена по результатам реализации проекта: наименование продукта (технологии или услуги); назначение и сфера применения; основная характеристика; конкурентоспособность; инновационность продукта (технологии или услуги); наличие или необходимость получения документов разрешительного характера, в том числе лицензий; степень готовности к производству и/или реализации; наличие сертификата качества (при его наличии); экологическая безопасность; условия поставки и упаковки (при наличии); гарантийное и сервисное обслуживание (при наличии); утилизация отходов (при наличии). Оптимальным будет предоставление в приложении к бизнес-плану фотографий, рисунков, чертежей, макетов, эскизов, схем, натурального образца и других форм отражения, которые предоставляют предметное представление о продукте (технологии или услуге). </a:t>
              </a:r>
            </a:p>
          </p:txBody>
        </p:sp>
      </p:grpSp>
      <p:sp>
        <p:nvSpPr>
          <p:cNvPr id="234" name="Shape 3"/>
          <p:cNvSpPr/>
          <p:nvPr/>
        </p:nvSpPr>
        <p:spPr>
          <a:xfrm>
            <a:off x="638650" y="1771555"/>
            <a:ext cx="91441" cy="3422904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Text 4"/>
          <p:cNvSpPr txBox="1"/>
          <p:nvPr/>
        </p:nvSpPr>
        <p:spPr>
          <a:xfrm>
            <a:off x="1054442" y="1824931"/>
            <a:ext cx="5128073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Описание продукта (технологии или услуги)</a:t>
            </a:r>
          </a:p>
        </p:txBody>
      </p:sp>
      <p:grpSp>
        <p:nvGrpSpPr>
          <p:cNvPr id="238" name="Shape 8"/>
          <p:cNvGrpSpPr/>
          <p:nvPr/>
        </p:nvGrpSpPr>
        <p:grpSpPr>
          <a:xfrm>
            <a:off x="661510" y="5383410"/>
            <a:ext cx="8018255" cy="2846190"/>
            <a:chOff x="0" y="0"/>
            <a:chExt cx="8018253" cy="2846189"/>
          </a:xfrm>
        </p:grpSpPr>
        <p:sp>
          <p:nvSpPr>
            <p:cNvPr id="236" name="Закругленный прямоугольник"/>
            <p:cNvSpPr/>
            <p:nvPr/>
          </p:nvSpPr>
          <p:spPr>
            <a:xfrm>
              <a:off x="0" y="0"/>
              <a:ext cx="8018254" cy="2846190"/>
            </a:xfrm>
            <a:prstGeom prst="roundRect">
              <a:avLst>
                <a:gd name="adj" fmla="val 5047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237" name="В данный подраздел входят: маркетинговые исследования; описание рынка и перспективы его развития; анализ и описание конкурентов; сильные и слабые стороны субъекта хозяйствования; потребители продукции; требования потребителей к продукции и возможности су"/>
            <p:cNvSpPr txBox="1"/>
            <p:nvPr/>
          </p:nvSpPr>
          <p:spPr>
            <a:xfrm>
              <a:off x="99223" y="53502"/>
              <a:ext cx="7819808" cy="239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/>
              </a:pPr>
              <a:endParaRPr/>
            </a:p>
            <a:p>
              <a:endParaRPr/>
            </a:p>
            <a:p>
              <a:r>
                <a:t>В данный подраздел входят: маркетинговые исследования; описание рынка и перспективы его развития; анализ и описание конкурентов; сильные и слабые стороны субъекта хозяйствования; потребители продукции; требования потребителей к продукции и возможности субъекта хозяйствования по их соблюдению; MVP (минимально жизнеспособный продукт); SWOT – анализ, стратегия рекламы и продвижения продукта (технологии или услуги). </a:t>
              </a:r>
            </a:p>
          </p:txBody>
        </p:sp>
      </p:grpSp>
      <p:sp>
        <p:nvSpPr>
          <p:cNvPr id="239" name="Shape 9"/>
          <p:cNvSpPr/>
          <p:nvPr/>
        </p:nvSpPr>
        <p:spPr>
          <a:xfrm>
            <a:off x="638650" y="5383410"/>
            <a:ext cx="121498" cy="3015002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" name="Text 10"/>
          <p:cNvSpPr txBox="1"/>
          <p:nvPr/>
        </p:nvSpPr>
        <p:spPr>
          <a:xfrm>
            <a:off x="941903" y="5595222"/>
            <a:ext cx="478059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A2742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Маркетинговый анализ, стратегия и сбыт</a:t>
            </a:r>
            <a:endParaRPr sz="200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Shape 2"/>
          <p:cNvGrpSpPr/>
          <p:nvPr/>
        </p:nvGrpSpPr>
        <p:grpSpPr>
          <a:xfrm>
            <a:off x="829853" y="737590"/>
            <a:ext cx="7722342" cy="8023199"/>
            <a:chOff x="0" y="0"/>
            <a:chExt cx="7722341" cy="8023197"/>
          </a:xfrm>
        </p:grpSpPr>
        <p:sp>
          <p:nvSpPr>
            <p:cNvPr id="242" name="Закругленный прямоугольник"/>
            <p:cNvSpPr/>
            <p:nvPr/>
          </p:nvSpPr>
          <p:spPr>
            <a:xfrm>
              <a:off x="0" y="0"/>
              <a:ext cx="7722342" cy="4645820"/>
            </a:xfrm>
            <a:prstGeom prst="roundRect">
              <a:avLst>
                <a:gd name="adj" fmla="val 4431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3" name="Производственный план.…"/>
            <p:cNvSpPr txBox="1"/>
            <p:nvPr/>
          </p:nvSpPr>
          <p:spPr>
            <a:xfrm>
              <a:off x="117442" y="71722"/>
              <a:ext cx="7487457" cy="7951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400" b="1">
                  <a:solidFill>
                    <a:srgbClr val="231971"/>
                  </a:solidFill>
                  <a:latin typeface="Outfit Extra Bold"/>
                  <a:ea typeface="Outfit Extra Bold"/>
                  <a:cs typeface="Outfit Extra Bold"/>
                  <a:sym typeface="Outfit Extra Bold"/>
                </a:defRPr>
              </a:pPr>
              <a:r>
                <a:t>Производственный план</a:t>
              </a:r>
              <a:r>
                <a:rPr sz="1200" b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rPr>
                <a:t>. </a:t>
              </a:r>
              <a:endParaRPr sz="1200"/>
            </a:p>
            <a:p>
              <a:pPr algn="just">
                <a:defRPr sz="1400"/>
              </a:pPr>
              <a:r>
                <a:t>общие сведения о стартапе, расчет производственных издержек на планируемый объем сбыта, прямые (переменные) и общие (постоянные) затраты на производство продукции, калькуляция себестоимости продукции, смета текущих затрат на производство. Здесь описываются существующие и предполагаемые процедуры и средства, необходимые для выпускаемой технологии, продукции или предоставляемых услуг. Примерная структура данной части: географическое положение предприятия, транспортные пути, наличие коммуникаций; технологии производства; объем производства; кадровое обеспечение; экологичность производства и безопасности работающих; заработная плата и другие расходы на персонал; потребность в площадях; затраты на сырье и материалы; текущие затраты на производство; переменные издержки; постоянные издержки; и д.р. общие сведения о стартапе, расчет производственных издержек на планируемый объем сбыта, прямые (переменные) и общие (постоянные) затраты на производство продукции, калькуляция себестоимости продукции, смета текущих затрат на производство. Здесь описываются существующие и предполагаемые процедуры и средства, необходимые для выпускаемой технологии, продукции или предоставляемых услуг. Примерная структура данной части: географическое положение предприятия, транспортные пути, наличие коммуникаций; технологии производства; объем производства; кадровое обеспечение; экологичность производства и безопасности работающих; заработная плата и другие расходы на персонал; потребность в площадях; затраты на сырье и материалы; текущие затраты на производство; переменные издержки; постоянные издержки; и д.р</a:t>
              </a:r>
              <a:endParaRPr sz="23900"/>
            </a:p>
          </p:txBody>
        </p:sp>
      </p:grpSp>
      <p:sp>
        <p:nvSpPr>
          <p:cNvPr id="245" name="Shape 3"/>
          <p:cNvSpPr/>
          <p:nvPr/>
        </p:nvSpPr>
        <p:spPr>
          <a:xfrm>
            <a:off x="638650" y="737590"/>
            <a:ext cx="121497" cy="4456869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48" name="Shape 8"/>
          <p:cNvGrpSpPr/>
          <p:nvPr/>
        </p:nvGrpSpPr>
        <p:grpSpPr>
          <a:xfrm>
            <a:off x="661510" y="5383410"/>
            <a:ext cx="7890684" cy="2846190"/>
            <a:chOff x="0" y="0"/>
            <a:chExt cx="7890682" cy="2846189"/>
          </a:xfrm>
        </p:grpSpPr>
        <p:sp>
          <p:nvSpPr>
            <p:cNvPr id="246" name="Закругленный прямоугольник"/>
            <p:cNvSpPr/>
            <p:nvPr/>
          </p:nvSpPr>
          <p:spPr>
            <a:xfrm>
              <a:off x="0" y="0"/>
              <a:ext cx="7890683" cy="2846190"/>
            </a:xfrm>
            <a:prstGeom prst="roundRect">
              <a:avLst>
                <a:gd name="adj" fmla="val 5047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/>
              <a:endParaRPr/>
            </a:p>
          </p:txBody>
        </p:sp>
        <p:sp>
          <p:nvSpPr>
            <p:cNvPr id="247" name="Структура: организационно-правовая форма собственности стартапа; организационная структура (описание команды проекта, распределение обязанностей, описание среды и стиля управления проектом); сведения о партнерах; календарный график работ проекта; описани"/>
            <p:cNvSpPr txBox="1"/>
            <p:nvPr/>
          </p:nvSpPr>
          <p:spPr>
            <a:xfrm>
              <a:off x="99223" y="53502"/>
              <a:ext cx="7692236" cy="239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/>
              </a:pPr>
              <a:endParaRPr/>
            </a:p>
            <a:p>
              <a:endParaRPr/>
            </a:p>
            <a:p>
              <a:pPr algn="just"/>
              <a:r>
                <a:t>Структура: организационно-правовая форма собственности стартапа; организационная структура (описание команды проекта, распределение обязанностей, описание среды и стиля управления проектом); сведения о партнерах; календарный график работ проекта; описание внешней среды проекта; расчет потребности в финансировании проекта (смета затрат на проект); определение источника и условий финансирования проекта. </a:t>
              </a:r>
            </a:p>
          </p:txBody>
        </p:sp>
      </p:grpSp>
      <p:sp>
        <p:nvSpPr>
          <p:cNvPr id="249" name="Shape 9"/>
          <p:cNvSpPr/>
          <p:nvPr/>
        </p:nvSpPr>
        <p:spPr>
          <a:xfrm>
            <a:off x="638650" y="5383410"/>
            <a:ext cx="121498" cy="3015002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Text 10"/>
          <p:cNvSpPr txBox="1"/>
          <p:nvPr/>
        </p:nvSpPr>
        <p:spPr>
          <a:xfrm>
            <a:off x="941903" y="5595222"/>
            <a:ext cx="3021137" cy="29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0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Организационный план</a:t>
            </a:r>
          </a:p>
        </p:txBody>
      </p:sp>
      <p:pic>
        <p:nvPicPr>
          <p:cNvPr id="25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20415" r="23777"/>
          <a:stretch>
            <a:fillRect/>
          </a:stretch>
        </p:blipFill>
        <p:spPr>
          <a:xfrm>
            <a:off x="8792308" y="1111347"/>
            <a:ext cx="5528604" cy="6893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Shape 2"/>
          <p:cNvGrpSpPr/>
          <p:nvPr/>
        </p:nvGrpSpPr>
        <p:grpSpPr>
          <a:xfrm>
            <a:off x="760147" y="815925"/>
            <a:ext cx="7722342" cy="3457754"/>
            <a:chOff x="0" y="0"/>
            <a:chExt cx="7722341" cy="3457753"/>
          </a:xfrm>
        </p:grpSpPr>
        <p:sp>
          <p:nvSpPr>
            <p:cNvPr id="253" name="Закругленный прямоугольник"/>
            <p:cNvSpPr/>
            <p:nvPr/>
          </p:nvSpPr>
          <p:spPr>
            <a:xfrm>
              <a:off x="0" y="0"/>
              <a:ext cx="7722342" cy="3298877"/>
            </a:xfrm>
            <a:prstGeom prst="roundRect">
              <a:avLst>
                <a:gd name="adj" fmla="val 4431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600"/>
              </a:pPr>
              <a:endParaRPr/>
            </a:p>
          </p:txBody>
        </p:sp>
        <p:sp>
          <p:nvSpPr>
            <p:cNvPr id="254" name="Комплексная финансовая модель проекта: метрики воронки продаж и маржинальная юнит-экономика; план доходов и расходов с учетом планов продаж и ценовой политики, разработка сбалансированного плана денежных потоков с учетом OPEX (операционные затраты), CAPE"/>
            <p:cNvSpPr txBox="1"/>
            <p:nvPr/>
          </p:nvSpPr>
          <p:spPr>
            <a:xfrm>
              <a:off x="99962" y="54243"/>
              <a:ext cx="7522417" cy="3403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sz="2400"/>
              </a:pPr>
              <a:r>
                <a:t> </a:t>
              </a:r>
            </a:p>
            <a:p>
              <a:pPr algn="just">
                <a:defRPr sz="2000"/>
              </a:pPr>
              <a:r>
                <a:t>Комплексная финансовая модель проекта: метрики воронки продаж и маржинальная юнит-экономика; план доходов и расходов с учетом планов продаж и ценовой политики, разработка сбалансированного плана денежных потоков с учетом OPEX (операционные затраты), CAPEX (капитальные затраты) и привлечения финансовых источников; расчет зоны устойчивого роста компании, расчет потребности в оборотном капитале, сформирован прогнозный баланс, расчет потребности в финансировании</a:t>
              </a:r>
              <a:r>
                <a:rPr sz="2400"/>
                <a:t>.</a:t>
              </a:r>
              <a:endParaRPr sz="1000"/>
            </a:p>
          </p:txBody>
        </p:sp>
      </p:grpSp>
      <p:sp>
        <p:nvSpPr>
          <p:cNvPr id="256" name="Shape 3"/>
          <p:cNvSpPr/>
          <p:nvPr/>
        </p:nvSpPr>
        <p:spPr>
          <a:xfrm>
            <a:off x="611335" y="984739"/>
            <a:ext cx="106118" cy="3298877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7" name="Text 4"/>
          <p:cNvSpPr txBox="1"/>
          <p:nvPr/>
        </p:nvSpPr>
        <p:spPr>
          <a:xfrm>
            <a:off x="1054442" y="984739"/>
            <a:ext cx="2394708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300"/>
              </a:lnSpc>
              <a:defRPr sz="2400" b="1"/>
            </a:pPr>
            <a:r>
              <a:t>Финансовый</a:t>
            </a:r>
            <a:r>
              <a:rPr sz="700" b="0"/>
              <a:t>  </a:t>
            </a:r>
            <a:r>
              <a:t>план</a:t>
            </a:r>
          </a:p>
        </p:txBody>
      </p:sp>
      <p:grpSp>
        <p:nvGrpSpPr>
          <p:cNvPr id="260" name="Shape 8"/>
          <p:cNvGrpSpPr/>
          <p:nvPr/>
        </p:nvGrpSpPr>
        <p:grpSpPr>
          <a:xfrm>
            <a:off x="791962" y="4203357"/>
            <a:ext cx="7690527" cy="1581237"/>
            <a:chOff x="0" y="0"/>
            <a:chExt cx="7690525" cy="1581236"/>
          </a:xfrm>
        </p:grpSpPr>
        <p:sp>
          <p:nvSpPr>
            <p:cNvPr id="258" name="Закругленный прямоугольник"/>
            <p:cNvSpPr/>
            <p:nvPr/>
          </p:nvSpPr>
          <p:spPr>
            <a:xfrm>
              <a:off x="0" y="0"/>
              <a:ext cx="7690526" cy="1564397"/>
            </a:xfrm>
            <a:prstGeom prst="roundRect">
              <a:avLst>
                <a:gd name="adj" fmla="val 5047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400"/>
              </a:pPr>
              <a:endParaRPr/>
            </a:p>
          </p:txBody>
        </p:sp>
        <p:sp>
          <p:nvSpPr>
            <p:cNvPr id="259" name="Указанный раздел должен раскрывать: оценку проекта, его эффективность и направленность; оценку проекта по методу DCF; инвестиционные показатели окупаемости проекта; прогнозируемые показатели эффективности проекта."/>
            <p:cNvSpPr txBox="1"/>
            <p:nvPr/>
          </p:nvSpPr>
          <p:spPr>
            <a:xfrm>
              <a:off x="80274" y="34554"/>
              <a:ext cx="7529977" cy="1546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endParaRPr/>
            </a:p>
            <a:p>
              <a:pPr algn="just">
                <a:defRPr sz="2000"/>
              </a:pPr>
              <a:r>
                <a:t>Указанный раздел должен раскрывать: оценку проекта, его эффективность и направленность; оценку проекта по методу DCF; инвестиционные показатели окупаемости проекта; прогнозируемые показатели эффективности проекта.</a:t>
              </a:r>
            </a:p>
          </p:txBody>
        </p:sp>
      </p:grpSp>
      <p:sp>
        <p:nvSpPr>
          <p:cNvPr id="261" name="Shape 9"/>
          <p:cNvSpPr/>
          <p:nvPr/>
        </p:nvSpPr>
        <p:spPr>
          <a:xfrm>
            <a:off x="611335" y="4062679"/>
            <a:ext cx="121498" cy="1845751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Text 10"/>
          <p:cNvSpPr txBox="1"/>
          <p:nvPr/>
        </p:nvSpPr>
        <p:spPr>
          <a:xfrm>
            <a:off x="867248" y="4232607"/>
            <a:ext cx="5643762" cy="3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sz="2400" b="1"/>
            </a:lvl1pPr>
          </a:lstStyle>
          <a:p>
            <a:r>
              <a:t>Направленность и эффективность проекта</a:t>
            </a:r>
          </a:p>
        </p:txBody>
      </p:sp>
      <p:grpSp>
        <p:nvGrpSpPr>
          <p:cNvPr id="265" name="Shape 8"/>
          <p:cNvGrpSpPr/>
          <p:nvPr/>
        </p:nvGrpSpPr>
        <p:grpSpPr>
          <a:xfrm>
            <a:off x="760147" y="6142354"/>
            <a:ext cx="7690526" cy="1564398"/>
            <a:chOff x="0" y="0"/>
            <a:chExt cx="7690525" cy="1564396"/>
          </a:xfrm>
        </p:grpSpPr>
        <p:sp>
          <p:nvSpPr>
            <p:cNvPr id="263" name="Закругленный прямоугольник"/>
            <p:cNvSpPr/>
            <p:nvPr/>
          </p:nvSpPr>
          <p:spPr>
            <a:xfrm>
              <a:off x="0" y="0"/>
              <a:ext cx="7690526" cy="1564397"/>
            </a:xfrm>
            <a:prstGeom prst="roundRect">
              <a:avLst>
                <a:gd name="adj" fmla="val 5047"/>
              </a:avLst>
            </a:prstGeom>
            <a:solidFill>
              <a:srgbClr val="FAFAFA">
                <a:alpha val="95000"/>
              </a:srgbClr>
            </a:solidFill>
            <a:ln w="22860" cap="flat">
              <a:solidFill>
                <a:srgbClr val="BDB8D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400"/>
              </a:pPr>
              <a:endParaRPr/>
            </a:p>
          </p:txBody>
        </p:sp>
        <p:sp>
          <p:nvSpPr>
            <p:cNvPr id="264" name="Риски и гарантии…"/>
            <p:cNvSpPr txBox="1"/>
            <p:nvPr/>
          </p:nvSpPr>
          <p:spPr>
            <a:xfrm>
              <a:off x="80274" y="34554"/>
              <a:ext cx="7529977" cy="13180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 b="1"/>
              </a:pPr>
              <a:r>
                <a:t>Риски и гарантии</a:t>
              </a:r>
            </a:p>
            <a:p>
              <a:pPr algn="just">
                <a:defRPr sz="2000"/>
              </a:pPr>
              <a:r>
                <a:t>Описание возможных рисков и форс-мажорных обстоятельств; анализ чувствительности проекта к внешним факторам и рискам (сформирована матрица рисков, разработка сценарности проекта). </a:t>
              </a:r>
            </a:p>
          </p:txBody>
        </p:sp>
      </p:grpSp>
      <p:sp>
        <p:nvSpPr>
          <p:cNvPr id="266" name="Shape 9"/>
          <p:cNvSpPr/>
          <p:nvPr/>
        </p:nvSpPr>
        <p:spPr>
          <a:xfrm>
            <a:off x="611335" y="6060830"/>
            <a:ext cx="121498" cy="1845750"/>
          </a:xfrm>
          <a:prstGeom prst="roundRect">
            <a:avLst>
              <a:gd name="adj" fmla="val 50000"/>
            </a:avLst>
          </a:prstGeom>
          <a:solidFill>
            <a:srgbClr val="5E4CE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8497" y="815925"/>
            <a:ext cx="6161902" cy="6890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9"/>
          <p:cNvSpPr/>
          <p:nvPr/>
        </p:nvSpPr>
        <p:spPr>
          <a:xfrm>
            <a:off x="1013078" y="5040312"/>
            <a:ext cx="297657" cy="297657"/>
          </a:xfrm>
          <a:prstGeom prst="roundRect">
            <a:avLst>
              <a:gd name="adj" fmla="val 50000"/>
            </a:avLst>
          </a:prstGeom>
          <a:solidFill>
            <a:srgbClr val="1B1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0" name="Text 0"/>
          <p:cNvSpPr txBox="1"/>
          <p:nvPr/>
        </p:nvSpPr>
        <p:spPr>
          <a:xfrm>
            <a:off x="5494659" y="341856"/>
            <a:ext cx="3641081" cy="372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400"/>
              </a:lnSpc>
              <a:defRPr sz="440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Презентация </a:t>
            </a:r>
          </a:p>
        </p:txBody>
      </p:sp>
      <p:sp>
        <p:nvSpPr>
          <p:cNvPr id="271" name="Shape 2"/>
          <p:cNvSpPr/>
          <p:nvPr/>
        </p:nvSpPr>
        <p:spPr>
          <a:xfrm>
            <a:off x="389215" y="1304644"/>
            <a:ext cx="6868716" cy="1201699"/>
          </a:xfrm>
          <a:prstGeom prst="roundRect">
            <a:avLst>
              <a:gd name="adj" fmla="val 346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" name="Shape 3"/>
          <p:cNvSpPr/>
          <p:nvPr/>
        </p:nvSpPr>
        <p:spPr>
          <a:xfrm>
            <a:off x="503633" y="1377113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3" name="1-ba49575b.png" descr="1-ba49575b.png"/>
          <p:cNvPicPr>
            <a:picLocks noChangeAspect="1"/>
          </p:cNvPicPr>
          <p:nvPr/>
        </p:nvPicPr>
        <p:blipFill>
          <a:blip r:embed="rId2">
            <a:extLst/>
          </a:blip>
          <a:srcRect t="13623" b="13623"/>
          <a:stretch>
            <a:fillRect/>
          </a:stretch>
        </p:blipFill>
        <p:spPr>
          <a:xfrm>
            <a:off x="596421" y="1482284"/>
            <a:ext cx="224499" cy="22449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 5"/>
          <p:cNvSpPr txBox="1"/>
          <p:nvPr/>
        </p:nvSpPr>
        <p:spPr>
          <a:xfrm>
            <a:off x="902044" y="1538239"/>
            <a:ext cx="2668948" cy="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Название стартапа:]</a:t>
            </a:r>
          </a:p>
        </p:txBody>
      </p:sp>
      <p:sp>
        <p:nvSpPr>
          <p:cNvPr id="275" name="Shape 7"/>
          <p:cNvSpPr/>
          <p:nvPr/>
        </p:nvSpPr>
        <p:spPr>
          <a:xfrm>
            <a:off x="7364730" y="1210151"/>
            <a:ext cx="6868836" cy="1201699"/>
          </a:xfrm>
          <a:prstGeom prst="roundRect">
            <a:avLst>
              <a:gd name="adj" fmla="val 346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Text 9"/>
          <p:cNvSpPr txBox="1"/>
          <p:nvPr/>
        </p:nvSpPr>
        <p:spPr>
          <a:xfrm>
            <a:off x="7978854" y="1496615"/>
            <a:ext cx="1322574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Проблема</a:t>
            </a:r>
          </a:p>
        </p:txBody>
      </p:sp>
      <p:sp>
        <p:nvSpPr>
          <p:cNvPr id="277" name="Text 10"/>
          <p:cNvSpPr txBox="1"/>
          <p:nvPr/>
        </p:nvSpPr>
        <p:spPr>
          <a:xfrm>
            <a:off x="7401817" y="2179281"/>
            <a:ext cx="6536061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Подробное описание существующей проблемы, подтвержденное статистикой и данными.</a:t>
            </a:r>
          </a:p>
        </p:txBody>
      </p:sp>
      <p:sp>
        <p:nvSpPr>
          <p:cNvPr id="278" name="Shape 11"/>
          <p:cNvSpPr/>
          <p:nvPr/>
        </p:nvSpPr>
        <p:spPr>
          <a:xfrm>
            <a:off x="396835" y="2511027"/>
            <a:ext cx="686871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9" name="Text 13"/>
          <p:cNvSpPr txBox="1"/>
          <p:nvPr/>
        </p:nvSpPr>
        <p:spPr>
          <a:xfrm>
            <a:off x="936688" y="2704827"/>
            <a:ext cx="1176574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Решение</a:t>
            </a:r>
          </a:p>
        </p:txBody>
      </p:sp>
      <p:sp>
        <p:nvSpPr>
          <p:cNvPr id="280" name="Text 14"/>
          <p:cNvSpPr txBox="1"/>
          <p:nvPr/>
        </p:nvSpPr>
        <p:spPr>
          <a:xfrm>
            <a:off x="503634" y="3229212"/>
            <a:ext cx="6618214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Описывает, как наш стартап решает проблему, предлагая уникальный продукт или услугу.</a:t>
            </a:r>
          </a:p>
        </p:txBody>
      </p:sp>
      <p:sp>
        <p:nvSpPr>
          <p:cNvPr id="281" name="Shape 15"/>
          <p:cNvSpPr/>
          <p:nvPr/>
        </p:nvSpPr>
        <p:spPr>
          <a:xfrm>
            <a:off x="7364730" y="2511027"/>
            <a:ext cx="686883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2" name="Text 17"/>
          <p:cNvSpPr txBox="1"/>
          <p:nvPr/>
        </p:nvSpPr>
        <p:spPr>
          <a:xfrm>
            <a:off x="7943742" y="2704827"/>
            <a:ext cx="1061939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Продукт</a:t>
            </a:r>
          </a:p>
        </p:txBody>
      </p:sp>
      <p:sp>
        <p:nvSpPr>
          <p:cNvPr id="283" name="Text 18"/>
          <p:cNvSpPr txBox="1"/>
          <p:nvPr/>
        </p:nvSpPr>
        <p:spPr>
          <a:xfrm>
            <a:off x="7401817" y="3229212"/>
            <a:ext cx="5872065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Конкретные продукты (технологии или услуги), их особенности и преимущества.</a:t>
            </a:r>
          </a:p>
        </p:txBody>
      </p:sp>
      <p:sp>
        <p:nvSpPr>
          <p:cNvPr id="284" name="Shape 19"/>
          <p:cNvSpPr/>
          <p:nvPr/>
        </p:nvSpPr>
        <p:spPr>
          <a:xfrm>
            <a:off x="396835" y="3606165"/>
            <a:ext cx="6868716" cy="1201699"/>
          </a:xfrm>
          <a:prstGeom prst="roundRect">
            <a:avLst>
              <a:gd name="adj" fmla="val 346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Text 21"/>
          <p:cNvSpPr txBox="1"/>
          <p:nvPr/>
        </p:nvSpPr>
        <p:spPr>
          <a:xfrm>
            <a:off x="917453" y="3811964"/>
            <a:ext cx="598823" cy="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Рост</a:t>
            </a:r>
          </a:p>
        </p:txBody>
      </p:sp>
      <p:sp>
        <p:nvSpPr>
          <p:cNvPr id="286" name="Text 22"/>
          <p:cNvSpPr txBox="1"/>
          <p:nvPr/>
        </p:nvSpPr>
        <p:spPr>
          <a:xfrm>
            <a:off x="503634" y="4324350"/>
            <a:ext cx="6779767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Текущие достижения и планы на будущее, включая графики роста продаж и основные цели.</a:t>
            </a:r>
          </a:p>
        </p:txBody>
      </p:sp>
      <p:sp>
        <p:nvSpPr>
          <p:cNvPr id="287" name="Shape 23"/>
          <p:cNvSpPr/>
          <p:nvPr/>
        </p:nvSpPr>
        <p:spPr>
          <a:xfrm>
            <a:off x="7364730" y="3606165"/>
            <a:ext cx="6868836" cy="1201699"/>
          </a:xfrm>
          <a:prstGeom prst="roundRect">
            <a:avLst>
              <a:gd name="adj" fmla="val 346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8" name="Text 25"/>
          <p:cNvSpPr txBox="1"/>
          <p:nvPr/>
        </p:nvSpPr>
        <p:spPr>
          <a:xfrm>
            <a:off x="7978854" y="3801321"/>
            <a:ext cx="847850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Рынок</a:t>
            </a:r>
          </a:p>
        </p:txBody>
      </p:sp>
      <p:sp>
        <p:nvSpPr>
          <p:cNvPr id="289" name="Text 26"/>
          <p:cNvSpPr txBox="1"/>
          <p:nvPr/>
        </p:nvSpPr>
        <p:spPr>
          <a:xfrm>
            <a:off x="7401817" y="4542401"/>
            <a:ext cx="5395666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Анализ целевого рынка, его объем, темпы роста и перспективы развития.</a:t>
            </a:r>
          </a:p>
        </p:txBody>
      </p:sp>
      <p:sp>
        <p:nvSpPr>
          <p:cNvPr id="290" name="Shape 28"/>
          <p:cNvSpPr/>
          <p:nvPr/>
        </p:nvSpPr>
        <p:spPr>
          <a:xfrm>
            <a:off x="396835" y="4907041"/>
            <a:ext cx="686871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Text 30"/>
          <p:cNvSpPr txBox="1"/>
          <p:nvPr/>
        </p:nvSpPr>
        <p:spPr>
          <a:xfrm>
            <a:off x="892500" y="5065966"/>
            <a:ext cx="2688036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Анализ конкурентов</a:t>
            </a:r>
          </a:p>
        </p:txBody>
      </p:sp>
      <p:sp>
        <p:nvSpPr>
          <p:cNvPr id="292" name="Text 31"/>
          <p:cNvSpPr txBox="1"/>
          <p:nvPr/>
        </p:nvSpPr>
        <p:spPr>
          <a:xfrm>
            <a:off x="503634" y="5625227"/>
            <a:ext cx="5867450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Сравнение с конкурентами, наше уникальное преимущество и его устойчивость.</a:t>
            </a:r>
          </a:p>
        </p:txBody>
      </p:sp>
      <p:sp>
        <p:nvSpPr>
          <p:cNvPr id="293" name="Shape 32"/>
          <p:cNvSpPr/>
          <p:nvPr/>
        </p:nvSpPr>
        <p:spPr>
          <a:xfrm>
            <a:off x="7364730" y="4907041"/>
            <a:ext cx="686883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4" name="Text 34"/>
          <p:cNvSpPr txBox="1"/>
          <p:nvPr/>
        </p:nvSpPr>
        <p:spPr>
          <a:xfrm>
            <a:off x="7967941" y="5137308"/>
            <a:ext cx="2006366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Бизнес-модель</a:t>
            </a:r>
          </a:p>
        </p:txBody>
      </p:sp>
      <p:sp>
        <p:nvSpPr>
          <p:cNvPr id="295" name="Text 35"/>
          <p:cNvSpPr txBox="1"/>
          <p:nvPr/>
        </p:nvSpPr>
        <p:spPr>
          <a:xfrm>
            <a:off x="7370444" y="5577300"/>
            <a:ext cx="6778577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Механизмы получения дохода, стратегия продаж и прогноз прибыли на ближайшие 2-3 года.</a:t>
            </a:r>
          </a:p>
        </p:txBody>
      </p:sp>
      <p:sp>
        <p:nvSpPr>
          <p:cNvPr id="296" name="Shape 36"/>
          <p:cNvSpPr/>
          <p:nvPr/>
        </p:nvSpPr>
        <p:spPr>
          <a:xfrm>
            <a:off x="396835" y="6002178"/>
            <a:ext cx="6868716" cy="983577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7" name="Text 38"/>
          <p:cNvSpPr txBox="1"/>
          <p:nvPr/>
        </p:nvSpPr>
        <p:spPr>
          <a:xfrm>
            <a:off x="952594" y="6164175"/>
            <a:ext cx="1144762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Команда</a:t>
            </a:r>
          </a:p>
        </p:txBody>
      </p:sp>
      <p:sp>
        <p:nvSpPr>
          <p:cNvPr id="298" name="Text 39"/>
          <p:cNvSpPr txBox="1"/>
          <p:nvPr/>
        </p:nvSpPr>
        <p:spPr>
          <a:xfrm>
            <a:off x="503634" y="6720364"/>
            <a:ext cx="6065466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Представление ключевых членов команды, их компетенций и релевантного опыта.</a:t>
            </a:r>
          </a:p>
        </p:txBody>
      </p:sp>
      <p:sp>
        <p:nvSpPr>
          <p:cNvPr id="299" name="Shape 40"/>
          <p:cNvSpPr/>
          <p:nvPr/>
        </p:nvSpPr>
        <p:spPr>
          <a:xfrm>
            <a:off x="7364730" y="6002178"/>
            <a:ext cx="6868836" cy="983577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0" name="Text 42"/>
          <p:cNvSpPr txBox="1"/>
          <p:nvPr/>
        </p:nvSpPr>
        <p:spPr>
          <a:xfrm>
            <a:off x="7862705" y="6211051"/>
            <a:ext cx="1224013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Финансы</a:t>
            </a:r>
          </a:p>
        </p:txBody>
      </p:sp>
      <p:sp>
        <p:nvSpPr>
          <p:cNvPr id="301" name="Text 43"/>
          <p:cNvSpPr txBox="1"/>
          <p:nvPr/>
        </p:nvSpPr>
        <p:spPr>
          <a:xfrm>
            <a:off x="7370444" y="6717588"/>
            <a:ext cx="6907536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Подробная финансовая модель, план доходов и расходов, потребности в оборотном капитале.</a:t>
            </a:r>
          </a:p>
        </p:txBody>
      </p:sp>
      <p:sp>
        <p:nvSpPr>
          <p:cNvPr id="302" name="Shape 44"/>
          <p:cNvSpPr/>
          <p:nvPr/>
        </p:nvSpPr>
        <p:spPr>
          <a:xfrm>
            <a:off x="396835" y="7084932"/>
            <a:ext cx="686871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Text 46"/>
          <p:cNvSpPr txBox="1"/>
          <p:nvPr/>
        </p:nvSpPr>
        <p:spPr>
          <a:xfrm>
            <a:off x="936688" y="7266622"/>
            <a:ext cx="1569704" cy="19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Инвестиции</a:t>
            </a:r>
          </a:p>
        </p:txBody>
      </p:sp>
      <p:sp>
        <p:nvSpPr>
          <p:cNvPr id="304" name="Text 47"/>
          <p:cNvSpPr txBox="1"/>
          <p:nvPr/>
        </p:nvSpPr>
        <p:spPr>
          <a:xfrm>
            <a:off x="503634" y="7803118"/>
            <a:ext cx="6510239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Требуемый объем инвестиций, их целевое использование, предложение для инвесторов.</a:t>
            </a:r>
          </a:p>
        </p:txBody>
      </p:sp>
      <p:sp>
        <p:nvSpPr>
          <p:cNvPr id="305" name="Shape 48"/>
          <p:cNvSpPr/>
          <p:nvPr/>
        </p:nvSpPr>
        <p:spPr>
          <a:xfrm>
            <a:off x="7364730" y="7084932"/>
            <a:ext cx="6868836" cy="983576"/>
          </a:xfrm>
          <a:prstGeom prst="roundRect">
            <a:avLst>
              <a:gd name="adj" fmla="val 4238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6" name="Text 50"/>
          <p:cNvSpPr txBox="1"/>
          <p:nvPr/>
        </p:nvSpPr>
        <p:spPr>
          <a:xfrm>
            <a:off x="7967941" y="7257559"/>
            <a:ext cx="799853" cy="19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>
                <a:solidFill>
                  <a:srgbClr val="3C393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Риски</a:t>
            </a:r>
          </a:p>
        </p:txBody>
      </p:sp>
      <p:sp>
        <p:nvSpPr>
          <p:cNvPr id="307" name="Text 51"/>
          <p:cNvSpPr txBox="1"/>
          <p:nvPr/>
        </p:nvSpPr>
        <p:spPr>
          <a:xfrm>
            <a:off x="7368033" y="7802485"/>
            <a:ext cx="4421065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Оценка потенциальных рисков и стратегии их минимизации.</a:t>
            </a:r>
          </a:p>
        </p:txBody>
      </p:sp>
      <p:sp>
        <p:nvSpPr>
          <p:cNvPr id="308" name="Text 52"/>
          <p:cNvSpPr txBox="1"/>
          <p:nvPr/>
        </p:nvSpPr>
        <p:spPr>
          <a:xfrm>
            <a:off x="396834" y="8180069"/>
            <a:ext cx="8338916" cy="142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7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Благодарим вас за внимание к нашему проекту. Мы открыты для вопросов и дальнейшего обсуждения. Наша команда готова к следующему шагу в реализации этой захватывающей возможности.</a:t>
            </a:r>
          </a:p>
        </p:txBody>
      </p:sp>
      <p:sp>
        <p:nvSpPr>
          <p:cNvPr id="309" name="Shape 53"/>
          <p:cNvSpPr/>
          <p:nvPr/>
        </p:nvSpPr>
        <p:spPr>
          <a:xfrm>
            <a:off x="396835" y="8450222"/>
            <a:ext cx="13836730" cy="1637945"/>
          </a:xfrm>
          <a:prstGeom prst="roundRect">
            <a:avLst>
              <a:gd name="adj" fmla="val 2545"/>
            </a:avLst>
          </a:prstGeom>
          <a:solidFill>
            <a:srgbClr val="E1E1EA"/>
          </a:solidFill>
          <a:ln w="7620">
            <a:solidFill>
              <a:srgbClr val="C7C7D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Shape 54"/>
          <p:cNvSpPr/>
          <p:nvPr/>
        </p:nvSpPr>
        <p:spPr>
          <a:xfrm>
            <a:off x="503633" y="8557021"/>
            <a:ext cx="297657" cy="297657"/>
          </a:xfrm>
          <a:prstGeom prst="roundRect">
            <a:avLst>
              <a:gd name="adj" fmla="val 50000"/>
            </a:avLst>
          </a:prstGeom>
          <a:solidFill>
            <a:srgbClr val="1B1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11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430" y="8638817"/>
            <a:ext cx="133946" cy="133946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ext 55"/>
          <p:cNvSpPr txBox="1"/>
          <p:nvPr/>
        </p:nvSpPr>
        <p:spPr>
          <a:xfrm>
            <a:off x="503633" y="8953857"/>
            <a:ext cx="1383018" cy="148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900">
                <a:solidFill>
                  <a:srgbClr val="3C3939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Контактная Информация</a:t>
            </a:r>
          </a:p>
        </p:txBody>
      </p:sp>
      <p:sp>
        <p:nvSpPr>
          <p:cNvPr id="313" name="Text 56"/>
          <p:cNvSpPr txBox="1"/>
          <p:nvPr/>
        </p:nvSpPr>
        <p:spPr>
          <a:xfrm>
            <a:off x="503633" y="9168407"/>
            <a:ext cx="1426463" cy="142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7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ФИО выступающего: [Ваше ФИО]</a:t>
            </a:r>
          </a:p>
        </p:txBody>
      </p:sp>
      <p:sp>
        <p:nvSpPr>
          <p:cNvPr id="314" name="Text 57"/>
          <p:cNvSpPr txBox="1"/>
          <p:nvPr/>
        </p:nvSpPr>
        <p:spPr>
          <a:xfrm>
            <a:off x="503633" y="9386530"/>
            <a:ext cx="1068259" cy="142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7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Телефон: [Ваш Телефон]</a:t>
            </a:r>
          </a:p>
        </p:txBody>
      </p:sp>
      <p:sp>
        <p:nvSpPr>
          <p:cNvPr id="315" name="Text 58"/>
          <p:cNvSpPr txBox="1"/>
          <p:nvPr/>
        </p:nvSpPr>
        <p:spPr>
          <a:xfrm>
            <a:off x="503633" y="9604653"/>
            <a:ext cx="817880" cy="142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7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E-mail: [Ваш E-mail]</a:t>
            </a:r>
          </a:p>
        </p:txBody>
      </p:sp>
      <p:sp>
        <p:nvSpPr>
          <p:cNvPr id="316" name="Text 59"/>
          <p:cNvSpPr txBox="1"/>
          <p:nvPr/>
        </p:nvSpPr>
        <p:spPr>
          <a:xfrm>
            <a:off x="503633" y="9822774"/>
            <a:ext cx="829079" cy="142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7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Адрес: [Ваш Адрес]</a:t>
            </a:r>
          </a:p>
        </p:txBody>
      </p:sp>
      <p:sp>
        <p:nvSpPr>
          <p:cNvPr id="317" name="Shape 3"/>
          <p:cNvSpPr/>
          <p:nvPr/>
        </p:nvSpPr>
        <p:spPr>
          <a:xfrm>
            <a:off x="503633" y="2546585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18" name="2-b44c8b73.png" descr="2-b44c8b73.png"/>
          <p:cNvPicPr>
            <a:picLocks noChangeAspect="1"/>
          </p:cNvPicPr>
          <p:nvPr/>
        </p:nvPicPr>
        <p:blipFill>
          <a:blip r:embed="rId4">
            <a:extLst/>
          </a:blip>
          <a:srcRect t="13623" b="13623"/>
          <a:stretch>
            <a:fillRect/>
          </a:stretch>
        </p:blipFill>
        <p:spPr>
          <a:xfrm>
            <a:off x="592651" y="2629889"/>
            <a:ext cx="232239" cy="232239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"/>
          <p:cNvSpPr/>
          <p:nvPr/>
        </p:nvSpPr>
        <p:spPr>
          <a:xfrm>
            <a:off x="503633" y="3662402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0" name="3-aba99c04.png" descr="3-aba99c04.png"/>
          <p:cNvPicPr>
            <a:picLocks noChangeAspect="1"/>
          </p:cNvPicPr>
          <p:nvPr/>
        </p:nvPicPr>
        <p:blipFill>
          <a:blip r:embed="rId5">
            <a:extLst/>
          </a:blip>
          <a:srcRect t="13623" b="13623"/>
          <a:stretch>
            <a:fillRect/>
          </a:stretch>
        </p:blipFill>
        <p:spPr>
          <a:xfrm>
            <a:off x="582928" y="3726833"/>
            <a:ext cx="251619" cy="25161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"/>
          <p:cNvSpPr/>
          <p:nvPr/>
        </p:nvSpPr>
        <p:spPr>
          <a:xfrm>
            <a:off x="503633" y="4923772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Shape 3"/>
          <p:cNvSpPr/>
          <p:nvPr/>
        </p:nvSpPr>
        <p:spPr>
          <a:xfrm>
            <a:off x="503633" y="6048950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3" name="Shape 3"/>
          <p:cNvSpPr/>
          <p:nvPr/>
        </p:nvSpPr>
        <p:spPr>
          <a:xfrm>
            <a:off x="7415193" y="7134949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Shape 3"/>
          <p:cNvSpPr/>
          <p:nvPr/>
        </p:nvSpPr>
        <p:spPr>
          <a:xfrm>
            <a:off x="7415193" y="6048950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5" name="Shape 3"/>
          <p:cNvSpPr/>
          <p:nvPr/>
        </p:nvSpPr>
        <p:spPr>
          <a:xfrm>
            <a:off x="7415193" y="4962920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Shape 3"/>
          <p:cNvSpPr/>
          <p:nvPr/>
        </p:nvSpPr>
        <p:spPr>
          <a:xfrm>
            <a:off x="7415193" y="3665795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7" name="Shape 3"/>
          <p:cNvSpPr/>
          <p:nvPr/>
        </p:nvSpPr>
        <p:spPr>
          <a:xfrm>
            <a:off x="7415193" y="2547738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8" name="Shape 3"/>
          <p:cNvSpPr/>
          <p:nvPr/>
        </p:nvSpPr>
        <p:spPr>
          <a:xfrm>
            <a:off x="7415193" y="1377113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Shape 3"/>
          <p:cNvSpPr/>
          <p:nvPr/>
        </p:nvSpPr>
        <p:spPr>
          <a:xfrm>
            <a:off x="503633" y="7134949"/>
            <a:ext cx="410209" cy="39878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0" name="4-c66d2452.png" descr="4-c66d2452.png"/>
          <p:cNvPicPr>
            <a:picLocks noChangeAspect="1"/>
          </p:cNvPicPr>
          <p:nvPr/>
        </p:nvPicPr>
        <p:blipFill>
          <a:blip r:embed="rId6">
            <a:extLst/>
          </a:blip>
          <a:srcRect t="13623" b="13623"/>
          <a:stretch>
            <a:fillRect/>
          </a:stretch>
        </p:blipFill>
        <p:spPr>
          <a:xfrm>
            <a:off x="582928" y="4997353"/>
            <a:ext cx="251541" cy="251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5-3493e964.png" descr="5-3493e964.png"/>
          <p:cNvPicPr>
            <a:picLocks noChangeAspect="1"/>
          </p:cNvPicPr>
          <p:nvPr/>
        </p:nvPicPr>
        <p:blipFill>
          <a:blip r:embed="rId7">
            <a:extLst/>
          </a:blip>
          <a:srcRect t="13623" b="13623"/>
          <a:stretch>
            <a:fillRect/>
          </a:stretch>
        </p:blipFill>
        <p:spPr>
          <a:xfrm>
            <a:off x="593445" y="6111939"/>
            <a:ext cx="251563" cy="25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6-d4b1e40f.png" descr="6-d4b1e40f.png"/>
          <p:cNvPicPr>
            <a:picLocks noChangeAspect="1"/>
          </p:cNvPicPr>
          <p:nvPr/>
        </p:nvPicPr>
        <p:blipFill>
          <a:blip r:embed="rId8">
            <a:extLst/>
          </a:blip>
          <a:srcRect t="13623" b="13623"/>
          <a:stretch>
            <a:fillRect/>
          </a:stretch>
        </p:blipFill>
        <p:spPr>
          <a:xfrm>
            <a:off x="567846" y="7193448"/>
            <a:ext cx="281863" cy="281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7-e5e37050.png" descr="7-e5e37050.png"/>
          <p:cNvPicPr>
            <a:picLocks noChangeAspect="1"/>
          </p:cNvPicPr>
          <p:nvPr/>
        </p:nvPicPr>
        <p:blipFill>
          <a:blip r:embed="rId9">
            <a:extLst/>
          </a:blip>
          <a:srcRect t="13623" b="13623"/>
          <a:stretch>
            <a:fillRect/>
          </a:stretch>
        </p:blipFill>
        <p:spPr>
          <a:xfrm>
            <a:off x="7483970" y="1458273"/>
            <a:ext cx="272603" cy="27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8-8a909761.png" descr="8-8a909761.png"/>
          <p:cNvPicPr>
            <a:picLocks noChangeAspect="1"/>
          </p:cNvPicPr>
          <p:nvPr/>
        </p:nvPicPr>
        <p:blipFill>
          <a:blip r:embed="rId10">
            <a:extLst/>
          </a:blip>
          <a:srcRect t="13623" b="13623"/>
          <a:stretch>
            <a:fillRect/>
          </a:stretch>
        </p:blipFill>
        <p:spPr>
          <a:xfrm>
            <a:off x="7466706" y="2592384"/>
            <a:ext cx="307047" cy="307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9929648.png" descr="992964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50422" y="3591917"/>
            <a:ext cx="539647" cy="53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9929009.png" descr="992900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14716" y="4954468"/>
            <a:ext cx="411300" cy="41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9928803.png" descr="9928803.png"/>
          <p:cNvPicPr>
            <a:picLocks noChangeAspect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>
          <a:xfrm>
            <a:off x="7397253" y="6025296"/>
            <a:ext cx="446077" cy="446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12.png" descr="12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412136" y="7117566"/>
            <a:ext cx="416301" cy="41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ext 0"/>
          <p:cNvSpPr txBox="1"/>
          <p:nvPr/>
        </p:nvSpPr>
        <p:spPr>
          <a:xfrm>
            <a:off x="671392" y="1063228"/>
            <a:ext cx="7801214" cy="93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700"/>
              </a:lnSpc>
              <a:defRPr sz="30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Оформление выпускной квалификационной работы</a:t>
            </a:r>
          </a:p>
        </p:txBody>
      </p:sp>
      <p:sp>
        <p:nvSpPr>
          <p:cNvPr id="342" name="Text 1"/>
          <p:cNvSpPr txBox="1"/>
          <p:nvPr/>
        </p:nvSpPr>
        <p:spPr>
          <a:xfrm>
            <a:off x="671392" y="2310051"/>
            <a:ext cx="7801214" cy="59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Правильное оформление ВКР - залог успешной защиты. Убедитесь, что все элементы брошюровки и приложения соответствуют требованиям.</a:t>
            </a:r>
          </a:p>
        </p:txBody>
      </p:sp>
      <p:sp>
        <p:nvSpPr>
          <p:cNvPr id="343" name="Text 2"/>
          <p:cNvSpPr txBox="1"/>
          <p:nvPr/>
        </p:nvSpPr>
        <p:spPr>
          <a:xfrm>
            <a:off x="671392" y="3331250"/>
            <a:ext cx="3016251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22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В работу вшиваются:</a:t>
            </a:r>
          </a:p>
        </p:txBody>
      </p:sp>
      <p:sp>
        <p:nvSpPr>
          <p:cNvPr id="344" name="Text 3"/>
          <p:cNvSpPr txBox="1"/>
          <p:nvPr/>
        </p:nvSpPr>
        <p:spPr>
          <a:xfrm>
            <a:off x="671392" y="3882747"/>
            <a:ext cx="1796816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Титульный лист</a:t>
            </a:r>
          </a:p>
        </p:txBody>
      </p:sp>
      <p:sp>
        <p:nvSpPr>
          <p:cNvPr id="345" name="Text 4"/>
          <p:cNvSpPr txBox="1"/>
          <p:nvPr/>
        </p:nvSpPr>
        <p:spPr>
          <a:xfrm>
            <a:off x="671392" y="4256602"/>
            <a:ext cx="2958698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Аннотации (рус. и ин. языки)</a:t>
            </a:r>
          </a:p>
        </p:txBody>
      </p:sp>
      <p:sp>
        <p:nvSpPr>
          <p:cNvPr id="346" name="Text 5"/>
          <p:cNvSpPr txBox="1"/>
          <p:nvPr/>
        </p:nvSpPr>
        <p:spPr>
          <a:xfrm>
            <a:off x="671392" y="4630459"/>
            <a:ext cx="1503996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Содержание</a:t>
            </a:r>
          </a:p>
        </p:txBody>
      </p:sp>
      <p:sp>
        <p:nvSpPr>
          <p:cNvPr id="347" name="Text 6"/>
          <p:cNvSpPr txBox="1"/>
          <p:nvPr/>
        </p:nvSpPr>
        <p:spPr>
          <a:xfrm>
            <a:off x="671392" y="5004315"/>
            <a:ext cx="1237408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Введение</a:t>
            </a:r>
          </a:p>
        </p:txBody>
      </p:sp>
      <p:sp>
        <p:nvSpPr>
          <p:cNvPr id="348" name="Text 7"/>
          <p:cNvSpPr txBox="1"/>
          <p:nvPr/>
        </p:nvSpPr>
        <p:spPr>
          <a:xfrm>
            <a:off x="671392" y="5378172"/>
            <a:ext cx="1780538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Основная часть</a:t>
            </a:r>
          </a:p>
        </p:txBody>
      </p:sp>
      <p:sp>
        <p:nvSpPr>
          <p:cNvPr id="349" name="Text 8"/>
          <p:cNvSpPr txBox="1"/>
          <p:nvPr/>
        </p:nvSpPr>
        <p:spPr>
          <a:xfrm>
            <a:off x="671392" y="5752027"/>
            <a:ext cx="1481858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Заключение</a:t>
            </a:r>
          </a:p>
        </p:txBody>
      </p:sp>
      <p:sp>
        <p:nvSpPr>
          <p:cNvPr id="350" name="Text 9"/>
          <p:cNvSpPr txBox="1"/>
          <p:nvPr/>
        </p:nvSpPr>
        <p:spPr>
          <a:xfrm>
            <a:off x="671392" y="6125884"/>
            <a:ext cx="3442576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Список используемых источников</a:t>
            </a:r>
          </a:p>
        </p:txBody>
      </p:sp>
      <p:sp>
        <p:nvSpPr>
          <p:cNvPr id="351" name="Text 10"/>
          <p:cNvSpPr txBox="1"/>
          <p:nvPr/>
        </p:nvSpPr>
        <p:spPr>
          <a:xfrm>
            <a:off x="671392" y="6499740"/>
            <a:ext cx="1503531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Приложения</a:t>
            </a:r>
          </a:p>
        </p:txBody>
      </p:sp>
      <p:sp>
        <p:nvSpPr>
          <p:cNvPr id="352" name="Text 11"/>
          <p:cNvSpPr txBox="1"/>
          <p:nvPr/>
        </p:nvSpPr>
        <p:spPr>
          <a:xfrm>
            <a:off x="4813577" y="3331250"/>
            <a:ext cx="3666650" cy="70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200" b="1">
                <a:solidFill>
                  <a:srgbClr val="231971"/>
                </a:solidFill>
                <a:latin typeface="Outfit Extra Bold"/>
                <a:ea typeface="Outfit Extra Bold"/>
                <a:cs typeface="Outfit Extra Bold"/>
                <a:sym typeface="Outfit Extra Bold"/>
              </a:defRPr>
            </a:lvl1pPr>
          </a:lstStyle>
          <a:p>
            <a:r>
              <a:t>В работу вкладываются (в файлы):</a:t>
            </a:r>
          </a:p>
        </p:txBody>
      </p:sp>
      <p:sp>
        <p:nvSpPr>
          <p:cNvPr id="353" name="Text 12"/>
          <p:cNvSpPr txBox="1"/>
          <p:nvPr/>
        </p:nvSpPr>
        <p:spPr>
          <a:xfrm>
            <a:off x="4813577" y="4242434"/>
            <a:ext cx="3111619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Отзыв научного руководителя</a:t>
            </a:r>
          </a:p>
        </p:txBody>
      </p:sp>
      <p:sp>
        <p:nvSpPr>
          <p:cNvPr id="354" name="Text 13"/>
          <p:cNvSpPr txBox="1"/>
          <p:nvPr/>
        </p:nvSpPr>
        <p:spPr>
          <a:xfrm>
            <a:off x="4813577" y="4616291"/>
            <a:ext cx="1221967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Рецензия</a:t>
            </a:r>
          </a:p>
        </p:txBody>
      </p:sp>
      <p:sp>
        <p:nvSpPr>
          <p:cNvPr id="355" name="Text 14"/>
          <p:cNvSpPr txBox="1"/>
          <p:nvPr/>
        </p:nvSpPr>
        <p:spPr>
          <a:xfrm>
            <a:off x="4813577" y="4990148"/>
            <a:ext cx="2619091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Задание (Приложение 5)</a:t>
            </a:r>
          </a:p>
        </p:txBody>
      </p:sp>
      <p:sp>
        <p:nvSpPr>
          <p:cNvPr id="356" name="Text 15"/>
          <p:cNvSpPr txBox="1"/>
          <p:nvPr/>
        </p:nvSpPr>
        <p:spPr>
          <a:xfrm>
            <a:off x="4813577" y="5364003"/>
            <a:ext cx="3650470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Отчет о проверке на заимствования</a:t>
            </a:r>
          </a:p>
        </p:txBody>
      </p:sp>
      <p:sp>
        <p:nvSpPr>
          <p:cNvPr id="357" name="Text 16"/>
          <p:cNvSpPr txBox="1"/>
          <p:nvPr/>
        </p:nvSpPr>
        <p:spPr>
          <a:xfrm>
            <a:off x="4813577" y="5737859"/>
            <a:ext cx="3708513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Справка о размещении в Портфолио</a:t>
            </a:r>
          </a:p>
        </p:txBody>
      </p:sp>
      <p:sp>
        <p:nvSpPr>
          <p:cNvPr id="358" name="Text 17"/>
          <p:cNvSpPr txBox="1"/>
          <p:nvPr/>
        </p:nvSpPr>
        <p:spPr>
          <a:xfrm>
            <a:off x="4813577" y="6111716"/>
            <a:ext cx="3666650" cy="59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Справка о размещении на цифровой платформе</a:t>
            </a:r>
          </a:p>
        </p:txBody>
      </p:sp>
      <p:sp>
        <p:nvSpPr>
          <p:cNvPr id="359" name="Text 18"/>
          <p:cNvSpPr txBox="1"/>
          <p:nvPr/>
        </p:nvSpPr>
        <p:spPr>
          <a:xfrm>
            <a:off x="4813577" y="6792397"/>
            <a:ext cx="3127990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400"/>
              </a:lnSpc>
              <a:buSzPct val="100000"/>
              <a:buChar char="•"/>
              <a:defRPr sz="1500">
                <a:solidFill>
                  <a:srgbClr val="2A2742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r>
              <a:t>СКД на электронном носителе</a:t>
            </a:r>
          </a:p>
        </p:txBody>
      </p:sp>
      <p:pic>
        <p:nvPicPr>
          <p:cNvPr id="36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0" y="1086423"/>
            <a:ext cx="5289452" cy="5899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1293</Words>
  <Application>Microsoft Office PowerPoint</Application>
  <PresentationFormat>Произвольный</PresentationFormat>
  <Paragraphs>142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Arimo</vt:lpstr>
      <vt:lpstr>Calibri</vt:lpstr>
      <vt:lpstr>Calibri Light</vt:lpstr>
      <vt:lpstr>Outfit Extra Bold</vt:lpstr>
      <vt:lpstr>Outfit Light</vt:lpstr>
      <vt:lpstr>Raleway</vt:lpstr>
      <vt:lpstr>Roboto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Irka</dc:creator>
  <cp:lastModifiedBy>Admin</cp:lastModifiedBy>
  <cp:revision>3</cp:revision>
  <dcterms:modified xsi:type="dcterms:W3CDTF">2025-11-17T18:31:36Z</dcterms:modified>
</cp:coreProperties>
</file>