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338" r:id="rId2"/>
    <p:sldId id="406" r:id="rId3"/>
    <p:sldId id="419" r:id="rId4"/>
    <p:sldId id="420" r:id="rId5"/>
    <p:sldId id="421" r:id="rId6"/>
    <p:sldId id="422" r:id="rId7"/>
    <p:sldId id="423" r:id="rId8"/>
    <p:sldId id="431" r:id="rId9"/>
    <p:sldId id="432" r:id="rId10"/>
    <p:sldId id="600" r:id="rId11"/>
    <p:sldId id="601" r:id="rId12"/>
    <p:sldId id="602" r:id="rId13"/>
    <p:sldId id="603" r:id="rId14"/>
    <p:sldId id="604" r:id="rId15"/>
    <p:sldId id="605" r:id="rId16"/>
    <p:sldId id="433" r:id="rId17"/>
    <p:sldId id="434" r:id="rId18"/>
    <p:sldId id="445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558" r:id="rId27"/>
    <p:sldId id="559" r:id="rId28"/>
    <p:sldId id="560" r:id="rId29"/>
    <p:sldId id="561" r:id="rId30"/>
    <p:sldId id="562" r:id="rId31"/>
    <p:sldId id="563" r:id="rId32"/>
    <p:sldId id="564" r:id="rId33"/>
    <p:sldId id="565" r:id="rId34"/>
    <p:sldId id="566" r:id="rId35"/>
    <p:sldId id="568" r:id="rId36"/>
    <p:sldId id="569" r:id="rId37"/>
    <p:sldId id="570" r:id="rId38"/>
    <p:sldId id="571" r:id="rId39"/>
    <p:sldId id="572" r:id="rId40"/>
    <p:sldId id="552" r:id="rId41"/>
    <p:sldId id="573" r:id="rId42"/>
    <p:sldId id="574" r:id="rId43"/>
    <p:sldId id="417" r:id="rId44"/>
    <p:sldId id="418" r:id="rId45"/>
    <p:sldId id="505" r:id="rId46"/>
    <p:sldId id="508" r:id="rId47"/>
    <p:sldId id="506" r:id="rId48"/>
    <p:sldId id="507" r:id="rId49"/>
    <p:sldId id="509" r:id="rId50"/>
    <p:sldId id="510" r:id="rId51"/>
    <p:sldId id="511" r:id="rId52"/>
    <p:sldId id="512" r:id="rId53"/>
    <p:sldId id="513" r:id="rId54"/>
    <p:sldId id="575" r:id="rId55"/>
    <p:sldId id="576" r:id="rId56"/>
    <p:sldId id="577" r:id="rId57"/>
    <p:sldId id="578" r:id="rId58"/>
    <p:sldId id="579" r:id="rId59"/>
    <p:sldId id="580" r:id="rId60"/>
    <p:sldId id="581" r:id="rId61"/>
    <p:sldId id="582" r:id="rId62"/>
    <p:sldId id="583" r:id="rId63"/>
    <p:sldId id="584" r:id="rId64"/>
    <p:sldId id="585" r:id="rId65"/>
    <p:sldId id="586" r:id="rId66"/>
    <p:sldId id="587" r:id="rId67"/>
    <p:sldId id="588" r:id="rId68"/>
    <p:sldId id="589" r:id="rId69"/>
    <p:sldId id="590" r:id="rId70"/>
    <p:sldId id="591" r:id="rId71"/>
    <p:sldId id="592" r:id="rId72"/>
    <p:sldId id="593" r:id="rId73"/>
    <p:sldId id="594" r:id="rId74"/>
    <p:sldId id="595" r:id="rId75"/>
    <p:sldId id="596" r:id="rId76"/>
    <p:sldId id="597" r:id="rId77"/>
    <p:sldId id="598" r:id="rId78"/>
    <p:sldId id="435" r:id="rId79"/>
    <p:sldId id="436" r:id="rId80"/>
    <p:sldId id="428" r:id="rId81"/>
    <p:sldId id="429" r:id="rId82"/>
    <p:sldId id="430" r:id="rId83"/>
    <p:sldId id="437" r:id="rId84"/>
    <p:sldId id="599" r:id="rId85"/>
    <p:sldId id="441" r:id="rId86"/>
    <p:sldId id="442" r:id="rId87"/>
    <p:sldId id="443" r:id="rId88"/>
    <p:sldId id="444" r:id="rId89"/>
    <p:sldId id="543" r:id="rId90"/>
    <p:sldId id="544" r:id="rId91"/>
    <p:sldId id="545" r:id="rId92"/>
    <p:sldId id="546" r:id="rId93"/>
    <p:sldId id="547" r:id="rId94"/>
    <p:sldId id="548" r:id="rId95"/>
  </p:sldIdLst>
  <p:sldSz cx="12801600" cy="9601200" type="A3"/>
  <p:notesSz cx="6797675" cy="9926638"/>
  <p:defaultTextStyle>
    <a:defPPr>
      <a:defRPr lang="ru-RU"/>
    </a:defPPr>
    <a:lvl1pPr algn="l" defTabSz="127542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634540" indent="1588" algn="l" defTabSz="127542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275429" indent="1588" algn="l" defTabSz="127542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914735" indent="1588" algn="l" defTabSz="127542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554035" indent="1588" algn="l" defTabSz="127542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4353" algn="l" defTabSz="91374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1225" algn="l" defTabSz="91374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8094" algn="l" defTabSz="91374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4967" algn="l" defTabSz="91374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8">
          <p15:clr>
            <a:srgbClr val="A4A3A4"/>
          </p15:clr>
        </p15:guide>
        <p15:guide id="2" orient="horz" pos="5837">
          <p15:clr>
            <a:srgbClr val="A4A3A4"/>
          </p15:clr>
        </p15:guide>
        <p15:guide id="3" pos="7797">
          <p15:clr>
            <a:srgbClr val="A4A3A4"/>
          </p15:clr>
        </p15:guide>
        <p15:guide id="4" pos="2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3E3"/>
    <a:srgbClr val="FFFF99"/>
    <a:srgbClr val="EDAC09"/>
    <a:srgbClr val="FFFF00"/>
    <a:srgbClr val="FFCC00"/>
    <a:srgbClr val="00FF00"/>
    <a:srgbClr val="9966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8474" autoAdjust="0"/>
  </p:normalViewPr>
  <p:slideViewPr>
    <p:cSldViewPr>
      <p:cViewPr varScale="1">
        <p:scale>
          <a:sx n="77" d="100"/>
          <a:sy n="77" d="100"/>
        </p:scale>
        <p:origin x="1806" y="108"/>
      </p:cViewPr>
      <p:guideLst>
        <p:guide orient="horz" pos="1028"/>
        <p:guide orient="horz" pos="5837"/>
        <p:guide pos="7797"/>
        <p:guide pos="2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063BB24-4D21-4BB9-8502-4FD5E9DB52A9}" type="datetimeFigureOut">
              <a:rPr lang="ru-RU"/>
              <a:pPr>
                <a:defRPr/>
              </a:pPr>
              <a:t>23.03.2018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710"/>
            <a:ext cx="5438775" cy="4466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B73ED9F-7F5E-46A8-A2EA-97F75009B4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076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75429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634540" algn="l" defTabSz="1275429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275429" algn="l" defTabSz="1275429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914735" algn="l" defTabSz="1275429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554035" algn="l" defTabSz="1275429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3197327" algn="l" defTabSz="12789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6795" algn="l" defTabSz="12789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6259" algn="l" defTabSz="12789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15727" algn="l" defTabSz="127892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A979EE7C-AA11-4667-AB48-8782D15F5FBB}" type="slidenum">
              <a:rPr lang="ru-RU" smtClean="0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smtClean="0"/>
          </a:p>
        </p:txBody>
      </p:sp>
      <p:sp>
        <p:nvSpPr>
          <p:cNvPr id="2253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3" name="Номер слайда 3"/>
          <p:cNvSpPr txBox="1">
            <a:spLocks noGrp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945570B8-51C1-47AE-83BE-B7914F55C02F}" type="slidenum">
              <a:rPr lang="ru-RU" sz="1200">
                <a:latin typeface="Tahoma" pitchFamily="34" charset="0"/>
              </a:rPr>
              <a:pPr algn="r"/>
              <a:t>1</a:t>
            </a:fld>
            <a:endParaRPr lang="ru-RU" sz="120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 eaLnBrk="1" hangingPunct="1"/>
            <a:fld id="{DEB985A0-5404-4E0F-BC9C-ADC11D16F15D}" type="slidenum">
              <a:rPr lang="ru-RU" altLang="ru-RU" sz="1200">
                <a:latin typeface="Times New Roman" pitchFamily="18" charset="0"/>
              </a:rPr>
              <a:pPr algn="r" eaLnBrk="1" hangingPunct="1"/>
              <a:t>3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3686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9" name="Номер слайда 3"/>
          <p:cNvSpPr txBox="1">
            <a:spLocks noGrp="1"/>
          </p:cNvSpPr>
          <p:nvPr/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 eaLnBrk="1" hangingPunct="1"/>
            <a:fld id="{0C0DDF6C-5806-4CA7-BAB2-B43949C42AF6}" type="slidenum">
              <a:rPr lang="ru-RU" altLang="ru-RU" sz="1200">
                <a:latin typeface="Tahoma" pitchFamily="34" charset="0"/>
              </a:rPr>
              <a:pPr algn="r" eaLnBrk="1" hangingPunct="1"/>
              <a:t>3</a:t>
            </a:fld>
            <a:endParaRPr lang="ru-RU" altLang="ru-RU" sz="120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07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8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7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6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6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5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54979-250E-44B0-8306-FE6B8282D6A3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13B6D-03DD-40B0-95C1-C2466BECE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9DA4C-543F-4B92-A344-F34E9B323393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7C60E-08D5-4C3E-BA67-EBDD85948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505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505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07CAB-7047-4F1C-B516-DE08E526055E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E6A9B-D27B-49E9-A709-1FB3482EB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39763" y="384176"/>
            <a:ext cx="11522076" cy="8193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6DBFE-F575-490C-AEEB-8592BBED8F21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2B9FD-DD3B-4029-BE21-BA9FAED174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763" y="384175"/>
            <a:ext cx="11522076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39763" y="2239963"/>
            <a:ext cx="11522076" cy="63373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39763" y="8743950"/>
            <a:ext cx="2987675" cy="666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73563" y="8743950"/>
            <a:ext cx="4054475" cy="666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74163" y="8743950"/>
            <a:ext cx="2987675" cy="666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9FDBE-0B61-431F-97DA-D4C1B7EA98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3/23/2018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86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0CF14-C9D0-431D-B054-AC3629436DBC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CEBFA-F0AD-420A-9AAB-E4F249899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72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400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46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89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83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78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73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67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62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57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7C555-2CE7-4312-B3C4-63E82D8D62F2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0437B-1A19-4C4D-B979-BFDD644B18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2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1AD08-81CC-48C8-93D4-3DD8D0A4BFC9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395D9-13E1-4FDD-8CB9-5BC0544445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464" indent="0">
              <a:buNone/>
              <a:defRPr sz="2800" b="1"/>
            </a:lvl2pPr>
            <a:lvl3pPr marL="1278928" indent="0">
              <a:buNone/>
              <a:defRPr sz="2500" b="1"/>
            </a:lvl3pPr>
            <a:lvl4pPr marL="1918393" indent="0">
              <a:buNone/>
              <a:defRPr sz="2200" b="1"/>
            </a:lvl4pPr>
            <a:lvl5pPr marL="2557857" indent="0">
              <a:buNone/>
              <a:defRPr sz="2200" b="1"/>
            </a:lvl5pPr>
            <a:lvl6pPr marL="3197327" indent="0">
              <a:buNone/>
              <a:defRPr sz="2200" b="1"/>
            </a:lvl6pPr>
            <a:lvl7pPr marL="3836795" indent="0">
              <a:buNone/>
              <a:defRPr sz="2200" b="1"/>
            </a:lvl7pPr>
            <a:lvl8pPr marL="4476259" indent="0">
              <a:buNone/>
              <a:defRPr sz="2200" b="1"/>
            </a:lvl8pPr>
            <a:lvl9pPr marL="5115727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47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464" indent="0">
              <a:buNone/>
              <a:defRPr sz="2800" b="1"/>
            </a:lvl2pPr>
            <a:lvl3pPr marL="1278928" indent="0">
              <a:buNone/>
              <a:defRPr sz="2500" b="1"/>
            </a:lvl3pPr>
            <a:lvl4pPr marL="1918393" indent="0">
              <a:buNone/>
              <a:defRPr sz="2200" b="1"/>
            </a:lvl4pPr>
            <a:lvl5pPr marL="2557857" indent="0">
              <a:buNone/>
              <a:defRPr sz="2200" b="1"/>
            </a:lvl5pPr>
            <a:lvl6pPr marL="3197327" indent="0">
              <a:buNone/>
              <a:defRPr sz="2200" b="1"/>
            </a:lvl6pPr>
            <a:lvl7pPr marL="3836795" indent="0">
              <a:buNone/>
              <a:defRPr sz="2200" b="1"/>
            </a:lvl7pPr>
            <a:lvl8pPr marL="4476259" indent="0">
              <a:buNone/>
              <a:defRPr sz="2200" b="1"/>
            </a:lvl8pPr>
            <a:lvl9pPr marL="5115727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47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79EDB-9EB3-45F4-9DE2-C4939CC2DB19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A0351-3084-437A-80CD-D8DF83FA6B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1D571-3BFD-4B5B-BAE0-476B8D0DA6BE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7D7DF-2A8B-4D69-A49D-94C276CF92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713A2-8426-43A5-973A-3F509E76F144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73BC3-E46D-4FF7-9BF5-8092A447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2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2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2" y="2009142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39464" indent="0">
              <a:buNone/>
              <a:defRPr sz="1700"/>
            </a:lvl2pPr>
            <a:lvl3pPr marL="1278928" indent="0">
              <a:buNone/>
              <a:defRPr sz="1400"/>
            </a:lvl3pPr>
            <a:lvl4pPr marL="1918393" indent="0">
              <a:buNone/>
              <a:defRPr sz="1300"/>
            </a:lvl4pPr>
            <a:lvl5pPr marL="2557857" indent="0">
              <a:buNone/>
              <a:defRPr sz="1300"/>
            </a:lvl5pPr>
            <a:lvl6pPr marL="3197327" indent="0">
              <a:buNone/>
              <a:defRPr sz="1300"/>
            </a:lvl6pPr>
            <a:lvl7pPr marL="3836795" indent="0">
              <a:buNone/>
              <a:defRPr sz="1300"/>
            </a:lvl7pPr>
            <a:lvl8pPr marL="4476259" indent="0">
              <a:buNone/>
              <a:defRPr sz="1300"/>
            </a:lvl8pPr>
            <a:lvl9pPr marL="511572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86B5D-8634-480E-A6C5-19D4E984B62A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ED2F5-4C89-4770-9082-45C94A71A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 lIns="127893" tIns="63952" rIns="127893" bIns="63952" rtlCol="0">
            <a:normAutofit/>
          </a:bodyPr>
          <a:lstStyle>
            <a:lvl1pPr marL="0" indent="0">
              <a:buNone/>
              <a:defRPr sz="4500"/>
            </a:lvl1pPr>
            <a:lvl2pPr marL="639464" indent="0">
              <a:buNone/>
              <a:defRPr sz="3900"/>
            </a:lvl2pPr>
            <a:lvl3pPr marL="1278928" indent="0">
              <a:buNone/>
              <a:defRPr sz="3400"/>
            </a:lvl3pPr>
            <a:lvl4pPr marL="1918393" indent="0">
              <a:buNone/>
              <a:defRPr sz="2800"/>
            </a:lvl4pPr>
            <a:lvl5pPr marL="2557857" indent="0">
              <a:buNone/>
              <a:defRPr sz="2800"/>
            </a:lvl5pPr>
            <a:lvl6pPr marL="3197327" indent="0">
              <a:buNone/>
              <a:defRPr sz="2800"/>
            </a:lvl6pPr>
            <a:lvl7pPr marL="3836795" indent="0">
              <a:buNone/>
              <a:defRPr sz="2800"/>
            </a:lvl7pPr>
            <a:lvl8pPr marL="4476259" indent="0">
              <a:buNone/>
              <a:defRPr sz="2800"/>
            </a:lvl8pPr>
            <a:lvl9pPr marL="5115727" indent="0">
              <a:buNone/>
              <a:defRPr sz="28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39464" indent="0">
              <a:buNone/>
              <a:defRPr sz="1700"/>
            </a:lvl2pPr>
            <a:lvl3pPr marL="1278928" indent="0">
              <a:buNone/>
              <a:defRPr sz="1400"/>
            </a:lvl3pPr>
            <a:lvl4pPr marL="1918393" indent="0">
              <a:buNone/>
              <a:defRPr sz="1300"/>
            </a:lvl4pPr>
            <a:lvl5pPr marL="2557857" indent="0">
              <a:buNone/>
              <a:defRPr sz="1300"/>
            </a:lvl5pPr>
            <a:lvl6pPr marL="3197327" indent="0">
              <a:buNone/>
              <a:defRPr sz="1300"/>
            </a:lvl6pPr>
            <a:lvl7pPr marL="3836795" indent="0">
              <a:buNone/>
              <a:defRPr sz="1300"/>
            </a:lvl7pPr>
            <a:lvl8pPr marL="4476259" indent="0">
              <a:buNone/>
              <a:defRPr sz="1300"/>
            </a:lvl8pPr>
            <a:lvl9pPr marL="511572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81650-796A-42A4-A2DD-B859061EAF4E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433C6-8703-485F-B0D7-9CCD3DA2D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39763" y="384175"/>
            <a:ext cx="1152207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877" tIns="63945" rIns="127877" bIns="639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39763" y="2239964"/>
            <a:ext cx="11522076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877" tIns="63945" rIns="127877" bIns="63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39763" y="8899533"/>
            <a:ext cx="2987676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877" tIns="63945" rIns="127877" bIns="63945" numCol="1" anchor="ctr" anchorCtr="0" compatLnSpc="1">
            <a:prstTxWarp prst="textNoShape">
              <a:avLst/>
            </a:prstTxWarp>
          </a:bodyPr>
          <a:lstStyle>
            <a:lvl1pPr defTabSz="1276860">
              <a:defRPr sz="17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E416FEF-FB8C-402B-8646-CFC5104E010B}" type="datetimeFigureOut">
              <a:rPr lang="ru-RU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373563" y="8899533"/>
            <a:ext cx="4054476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877" tIns="63945" rIns="127877" bIns="63945" numCol="1" anchor="ctr" anchorCtr="0" compatLnSpc="1">
            <a:prstTxWarp prst="textNoShape">
              <a:avLst/>
            </a:prstTxWarp>
          </a:bodyPr>
          <a:lstStyle>
            <a:lvl1pPr algn="ctr" defTabSz="1276860">
              <a:defRPr sz="17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9174163" y="8899533"/>
            <a:ext cx="2987676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7877" tIns="63945" rIns="127877" bIns="63945" numCol="1" anchor="ctr" anchorCtr="0" compatLnSpc="1">
            <a:prstTxWarp prst="textNoShape">
              <a:avLst/>
            </a:prstTxWarp>
          </a:bodyPr>
          <a:lstStyle>
            <a:lvl1pPr algn="r" defTabSz="1276860">
              <a:defRPr sz="17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DF30C85-A1D0-45F1-913D-93FEB05AB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1275429" rtl="0" eaLnBrk="0" fontAlgn="base" hangingPunct="0">
        <a:spcBef>
          <a:spcPct val="0"/>
        </a:spcBef>
        <a:spcAft>
          <a:spcPct val="0"/>
        </a:spcAft>
        <a:defRPr sz="62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defTabSz="1275429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2pPr>
      <a:lvl3pPr algn="ctr" defTabSz="1275429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3pPr>
      <a:lvl4pPr algn="ctr" defTabSz="1275429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4pPr>
      <a:lvl5pPr algn="ctr" defTabSz="1275429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imes New Roman" pitchFamily="18" charset="0"/>
        </a:defRPr>
      </a:lvl5pPr>
      <a:lvl6pPr marL="639541" algn="ctr" defTabSz="1276860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6pPr>
      <a:lvl7pPr marL="1279082" algn="ctr" defTabSz="1276860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7pPr>
      <a:lvl8pPr marL="1918624" algn="ctr" defTabSz="1276860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8pPr>
      <a:lvl9pPr marL="2558165" algn="ctr" defTabSz="1276860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itchFamily="34" charset="0"/>
        </a:defRPr>
      </a:lvl9pPr>
    </p:titleStyle>
    <p:bodyStyle>
      <a:lvl1pPr marL="475906" indent="-475906" algn="l" defTabSz="127542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1032720" indent="-393417" algn="l" defTabSz="127542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592702" indent="-314098" algn="l" defTabSz="127542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2232003" indent="-315686" algn="l" defTabSz="127542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874479" indent="-315686" algn="l" defTabSz="127542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3517060" indent="-319732" algn="l" defTabSz="12789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6526" indent="-319732" algn="l" defTabSz="12789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5994" indent="-319732" algn="l" defTabSz="12789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5461" indent="-319732" algn="l" defTabSz="12789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892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464" algn="l" defTabSz="127892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928" algn="l" defTabSz="127892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393" algn="l" defTabSz="127892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7857" algn="l" defTabSz="127892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7327" algn="l" defTabSz="127892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6795" algn="l" defTabSz="127892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259" algn="l" defTabSz="127892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5727" algn="l" defTabSz="127892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png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png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3.png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4.png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5.png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png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8.png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7.wmf"/><Relationship Id="rId12" Type="http://schemas.openxmlformats.org/officeDocument/2006/relationships/image" Target="../media/image14.gif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3.jpe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8.wmf"/><Relationship Id="rId19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png"/><Relationship Id="rId4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png"/><Relationship Id="rId4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png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6.png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png"/><Relationship Id="rId4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png"/><Relationship Id="rId4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8.bin"/><Relationship Id="rId4" Type="http://schemas.openxmlformats.org/officeDocument/2006/relationships/image" Target="../media/image4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0.jpe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6.bin"/><Relationship Id="rId4" Type="http://schemas.openxmlformats.org/officeDocument/2006/relationships/image" Target="../media/image4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0.jpeg"/><Relationship Id="rId4" Type="http://schemas.openxmlformats.org/officeDocument/2006/relationships/image" Target="../media/image5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0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0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0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0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заставка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 txBox="1">
            <a:spLocks noRot="1" noChangeArrowheads="1"/>
          </p:cNvSpPr>
          <p:nvPr/>
        </p:nvSpPr>
        <p:spPr>
          <a:xfrm>
            <a:off x="1257264" y="657196"/>
            <a:ext cx="10217224" cy="331236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72" tIns="45686" rIns="91372" bIns="45686" anchor="t"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180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ЭЛЕКТРОННЫЙ  ПАСПОРТ </a:t>
            </a: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ОБЪЕКТА СИСТЕМЫ ОБРАЗОВАНИЯ</a:t>
            </a:r>
          </a:p>
          <a:p>
            <a:pPr algn="ctr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Брянская обл.,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Выгоничский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р-н, с.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Кокино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ул. Советская, 2а</a:t>
            </a:r>
          </a:p>
          <a:p>
            <a:pPr algn="ctr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Брянская обл., г. Новозыбков, ул. Мичурина, 59</a:t>
            </a:r>
          </a:p>
          <a:p>
            <a:pPr algn="ctr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spcAft>
                <a:spcPts val="1800"/>
              </a:spcAft>
              <a:defRPr/>
            </a:pPr>
            <a:endParaRPr 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algn="ctr" eaLnBrk="1" hangingPunct="1">
              <a:spcAft>
                <a:spcPts val="1800"/>
              </a:spcAft>
              <a:defRPr/>
            </a:pPr>
            <a: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ru-RU" sz="5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352128" y="7320880"/>
            <a:ext cx="4413956" cy="156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2" tIns="45686" rIns="91372" bIns="45686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Ответственный за отработку :</a:t>
            </a:r>
          </a:p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Директор филиала</a:t>
            </a:r>
          </a:p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В.В. Бондаренко</a:t>
            </a:r>
          </a:p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тел. 8 (48383) 5-91-83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801600" cy="94443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22034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3.1.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34401" y="3805758"/>
            <a:ext cx="170815" cy="2540000"/>
          </a:xfrm>
          <a:custGeom>
            <a:avLst/>
            <a:gdLst/>
            <a:ahLst/>
            <a:cxnLst/>
            <a:rect l="l" t="t" r="r" b="b"/>
            <a:pathLst>
              <a:path w="170814" h="2540000">
                <a:moveTo>
                  <a:pt x="0" y="2539754"/>
                </a:moveTo>
                <a:lnTo>
                  <a:pt x="170771" y="2539754"/>
                </a:lnTo>
                <a:lnTo>
                  <a:pt x="170771" y="0"/>
                </a:lnTo>
                <a:lnTo>
                  <a:pt x="0" y="0"/>
                </a:lnTo>
                <a:lnTo>
                  <a:pt x="0" y="2539754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36166" y="2221536"/>
            <a:ext cx="3611245" cy="139065"/>
          </a:xfrm>
          <a:custGeom>
            <a:avLst/>
            <a:gdLst/>
            <a:ahLst/>
            <a:cxnLst/>
            <a:rect l="l" t="t" r="r" b="b"/>
            <a:pathLst>
              <a:path w="3611245" h="139064">
                <a:moveTo>
                  <a:pt x="0" y="138736"/>
                </a:moveTo>
                <a:lnTo>
                  <a:pt x="3610957" y="138736"/>
                </a:lnTo>
                <a:lnTo>
                  <a:pt x="3610957" y="0"/>
                </a:lnTo>
                <a:lnTo>
                  <a:pt x="0" y="0"/>
                </a:lnTo>
                <a:lnTo>
                  <a:pt x="0" y="138736"/>
                </a:lnTo>
                <a:close/>
              </a:path>
            </a:pathLst>
          </a:custGeom>
          <a:ln w="93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65281" y="2695866"/>
            <a:ext cx="481965" cy="89535"/>
          </a:xfrm>
          <a:custGeom>
            <a:avLst/>
            <a:gdLst/>
            <a:ahLst/>
            <a:cxnLst/>
            <a:rect l="l" t="t" r="r" b="b"/>
            <a:pathLst>
              <a:path w="481965" h="89535">
                <a:moveTo>
                  <a:pt x="0" y="89366"/>
                </a:moveTo>
                <a:lnTo>
                  <a:pt x="481841" y="89366"/>
                </a:lnTo>
                <a:lnTo>
                  <a:pt x="481841" y="0"/>
                </a:lnTo>
                <a:lnTo>
                  <a:pt x="0" y="0"/>
                </a:lnTo>
                <a:lnTo>
                  <a:pt x="0" y="89366"/>
                </a:lnTo>
                <a:close/>
              </a:path>
            </a:pathLst>
          </a:custGeom>
          <a:ln w="93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717139" y="1064773"/>
            <a:ext cx="210820" cy="2571115"/>
          </a:xfrm>
          <a:custGeom>
            <a:avLst/>
            <a:gdLst/>
            <a:ahLst/>
            <a:cxnLst/>
            <a:rect l="l" t="t" r="r" b="b"/>
            <a:pathLst>
              <a:path w="210819" h="2571115">
                <a:moveTo>
                  <a:pt x="0" y="2571001"/>
                </a:moveTo>
                <a:lnTo>
                  <a:pt x="210766" y="2571001"/>
                </a:lnTo>
                <a:lnTo>
                  <a:pt x="210766" y="0"/>
                </a:lnTo>
                <a:lnTo>
                  <a:pt x="0" y="0"/>
                </a:lnTo>
                <a:lnTo>
                  <a:pt x="0" y="2571001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495432" y="1737208"/>
            <a:ext cx="1894205" cy="257175"/>
          </a:xfrm>
          <a:custGeom>
            <a:avLst/>
            <a:gdLst/>
            <a:ahLst/>
            <a:cxnLst/>
            <a:rect l="l" t="t" r="r" b="b"/>
            <a:pathLst>
              <a:path w="1894204" h="257175">
                <a:moveTo>
                  <a:pt x="0" y="256850"/>
                </a:moveTo>
                <a:lnTo>
                  <a:pt x="1893720" y="256850"/>
                </a:lnTo>
                <a:lnTo>
                  <a:pt x="1893720" y="0"/>
                </a:lnTo>
                <a:lnTo>
                  <a:pt x="0" y="0"/>
                </a:lnTo>
                <a:lnTo>
                  <a:pt x="0" y="256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" y="1371575"/>
            <a:ext cx="12801600" cy="6893693"/>
          </a:xfrm>
          <a:prstGeom prst="rect">
            <a:avLst/>
          </a:prstGeom>
        </p:spPr>
      </p:pic>
      <p:sp>
        <p:nvSpPr>
          <p:cNvPr id="274" name="object 274"/>
          <p:cNvSpPr/>
          <p:nvPr/>
        </p:nvSpPr>
        <p:spPr>
          <a:xfrm>
            <a:off x="0" y="8269815"/>
            <a:ext cx="8829675" cy="207010"/>
          </a:xfrm>
          <a:custGeom>
            <a:avLst/>
            <a:gdLst/>
            <a:ahLst/>
            <a:cxnLst/>
            <a:rect l="l" t="t" r="r" b="b"/>
            <a:pathLst>
              <a:path w="8829675" h="207009">
                <a:moveTo>
                  <a:pt x="0" y="206947"/>
                </a:moveTo>
                <a:lnTo>
                  <a:pt x="8829465" y="206947"/>
                </a:lnTo>
                <a:lnTo>
                  <a:pt x="882946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0" y="8476767"/>
            <a:ext cx="784225" cy="758825"/>
          </a:xfrm>
          <a:custGeom>
            <a:avLst/>
            <a:gdLst/>
            <a:ahLst/>
            <a:cxnLst/>
            <a:rect l="l" t="t" r="r" b="b"/>
            <a:pathLst>
              <a:path w="784225" h="758825">
                <a:moveTo>
                  <a:pt x="0" y="758792"/>
                </a:moveTo>
                <a:lnTo>
                  <a:pt x="784205" y="758792"/>
                </a:lnTo>
                <a:lnTo>
                  <a:pt x="78420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84205" y="8476767"/>
            <a:ext cx="786130" cy="758825"/>
          </a:xfrm>
          <a:custGeom>
            <a:avLst/>
            <a:gdLst/>
            <a:ahLst/>
            <a:cxnLst/>
            <a:rect l="l" t="t" r="r" b="b"/>
            <a:pathLst>
              <a:path w="786130" h="758825">
                <a:moveTo>
                  <a:pt x="0" y="758792"/>
                </a:moveTo>
                <a:lnTo>
                  <a:pt x="785857" y="758792"/>
                </a:lnTo>
                <a:lnTo>
                  <a:pt x="785857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570063" y="8476767"/>
            <a:ext cx="725805" cy="758825"/>
          </a:xfrm>
          <a:custGeom>
            <a:avLst/>
            <a:gdLst/>
            <a:ahLst/>
            <a:cxnLst/>
            <a:rect l="l" t="t" r="r" b="b"/>
            <a:pathLst>
              <a:path w="725805" h="758825">
                <a:moveTo>
                  <a:pt x="0" y="758792"/>
                </a:moveTo>
                <a:lnTo>
                  <a:pt x="725791" y="758792"/>
                </a:lnTo>
                <a:lnTo>
                  <a:pt x="725791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295854" y="8476767"/>
            <a:ext cx="549275" cy="758825"/>
          </a:xfrm>
          <a:custGeom>
            <a:avLst/>
            <a:gdLst/>
            <a:ahLst/>
            <a:cxnLst/>
            <a:rect l="l" t="t" r="r" b="b"/>
            <a:pathLst>
              <a:path w="549275" h="758825">
                <a:moveTo>
                  <a:pt x="0" y="758792"/>
                </a:moveTo>
                <a:lnTo>
                  <a:pt x="548815" y="758792"/>
                </a:lnTo>
                <a:lnTo>
                  <a:pt x="54881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844629" y="8476767"/>
            <a:ext cx="969644" cy="758825"/>
          </a:xfrm>
          <a:custGeom>
            <a:avLst/>
            <a:gdLst/>
            <a:ahLst/>
            <a:cxnLst/>
            <a:rect l="l" t="t" r="r" b="b"/>
            <a:pathLst>
              <a:path w="969645" h="758825">
                <a:moveTo>
                  <a:pt x="0" y="758792"/>
                </a:moveTo>
                <a:lnTo>
                  <a:pt x="969319" y="758792"/>
                </a:lnTo>
                <a:lnTo>
                  <a:pt x="96931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813948" y="8476767"/>
            <a:ext cx="810260" cy="758825"/>
          </a:xfrm>
          <a:custGeom>
            <a:avLst/>
            <a:gdLst/>
            <a:ahLst/>
            <a:cxnLst/>
            <a:rect l="l" t="t" r="r" b="b"/>
            <a:pathLst>
              <a:path w="810260" h="758825">
                <a:moveTo>
                  <a:pt x="0" y="758792"/>
                </a:moveTo>
                <a:lnTo>
                  <a:pt x="810190" y="758792"/>
                </a:lnTo>
                <a:lnTo>
                  <a:pt x="810190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24018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179457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734896" y="8476767"/>
            <a:ext cx="1094740" cy="758825"/>
          </a:xfrm>
          <a:custGeom>
            <a:avLst/>
            <a:gdLst/>
            <a:ahLst/>
            <a:cxnLst/>
            <a:rect l="l" t="t" r="r" b="b"/>
            <a:pathLst>
              <a:path w="1094740" h="758825">
                <a:moveTo>
                  <a:pt x="0" y="758792"/>
                </a:moveTo>
                <a:lnTo>
                  <a:pt x="1094326" y="758792"/>
                </a:lnTo>
                <a:lnTo>
                  <a:pt x="1094326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0" y="9235558"/>
            <a:ext cx="784225" cy="207010"/>
          </a:xfrm>
          <a:custGeom>
            <a:avLst/>
            <a:gdLst/>
            <a:ahLst/>
            <a:cxnLst/>
            <a:rect l="l" t="t" r="r" b="b"/>
            <a:pathLst>
              <a:path w="784225" h="207009">
                <a:moveTo>
                  <a:pt x="0" y="206947"/>
                </a:moveTo>
                <a:lnTo>
                  <a:pt x="784205" y="206947"/>
                </a:lnTo>
                <a:lnTo>
                  <a:pt x="78420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84205" y="9235558"/>
            <a:ext cx="786130" cy="207010"/>
          </a:xfrm>
          <a:custGeom>
            <a:avLst/>
            <a:gdLst/>
            <a:ahLst/>
            <a:cxnLst/>
            <a:rect l="l" t="t" r="r" b="b"/>
            <a:pathLst>
              <a:path w="786130" h="207009">
                <a:moveTo>
                  <a:pt x="0" y="206947"/>
                </a:moveTo>
                <a:lnTo>
                  <a:pt x="785857" y="206947"/>
                </a:lnTo>
                <a:lnTo>
                  <a:pt x="785857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570063" y="9235558"/>
            <a:ext cx="725805" cy="207010"/>
          </a:xfrm>
          <a:custGeom>
            <a:avLst/>
            <a:gdLst/>
            <a:ahLst/>
            <a:cxnLst/>
            <a:rect l="l" t="t" r="r" b="b"/>
            <a:pathLst>
              <a:path w="725805" h="207009">
                <a:moveTo>
                  <a:pt x="0" y="206947"/>
                </a:moveTo>
                <a:lnTo>
                  <a:pt x="725791" y="206947"/>
                </a:lnTo>
                <a:lnTo>
                  <a:pt x="725791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295854" y="9235558"/>
            <a:ext cx="549275" cy="207010"/>
          </a:xfrm>
          <a:custGeom>
            <a:avLst/>
            <a:gdLst/>
            <a:ahLst/>
            <a:cxnLst/>
            <a:rect l="l" t="t" r="r" b="b"/>
            <a:pathLst>
              <a:path w="549275" h="207009">
                <a:moveTo>
                  <a:pt x="0" y="206947"/>
                </a:moveTo>
                <a:lnTo>
                  <a:pt x="548815" y="206947"/>
                </a:lnTo>
                <a:lnTo>
                  <a:pt x="54881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844629" y="9235558"/>
            <a:ext cx="969644" cy="207010"/>
          </a:xfrm>
          <a:custGeom>
            <a:avLst/>
            <a:gdLst/>
            <a:ahLst/>
            <a:cxnLst/>
            <a:rect l="l" t="t" r="r" b="b"/>
            <a:pathLst>
              <a:path w="969645" h="207009">
                <a:moveTo>
                  <a:pt x="0" y="206947"/>
                </a:moveTo>
                <a:lnTo>
                  <a:pt x="969319" y="206947"/>
                </a:lnTo>
                <a:lnTo>
                  <a:pt x="96931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813948" y="9235558"/>
            <a:ext cx="810260" cy="207010"/>
          </a:xfrm>
          <a:custGeom>
            <a:avLst/>
            <a:gdLst/>
            <a:ahLst/>
            <a:cxnLst/>
            <a:rect l="l" t="t" r="r" b="b"/>
            <a:pathLst>
              <a:path w="810260" h="207009">
                <a:moveTo>
                  <a:pt x="0" y="206947"/>
                </a:moveTo>
                <a:lnTo>
                  <a:pt x="810190" y="206947"/>
                </a:lnTo>
                <a:lnTo>
                  <a:pt x="810190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624018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179457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734896" y="9235558"/>
            <a:ext cx="1094740" cy="207010"/>
          </a:xfrm>
          <a:custGeom>
            <a:avLst/>
            <a:gdLst/>
            <a:ahLst/>
            <a:cxnLst/>
            <a:rect l="l" t="t" r="r" b="b"/>
            <a:pathLst>
              <a:path w="1094740" h="207009">
                <a:moveTo>
                  <a:pt x="0" y="206947"/>
                </a:moveTo>
                <a:lnTo>
                  <a:pt x="1094326" y="206947"/>
                </a:lnTo>
                <a:lnTo>
                  <a:pt x="1094326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84205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570063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295854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844629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81394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62401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179457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734896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0" y="8476763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0" y="9235559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174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829465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0" y="826978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0" y="944014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7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3508611" y="8286400"/>
            <a:ext cx="184848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latin typeface="Times New Roman"/>
                <a:cs typeface="Times New Roman"/>
              </a:rPr>
              <a:t>ОБЩАЯ</a:t>
            </a:r>
            <a:r>
              <a:rPr sz="1200" b="1" spc="-10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ИНФОРМАЦИЯ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131362" y="8662290"/>
            <a:ext cx="53594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5415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Год  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10" dirty="0">
                <a:latin typeface="Times New Roman"/>
                <a:cs typeface="Times New Roman"/>
              </a:rPr>
              <a:t>р</a:t>
            </a:r>
            <a:r>
              <a:rPr sz="1050" spc="30" dirty="0">
                <a:latin typeface="Times New Roman"/>
                <a:cs typeface="Times New Roman"/>
              </a:rPr>
              <a:t>-</a:t>
            </a:r>
            <a:r>
              <a:rPr sz="1050" spc="20" dirty="0">
                <a:latin typeface="Times New Roman"/>
                <a:cs typeface="Times New Roman"/>
              </a:rPr>
              <a:t>ки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935791" y="8471757"/>
            <a:ext cx="48196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50" spc="-15" dirty="0">
                <a:latin typeface="Times New Roman"/>
                <a:cs typeface="Times New Roman"/>
              </a:rPr>
              <a:t>Дата</a:t>
            </a: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5" dirty="0">
                <a:latin typeface="Times New Roman"/>
                <a:cs typeface="Times New Roman"/>
              </a:rPr>
              <a:t>послед.</a:t>
            </a:r>
            <a:endParaRPr sz="1050">
              <a:latin typeface="Times New Roman"/>
              <a:cs typeface="Times New Roman"/>
            </a:endParaRPr>
          </a:p>
          <a:p>
            <a:pPr marL="12700" marR="5080" indent="2540" algn="ctr">
              <a:lnSpc>
                <a:spcPct val="118900"/>
              </a:lnSpc>
              <a:spcBef>
                <a:spcPts val="5"/>
              </a:spcBef>
            </a:pPr>
            <a:r>
              <a:rPr sz="1050" spc="-10" dirty="0">
                <a:latin typeface="Times New Roman"/>
                <a:cs typeface="Times New Roman"/>
              </a:rPr>
              <a:t>кап.  </a:t>
            </a:r>
            <a:r>
              <a:rPr sz="1050" spc="5" dirty="0">
                <a:latin typeface="Times New Roman"/>
                <a:cs typeface="Times New Roman"/>
              </a:rPr>
              <a:t>р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15" dirty="0">
                <a:latin typeface="Times New Roman"/>
                <a:cs typeface="Times New Roman"/>
              </a:rPr>
              <a:t>м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-35" dirty="0">
                <a:latin typeface="Times New Roman"/>
                <a:cs typeface="Times New Roman"/>
              </a:rPr>
              <a:t>н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5" dirty="0">
                <a:latin typeface="Times New Roman"/>
                <a:cs typeface="Times New Roman"/>
              </a:rPr>
              <a:t>а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1713148" y="8662290"/>
            <a:ext cx="43180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indent="-1016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30" dirty="0">
                <a:latin typeface="Times New Roman"/>
                <a:cs typeface="Times New Roman"/>
              </a:rPr>
              <a:t>-в</a:t>
            </a:r>
            <a:r>
              <a:rPr sz="1050" spc="5" dirty="0">
                <a:latin typeface="Times New Roman"/>
                <a:cs typeface="Times New Roman"/>
              </a:rPr>
              <a:t>о  э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-15" dirty="0">
                <a:latin typeface="Times New Roman"/>
                <a:cs typeface="Times New Roman"/>
              </a:rPr>
              <a:t>а</a:t>
            </a:r>
            <a:r>
              <a:rPr sz="1050" spc="25" dirty="0">
                <a:latin typeface="Times New Roman"/>
                <a:cs typeface="Times New Roman"/>
              </a:rPr>
              <a:t>ж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5" dirty="0">
                <a:latin typeface="Times New Roman"/>
                <a:cs typeface="Times New Roman"/>
              </a:rPr>
              <a:t>й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2400587" y="8698542"/>
            <a:ext cx="330200" cy="335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 marR="5080" indent="-29209">
              <a:lnSpc>
                <a:spcPct val="101000"/>
              </a:lnSpc>
            </a:pPr>
            <a:r>
              <a:rPr sz="1050" dirty="0">
                <a:latin typeface="Times New Roman"/>
                <a:cs typeface="Times New Roman"/>
              </a:rPr>
              <a:t>О</a:t>
            </a:r>
            <a:r>
              <a:rPr sz="1050" spc="-5" dirty="0">
                <a:latin typeface="Times New Roman"/>
                <a:cs typeface="Times New Roman"/>
              </a:rPr>
              <a:t>б</a:t>
            </a:r>
            <a:r>
              <a:rPr sz="1050" spc="25" dirty="0">
                <a:latin typeface="Times New Roman"/>
                <a:cs typeface="Times New Roman"/>
              </a:rPr>
              <a:t>щ</a:t>
            </a:r>
            <a:r>
              <a:rPr sz="1050" dirty="0">
                <a:latin typeface="Times New Roman"/>
                <a:cs typeface="Times New Roman"/>
              </a:rPr>
              <a:t>.  </a:t>
            </a:r>
            <a:r>
              <a:rPr sz="1050" spc="20" dirty="0">
                <a:latin typeface="Times New Roman"/>
                <a:cs typeface="Times New Roman"/>
              </a:rPr>
              <a:t>выс.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3007777" y="8471757"/>
            <a:ext cx="64071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240"/>
              </a:spcBef>
            </a:pPr>
            <a:r>
              <a:rPr sz="1050" spc="10" dirty="0">
                <a:latin typeface="Times New Roman"/>
                <a:cs typeface="Times New Roman"/>
              </a:rPr>
              <a:t>Размеры</a:t>
            </a:r>
            <a:endParaRPr sz="10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геометрич.</a:t>
            </a:r>
            <a:endParaRPr sz="1050" dirty="0">
              <a:latin typeface="Times New Roman"/>
              <a:cs typeface="Times New Roman"/>
            </a:endParaRPr>
          </a:p>
          <a:p>
            <a:pPr marL="109220" marR="59690" indent="-38735">
              <a:lnSpc>
                <a:spcPct val="118900"/>
              </a:lnSpc>
              <a:spcBef>
                <a:spcPts val="5"/>
              </a:spcBef>
            </a:pPr>
            <a:r>
              <a:rPr sz="1050" spc="25" dirty="0">
                <a:latin typeface="Times New Roman"/>
                <a:cs typeface="Times New Roman"/>
              </a:rPr>
              <a:t>(</a:t>
            </a:r>
            <a:r>
              <a:rPr sz="1050" spc="40" dirty="0">
                <a:latin typeface="Times New Roman"/>
                <a:cs typeface="Times New Roman"/>
              </a:rPr>
              <a:t>Ж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spc="5" dirty="0">
                <a:latin typeface="Times New Roman"/>
                <a:cs typeface="Times New Roman"/>
              </a:rPr>
              <a:t>ло</a:t>
            </a:r>
            <a:r>
              <a:rPr sz="1050" spc="25" dirty="0">
                <a:latin typeface="Times New Roman"/>
                <a:cs typeface="Times New Roman"/>
              </a:rPr>
              <a:t>г</a:t>
            </a:r>
            <a:r>
              <a:rPr sz="1050" spc="5" dirty="0">
                <a:latin typeface="Times New Roman"/>
                <a:cs typeface="Times New Roman"/>
              </a:rPr>
              <a:t>о  </a:t>
            </a:r>
            <a:r>
              <a:rPr sz="1050" spc="-10" dirty="0">
                <a:latin typeface="Times New Roman"/>
                <a:cs typeface="Times New Roman"/>
              </a:rPr>
              <a:t>здания)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4006546" y="8567184"/>
            <a:ext cx="418465" cy="582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8895" algn="just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Общ.  </a:t>
            </a:r>
            <a:r>
              <a:rPr sz="1050" dirty="0">
                <a:latin typeface="Times New Roman"/>
                <a:cs typeface="Times New Roman"/>
              </a:rPr>
              <a:t>площ.  </a:t>
            </a:r>
            <a:r>
              <a:rPr sz="1050" spc="15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25" dirty="0">
                <a:latin typeface="Times New Roman"/>
                <a:cs typeface="Times New Roman"/>
              </a:rPr>
              <a:t>м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л.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4788576" y="8471757"/>
            <a:ext cx="124269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0"/>
              </a:spcBef>
            </a:pPr>
            <a:r>
              <a:rPr sz="1050" spc="-10" dirty="0">
                <a:latin typeface="Times New Roman"/>
                <a:cs typeface="Times New Roman"/>
              </a:rPr>
              <a:t>Среднее</a:t>
            </a:r>
            <a:r>
              <a:rPr sz="1050" spc="17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количество</a:t>
            </a: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нахождения  </a:t>
            </a:r>
            <a:r>
              <a:rPr sz="1050" spc="-5" dirty="0">
                <a:latin typeface="Times New Roman"/>
                <a:cs typeface="Times New Roman"/>
              </a:rPr>
              <a:t>людей</a:t>
            </a:r>
            <a:r>
              <a:rPr sz="1050" spc="235" dirty="0">
                <a:latin typeface="Times New Roman"/>
                <a:cs typeface="Times New Roman"/>
              </a:rPr>
              <a:t> </a:t>
            </a:r>
            <a:r>
              <a:rPr sz="1050" spc="5" dirty="0">
                <a:latin typeface="Times New Roman"/>
                <a:cs typeface="Times New Roman"/>
              </a:rPr>
              <a:t>/</a:t>
            </a:r>
            <a:endParaRPr sz="1050" dirty="0">
              <a:latin typeface="Times New Roman"/>
              <a:cs typeface="Times New Roman"/>
            </a:endParaRPr>
          </a:p>
          <a:p>
            <a:pPr marL="50800" marR="4699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персонала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spc="10" dirty="0">
                <a:latin typeface="Times New Roman"/>
                <a:cs typeface="Times New Roman"/>
              </a:rPr>
              <a:t>(чел.)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6296881" y="8502321"/>
            <a:ext cx="1344930" cy="744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spc="-5" dirty="0">
                <a:latin typeface="Times New Roman"/>
                <a:cs typeface="Times New Roman"/>
              </a:rPr>
              <a:t>Количество  людей</a:t>
            </a:r>
            <a:r>
              <a:rPr sz="1050" spc="17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/</a:t>
            </a:r>
          </a:p>
          <a:p>
            <a:pPr marL="635" algn="ctr">
              <a:lnSpc>
                <a:spcPct val="100000"/>
              </a:lnSpc>
              <a:spcBef>
                <a:spcPts val="235"/>
              </a:spcBef>
            </a:pPr>
            <a:r>
              <a:rPr sz="1050" dirty="0">
                <a:latin typeface="Times New Roman"/>
                <a:cs typeface="Times New Roman"/>
              </a:rPr>
              <a:t>персонала</a:t>
            </a:r>
          </a:p>
          <a:p>
            <a:pPr marL="12700" marR="508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находящихся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dirty="0">
                <a:latin typeface="Times New Roman"/>
                <a:cs typeface="Times New Roman"/>
              </a:rPr>
              <a:t>круглосуточно</a:t>
            </a:r>
          </a:p>
        </p:txBody>
      </p:sp>
      <p:sp>
        <p:nvSpPr>
          <p:cNvPr id="316" name="object 316"/>
          <p:cNvSpPr txBox="1"/>
          <p:nvPr/>
        </p:nvSpPr>
        <p:spPr>
          <a:xfrm>
            <a:off x="7940547" y="8662290"/>
            <a:ext cx="692785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5080" indent="-8763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dirty="0">
                <a:latin typeface="Times New Roman"/>
                <a:cs typeface="Times New Roman"/>
              </a:rPr>
              <a:t>ч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30" dirty="0">
                <a:latin typeface="Times New Roman"/>
                <a:cs typeface="Times New Roman"/>
              </a:rPr>
              <a:t>в</a:t>
            </a:r>
            <a:r>
              <a:rPr sz="1050" spc="5" dirty="0">
                <a:latin typeface="Times New Roman"/>
                <a:cs typeface="Times New Roman"/>
              </a:rPr>
              <a:t>о  выходов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229015" y="9245066"/>
            <a:ext cx="3352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19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1013140" y="9245066"/>
            <a:ext cx="32512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20</a:t>
            </a:r>
            <a:r>
              <a:rPr sz="1200" spc="-7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1877515" y="9245066"/>
            <a:ext cx="1028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2347530" y="9235321"/>
            <a:ext cx="43296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3,6</a:t>
            </a:r>
            <a:r>
              <a:rPr sz="1200" spc="-8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3027114" y="9245066"/>
            <a:ext cx="61785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80 х 22</a:t>
            </a:r>
            <a:r>
              <a:rPr sz="1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3938865" y="9245066"/>
            <a:ext cx="56324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6273</a:t>
            </a:r>
            <a:r>
              <a:rPr sz="1200" spc="22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sz="1200" spc="15" baseline="24305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sz="1200" baseline="24305">
              <a:latin typeface="Times New Roman"/>
              <a:cs typeface="Times New Roman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5186198" y="9245066"/>
            <a:ext cx="4508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550</a:t>
            </a:r>
            <a:r>
              <a:rPr sz="1200" spc="-30" dirty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6" name="Прямоугольник 5"/>
          <p:cNvSpPr>
            <a:spLocks noChangeArrowheads="1"/>
          </p:cNvSpPr>
          <p:nvPr/>
        </p:nvSpPr>
        <p:spPr bwMode="auto">
          <a:xfrm>
            <a:off x="7841" y="-4564"/>
            <a:ext cx="12801600" cy="137613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Учебный корпус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№2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6781520" y="9245066"/>
            <a:ext cx="3740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-30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8240274" y="9245066"/>
            <a:ext cx="10287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3178" y="1385654"/>
            <a:ext cx="2867025" cy="760391"/>
          </a:xfrm>
          <a:custGeom>
            <a:avLst/>
            <a:gdLst/>
            <a:ahLst/>
            <a:cxnLst/>
            <a:rect l="l" t="t" r="r" b="b"/>
            <a:pathLst>
              <a:path w="2867025" h="1027430">
                <a:moveTo>
                  <a:pt x="0" y="1027151"/>
                </a:moveTo>
                <a:lnTo>
                  <a:pt x="2866746" y="1027151"/>
                </a:lnTo>
                <a:lnTo>
                  <a:pt x="2866746" y="0"/>
                </a:lnTo>
                <a:lnTo>
                  <a:pt x="0" y="0"/>
                </a:lnTo>
                <a:lnTo>
                  <a:pt x="0" y="1027151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Директор филиала</a:t>
            </a:r>
          </a:p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Бондаренко Валентина Васильевна</a:t>
            </a:r>
            <a:endParaRPr lang="ru-RU" sz="1200" dirty="0" smtClean="0">
              <a:latin typeface="Times New Roman"/>
              <a:cs typeface="Times New Roman"/>
            </a:endParaRP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spc="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(48343)</a:t>
            </a:r>
            <a:r>
              <a:rPr lang="ru-RU" sz="1200" spc="6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5-91-83</a:t>
            </a: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8-906-502-94-88</a:t>
            </a:r>
            <a:endParaRPr lang="ru-RU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37" name="object 2"/>
          <p:cNvSpPr txBox="1"/>
          <p:nvPr/>
        </p:nvSpPr>
        <p:spPr>
          <a:xfrm>
            <a:off x="12089432" y="0"/>
            <a:ext cx="526430" cy="26409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3492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 smtClean="0">
                <a:latin typeface="Times New Roman"/>
                <a:cs typeface="Times New Roman"/>
              </a:rPr>
              <a:t>3.</a:t>
            </a:r>
            <a:r>
              <a:rPr lang="ru-RU" sz="1400" b="1" dirty="0" smtClean="0">
                <a:latin typeface="Times New Roman"/>
                <a:cs typeface="Times New Roman"/>
              </a:rPr>
              <a:t>1</a:t>
            </a:r>
            <a:r>
              <a:rPr sz="1400" b="1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510659" y="1392206"/>
            <a:ext cx="4168775" cy="1052539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/>
          <a:p>
            <a:pPr algn="ctr">
              <a:defRPr/>
            </a:pPr>
            <a:r>
              <a:rPr lang="ru-RU" sz="1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проживающего населения – 40116 чел.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домов – 8204 (из них нежилых 0);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-социально – значимых объектов – 44;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котельных – 27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5"/>
          <p:cNvSpPr>
            <a:spLocks noChangeArrowheads="1"/>
          </p:cNvSpPr>
          <p:nvPr/>
        </p:nvSpPr>
        <p:spPr bwMode="auto">
          <a:xfrm>
            <a:off x="8843866" y="8263566"/>
            <a:ext cx="3933227" cy="1185354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7908" tIns="63959" rIns="127908" bIns="63959" anchor="ctr"/>
          <a:lstStyle/>
          <a:p>
            <a:pPr algn="ctr" eaLnBrk="0" hangingPunct="0"/>
            <a:endParaRPr lang="ru-RU" altLang="ru-RU" sz="1400" dirty="0"/>
          </a:p>
        </p:txBody>
      </p:sp>
      <p:sp>
        <p:nvSpPr>
          <p:cNvPr id="73" name="Плюс 72"/>
          <p:cNvSpPr/>
          <p:nvPr/>
        </p:nvSpPr>
        <p:spPr>
          <a:xfrm>
            <a:off x="340662" y="2133079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4" name="Скругленная прямоугольная выноска 73"/>
          <p:cNvSpPr/>
          <p:nvPr/>
        </p:nvSpPr>
        <p:spPr>
          <a:xfrm flipH="1">
            <a:off x="1254907" y="3116336"/>
            <a:ext cx="2376487" cy="1584325"/>
          </a:xfrm>
          <a:prstGeom prst="wedgeRoundRectCallout">
            <a:avLst>
              <a:gd name="adj1" fmla="val 80307"/>
              <a:gd name="adj2" fmla="val -993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ГБУЗ  "Новозыбковская центральная районная больница" ул. Красная, д. 81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врач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Бурый </a:t>
            </a:r>
            <a:r>
              <a:rPr 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Сергей Николаевич. 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8-48343-3-29-05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8-961-100-04-77</a:t>
            </a:r>
            <a:endParaRPr lang="ru-RU" sz="1300" dirty="0">
              <a:solidFill>
                <a:schemeClr val="tx1"/>
              </a:solidFill>
            </a:endParaRPr>
          </a:p>
        </p:txBody>
      </p:sp>
      <p:grpSp>
        <p:nvGrpSpPr>
          <p:cNvPr id="76" name="Группа 629"/>
          <p:cNvGrpSpPr>
            <a:grpSpLocks/>
          </p:cNvGrpSpPr>
          <p:nvPr/>
        </p:nvGrpSpPr>
        <p:grpSpPr bwMode="auto">
          <a:xfrm>
            <a:off x="4310832" y="2775486"/>
            <a:ext cx="535629" cy="353173"/>
            <a:chOff x="164842" y="3795140"/>
            <a:chExt cx="303768" cy="352436"/>
          </a:xfrm>
        </p:grpSpPr>
        <p:sp>
          <p:nvSpPr>
            <p:cNvPr id="77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8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9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84" name="Скругленная прямоугольная выноска 83"/>
          <p:cNvSpPr/>
          <p:nvPr/>
        </p:nvSpPr>
        <p:spPr>
          <a:xfrm flipH="1">
            <a:off x="5371085" y="2724201"/>
            <a:ext cx="2447925" cy="1152525"/>
          </a:xfrm>
          <a:prstGeom prst="wedgeRoundRectCallout">
            <a:avLst>
              <a:gd name="adj1" fmla="val 88224"/>
              <a:gd name="adj2" fmla="val -179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ПСЧ-16 ФГКУ  "1 ОФПС"  по Брянской области,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Наримановская, д. 10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Жабченко Иван Иванович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8-920-858-70-01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8-903-869-33-20</a:t>
            </a:r>
          </a:p>
        </p:txBody>
      </p:sp>
      <p:sp>
        <p:nvSpPr>
          <p:cNvPr id="85" name="Прямоугольник 55"/>
          <p:cNvSpPr>
            <a:spLocks noChangeArrowheads="1"/>
          </p:cNvSpPr>
          <p:nvPr/>
        </p:nvSpPr>
        <p:spPr bwMode="auto">
          <a:xfrm rot="3070611">
            <a:off x="4670736" y="3959946"/>
            <a:ext cx="192258" cy="4583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86" name="Скругленная прямоугольная выноска 85"/>
          <p:cNvSpPr/>
          <p:nvPr/>
        </p:nvSpPr>
        <p:spPr>
          <a:xfrm>
            <a:off x="5564058" y="4793286"/>
            <a:ext cx="2376488" cy="1223962"/>
          </a:xfrm>
          <a:prstGeom prst="wedgeRoundRectCallout">
            <a:avLst>
              <a:gd name="adj1" fmla="val -79556"/>
              <a:gd name="adj2" fmla="val -11389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 администрации г.Новозыбкова, ул. Площадь Октябрьской революции,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Зам. главы администрации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зам.председателья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КЧС и ОПБ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Грудин Александр Михайлович, 8(48343)3-09-58, 8-900-360-38-49</a:t>
            </a:r>
          </a:p>
        </p:txBody>
      </p:sp>
      <p:pic>
        <p:nvPicPr>
          <p:cNvPr id="87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98" y="4317238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Скругленная прямоугольная выноска 87"/>
          <p:cNvSpPr/>
          <p:nvPr/>
        </p:nvSpPr>
        <p:spPr>
          <a:xfrm>
            <a:off x="2144948" y="5171041"/>
            <a:ext cx="2808288" cy="792163"/>
          </a:xfrm>
          <a:prstGeom prst="wedgeRoundRectCallout">
            <a:avLst>
              <a:gd name="adj1" fmla="val 39042"/>
              <a:gd name="adj2" fmla="val -1327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 МВД  России «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Ленина, 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Начальник  -  подполковник  полиции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Глазунов Дмитрий Николаевич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8(48343) 3-42-50,8-999-376-53-49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89" name="Group 1900"/>
          <p:cNvGrpSpPr>
            <a:grpSpLocks/>
          </p:cNvGrpSpPr>
          <p:nvPr/>
        </p:nvGrpSpPr>
        <p:grpSpPr bwMode="auto">
          <a:xfrm>
            <a:off x="11010007" y="6744816"/>
            <a:ext cx="287337" cy="287338"/>
            <a:chOff x="4727" y="2506"/>
            <a:chExt cx="706" cy="1172"/>
          </a:xfrm>
        </p:grpSpPr>
        <p:sp>
          <p:nvSpPr>
            <p:cNvPr id="90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1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2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3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4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5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6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7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8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9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0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1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2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3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4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5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6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7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8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9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0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1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2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3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4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5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6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7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8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9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0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1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2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3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4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5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6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7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8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9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0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1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2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3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4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5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6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7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8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9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1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2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3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5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6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7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8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9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0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1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2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3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4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5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6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7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8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9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0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1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2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3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4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5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6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7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8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169" name="Скругленная прямоугольная выноска 168"/>
          <p:cNvSpPr/>
          <p:nvPr/>
        </p:nvSpPr>
        <p:spPr>
          <a:xfrm>
            <a:off x="6408641" y="6607371"/>
            <a:ext cx="3313113" cy="1368425"/>
          </a:xfrm>
          <a:prstGeom prst="wedgeRoundRectCallout">
            <a:avLst>
              <a:gd name="adj1" fmla="val 83003"/>
              <a:gd name="adj2" fmla="val -2220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 филиал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 Брянский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Новозыбков, ул.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Мичурина, 59,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филиала: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Валентина Васильевна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8(48343)5-91-83,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8-906-502-94-88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9049585" y="8302859"/>
            <a:ext cx="33829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695" tIns="89358" rIns="178695" bIns="893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b="1" dirty="0">
                <a:latin typeface="Times New Roman" panose="02020603050405020304" pitchFamily="18" charset="0"/>
              </a:rPr>
              <a:t>Условные обозначения</a:t>
            </a:r>
          </a:p>
        </p:txBody>
      </p:sp>
      <p:grpSp>
        <p:nvGrpSpPr>
          <p:cNvPr id="171" name="Group 1900"/>
          <p:cNvGrpSpPr>
            <a:grpSpLocks/>
          </p:cNvGrpSpPr>
          <p:nvPr/>
        </p:nvGrpSpPr>
        <p:grpSpPr bwMode="auto">
          <a:xfrm>
            <a:off x="8977652" y="8662290"/>
            <a:ext cx="230187" cy="304800"/>
            <a:chOff x="4727" y="2506"/>
            <a:chExt cx="706" cy="1172"/>
          </a:xfrm>
        </p:grpSpPr>
        <p:sp>
          <p:nvSpPr>
            <p:cNvPr id="172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3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4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5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6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7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8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9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0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1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2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3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4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5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6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7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8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9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0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1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2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3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4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5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6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7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8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9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0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1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2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3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4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5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6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7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8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9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0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1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2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3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4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5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6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7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8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9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0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1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2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3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4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5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6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7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8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9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0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1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2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3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4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5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6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7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8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9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0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1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2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3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4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5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6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7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8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9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50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251" name="TextBox 250"/>
          <p:cNvSpPr txBox="1">
            <a:spLocks noChangeArrowheads="1"/>
          </p:cNvSpPr>
          <p:nvPr/>
        </p:nvSpPr>
        <p:spPr bwMode="auto">
          <a:xfrm>
            <a:off x="9209112" y="8686276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Техникум</a:t>
            </a:r>
            <a:endParaRPr lang="ru-RU" altLang="ru-RU" sz="1000" dirty="0"/>
          </a:p>
        </p:txBody>
      </p:sp>
      <p:sp>
        <p:nvSpPr>
          <p:cNvPr id="254" name="Плюс 253"/>
          <p:cNvSpPr/>
          <p:nvPr/>
        </p:nvSpPr>
        <p:spPr>
          <a:xfrm>
            <a:off x="8949472" y="9062492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55" name="TextBox 254"/>
          <p:cNvSpPr txBox="1">
            <a:spLocks noChangeArrowheads="1"/>
          </p:cNvSpPr>
          <p:nvPr/>
        </p:nvSpPr>
        <p:spPr bwMode="auto">
          <a:xfrm>
            <a:off x="9209112" y="9091041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Больница</a:t>
            </a:r>
            <a:endParaRPr lang="ru-RU" altLang="ru-RU" sz="1000" dirty="0"/>
          </a:p>
        </p:txBody>
      </p:sp>
      <p:pic>
        <p:nvPicPr>
          <p:cNvPr id="256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208" y="8716554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" name="TextBox 256"/>
          <p:cNvSpPr txBox="1">
            <a:spLocks noChangeArrowheads="1"/>
          </p:cNvSpPr>
          <p:nvPr/>
        </p:nvSpPr>
        <p:spPr bwMode="auto">
          <a:xfrm>
            <a:off x="10313643" y="8688737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Полиция</a:t>
            </a:r>
            <a:endParaRPr lang="ru-RU" altLang="ru-RU" sz="1000" dirty="0"/>
          </a:p>
        </p:txBody>
      </p:sp>
      <p:grpSp>
        <p:nvGrpSpPr>
          <p:cNvPr id="258" name="Группа 629"/>
          <p:cNvGrpSpPr>
            <a:grpSpLocks/>
          </p:cNvGrpSpPr>
          <p:nvPr/>
        </p:nvGrpSpPr>
        <p:grpSpPr bwMode="auto">
          <a:xfrm>
            <a:off x="10001200" y="9091041"/>
            <a:ext cx="531891" cy="328946"/>
            <a:chOff x="164842" y="3795140"/>
            <a:chExt cx="303768" cy="352436"/>
          </a:xfrm>
        </p:grpSpPr>
        <p:sp>
          <p:nvSpPr>
            <p:cNvPr id="259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1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2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263" name="TextBox 262"/>
          <p:cNvSpPr txBox="1">
            <a:spLocks noChangeArrowheads="1"/>
          </p:cNvSpPr>
          <p:nvPr/>
        </p:nvSpPr>
        <p:spPr bwMode="auto">
          <a:xfrm>
            <a:off x="10562596" y="9090905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МЧС</a:t>
            </a:r>
            <a:endParaRPr lang="ru-RU" altLang="ru-RU" sz="1000" dirty="0"/>
          </a:p>
        </p:txBody>
      </p:sp>
      <p:sp>
        <p:nvSpPr>
          <p:cNvPr id="264" name="Прямоугольник 55"/>
          <p:cNvSpPr>
            <a:spLocks noChangeArrowheads="1"/>
          </p:cNvSpPr>
          <p:nvPr/>
        </p:nvSpPr>
        <p:spPr bwMode="auto">
          <a:xfrm>
            <a:off x="11153328" y="8905056"/>
            <a:ext cx="400050" cy="20002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265" name="TextBox 264"/>
          <p:cNvSpPr txBox="1">
            <a:spLocks noChangeArrowheads="1"/>
          </p:cNvSpPr>
          <p:nvPr/>
        </p:nvSpPr>
        <p:spPr bwMode="auto">
          <a:xfrm>
            <a:off x="11606587" y="8711120"/>
            <a:ext cx="937946" cy="5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err="1" smtClean="0"/>
              <a:t>Админист-ративное</a:t>
            </a:r>
            <a:r>
              <a:rPr lang="ru-RU" altLang="ru-RU" sz="1000" dirty="0" smtClean="0"/>
              <a:t> здание</a:t>
            </a:r>
            <a:endParaRPr lang="ru-RU" altLang="ru-RU" sz="1000" dirty="0"/>
          </a:p>
        </p:txBody>
      </p:sp>
      <p:sp>
        <p:nvSpPr>
          <p:cNvPr id="266" name="object 332"/>
          <p:cNvSpPr/>
          <p:nvPr/>
        </p:nvSpPr>
        <p:spPr>
          <a:xfrm>
            <a:off x="9389637" y="3432448"/>
            <a:ext cx="3411963" cy="667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7" name="Рисунок 266"/>
          <p:cNvPicPr>
            <a:picLocks noChangeAspect="1"/>
          </p:cNvPicPr>
          <p:nvPr/>
        </p:nvPicPr>
        <p:blipFill>
          <a:blip r:embed="rId5" cstate="print"/>
          <a:srcRect b="6931"/>
          <a:stretch>
            <a:fillRect/>
          </a:stretch>
        </p:blipFill>
        <p:spPr>
          <a:xfrm>
            <a:off x="9401196" y="1394650"/>
            <a:ext cx="3400404" cy="2109806"/>
          </a:xfrm>
          <a:prstGeom prst="rect">
            <a:avLst/>
          </a:prstGeom>
        </p:spPr>
      </p:pic>
      <p:sp>
        <p:nvSpPr>
          <p:cNvPr id="268" name="object 333"/>
          <p:cNvSpPr txBox="1"/>
          <p:nvPr/>
        </p:nvSpPr>
        <p:spPr>
          <a:xfrm>
            <a:off x="7543808" y="3649612"/>
            <a:ext cx="5020310" cy="2385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8800" algn="ctr">
              <a:lnSpc>
                <a:spcPct val="100000"/>
              </a:lnSpc>
            </a:pPr>
            <a:r>
              <a:rPr sz="1550" b="1" spc="25" dirty="0" err="1" smtClean="0">
                <a:latin typeface="Times New Roman" pitchFamily="18" charset="0"/>
                <a:cs typeface="Times New Roman" pitchFamily="18" charset="0"/>
              </a:rPr>
              <a:t>ФОТО</a:t>
            </a:r>
            <a:r>
              <a:rPr lang="ru-RU" sz="1550" b="1" spc="25" dirty="0" smtClean="0">
                <a:latin typeface="Times New Roman" pitchFamily="18" charset="0"/>
                <a:cs typeface="Times New Roman" pitchFamily="18" charset="0"/>
              </a:rPr>
              <a:t> учебного корпуса №2</a:t>
            </a:r>
          </a:p>
        </p:txBody>
      </p:sp>
    </p:spTree>
    <p:extLst>
      <p:ext uri="{BB962C8B-B14F-4D97-AF65-F5344CB8AC3E}">
        <p14:creationId xmlns:p14="http://schemas.microsoft.com/office/powerpoint/2010/main" val="12432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801600" cy="94443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22034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3.1.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34401" y="3805758"/>
            <a:ext cx="170815" cy="2540000"/>
          </a:xfrm>
          <a:custGeom>
            <a:avLst/>
            <a:gdLst/>
            <a:ahLst/>
            <a:cxnLst/>
            <a:rect l="l" t="t" r="r" b="b"/>
            <a:pathLst>
              <a:path w="170814" h="2540000">
                <a:moveTo>
                  <a:pt x="0" y="2539754"/>
                </a:moveTo>
                <a:lnTo>
                  <a:pt x="170771" y="2539754"/>
                </a:lnTo>
                <a:lnTo>
                  <a:pt x="170771" y="0"/>
                </a:lnTo>
                <a:lnTo>
                  <a:pt x="0" y="0"/>
                </a:lnTo>
                <a:lnTo>
                  <a:pt x="0" y="2539754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36166" y="2221536"/>
            <a:ext cx="3611245" cy="139065"/>
          </a:xfrm>
          <a:custGeom>
            <a:avLst/>
            <a:gdLst/>
            <a:ahLst/>
            <a:cxnLst/>
            <a:rect l="l" t="t" r="r" b="b"/>
            <a:pathLst>
              <a:path w="3611245" h="139064">
                <a:moveTo>
                  <a:pt x="0" y="138736"/>
                </a:moveTo>
                <a:lnTo>
                  <a:pt x="3610957" y="138736"/>
                </a:lnTo>
                <a:lnTo>
                  <a:pt x="3610957" y="0"/>
                </a:lnTo>
                <a:lnTo>
                  <a:pt x="0" y="0"/>
                </a:lnTo>
                <a:lnTo>
                  <a:pt x="0" y="138736"/>
                </a:lnTo>
                <a:close/>
              </a:path>
            </a:pathLst>
          </a:custGeom>
          <a:ln w="93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65281" y="2695866"/>
            <a:ext cx="481965" cy="89535"/>
          </a:xfrm>
          <a:custGeom>
            <a:avLst/>
            <a:gdLst/>
            <a:ahLst/>
            <a:cxnLst/>
            <a:rect l="l" t="t" r="r" b="b"/>
            <a:pathLst>
              <a:path w="481965" h="89535">
                <a:moveTo>
                  <a:pt x="0" y="89366"/>
                </a:moveTo>
                <a:lnTo>
                  <a:pt x="481841" y="89366"/>
                </a:lnTo>
                <a:lnTo>
                  <a:pt x="481841" y="0"/>
                </a:lnTo>
                <a:lnTo>
                  <a:pt x="0" y="0"/>
                </a:lnTo>
                <a:lnTo>
                  <a:pt x="0" y="89366"/>
                </a:lnTo>
                <a:close/>
              </a:path>
            </a:pathLst>
          </a:custGeom>
          <a:ln w="93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717139" y="1064773"/>
            <a:ext cx="210820" cy="2571115"/>
          </a:xfrm>
          <a:custGeom>
            <a:avLst/>
            <a:gdLst/>
            <a:ahLst/>
            <a:cxnLst/>
            <a:rect l="l" t="t" r="r" b="b"/>
            <a:pathLst>
              <a:path w="210819" h="2571115">
                <a:moveTo>
                  <a:pt x="0" y="2571001"/>
                </a:moveTo>
                <a:lnTo>
                  <a:pt x="210766" y="2571001"/>
                </a:lnTo>
                <a:lnTo>
                  <a:pt x="210766" y="0"/>
                </a:lnTo>
                <a:lnTo>
                  <a:pt x="0" y="0"/>
                </a:lnTo>
                <a:lnTo>
                  <a:pt x="0" y="2571001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495432" y="1737208"/>
            <a:ext cx="1894205" cy="257175"/>
          </a:xfrm>
          <a:custGeom>
            <a:avLst/>
            <a:gdLst/>
            <a:ahLst/>
            <a:cxnLst/>
            <a:rect l="l" t="t" r="r" b="b"/>
            <a:pathLst>
              <a:path w="1894204" h="257175">
                <a:moveTo>
                  <a:pt x="0" y="256850"/>
                </a:moveTo>
                <a:lnTo>
                  <a:pt x="1893720" y="256850"/>
                </a:lnTo>
                <a:lnTo>
                  <a:pt x="1893720" y="0"/>
                </a:lnTo>
                <a:lnTo>
                  <a:pt x="0" y="0"/>
                </a:lnTo>
                <a:lnTo>
                  <a:pt x="0" y="256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" y="1371575"/>
            <a:ext cx="12801600" cy="6893693"/>
          </a:xfrm>
          <a:prstGeom prst="rect">
            <a:avLst/>
          </a:prstGeom>
        </p:spPr>
      </p:pic>
      <p:sp>
        <p:nvSpPr>
          <p:cNvPr id="274" name="object 274"/>
          <p:cNvSpPr/>
          <p:nvPr/>
        </p:nvSpPr>
        <p:spPr>
          <a:xfrm>
            <a:off x="0" y="8269815"/>
            <a:ext cx="8829675" cy="207010"/>
          </a:xfrm>
          <a:custGeom>
            <a:avLst/>
            <a:gdLst/>
            <a:ahLst/>
            <a:cxnLst/>
            <a:rect l="l" t="t" r="r" b="b"/>
            <a:pathLst>
              <a:path w="8829675" h="207009">
                <a:moveTo>
                  <a:pt x="0" y="206947"/>
                </a:moveTo>
                <a:lnTo>
                  <a:pt x="8829465" y="206947"/>
                </a:lnTo>
                <a:lnTo>
                  <a:pt x="882946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0" y="8476767"/>
            <a:ext cx="784225" cy="758825"/>
          </a:xfrm>
          <a:custGeom>
            <a:avLst/>
            <a:gdLst/>
            <a:ahLst/>
            <a:cxnLst/>
            <a:rect l="l" t="t" r="r" b="b"/>
            <a:pathLst>
              <a:path w="784225" h="758825">
                <a:moveTo>
                  <a:pt x="0" y="758792"/>
                </a:moveTo>
                <a:lnTo>
                  <a:pt x="784205" y="758792"/>
                </a:lnTo>
                <a:lnTo>
                  <a:pt x="78420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84205" y="8476767"/>
            <a:ext cx="786130" cy="758825"/>
          </a:xfrm>
          <a:custGeom>
            <a:avLst/>
            <a:gdLst/>
            <a:ahLst/>
            <a:cxnLst/>
            <a:rect l="l" t="t" r="r" b="b"/>
            <a:pathLst>
              <a:path w="786130" h="758825">
                <a:moveTo>
                  <a:pt x="0" y="758792"/>
                </a:moveTo>
                <a:lnTo>
                  <a:pt x="785857" y="758792"/>
                </a:lnTo>
                <a:lnTo>
                  <a:pt x="785857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570063" y="8476767"/>
            <a:ext cx="725805" cy="758825"/>
          </a:xfrm>
          <a:custGeom>
            <a:avLst/>
            <a:gdLst/>
            <a:ahLst/>
            <a:cxnLst/>
            <a:rect l="l" t="t" r="r" b="b"/>
            <a:pathLst>
              <a:path w="725805" h="758825">
                <a:moveTo>
                  <a:pt x="0" y="758792"/>
                </a:moveTo>
                <a:lnTo>
                  <a:pt x="725791" y="758792"/>
                </a:lnTo>
                <a:lnTo>
                  <a:pt x="725791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295854" y="8476767"/>
            <a:ext cx="549275" cy="758825"/>
          </a:xfrm>
          <a:custGeom>
            <a:avLst/>
            <a:gdLst/>
            <a:ahLst/>
            <a:cxnLst/>
            <a:rect l="l" t="t" r="r" b="b"/>
            <a:pathLst>
              <a:path w="549275" h="758825">
                <a:moveTo>
                  <a:pt x="0" y="758792"/>
                </a:moveTo>
                <a:lnTo>
                  <a:pt x="548815" y="758792"/>
                </a:lnTo>
                <a:lnTo>
                  <a:pt x="54881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844629" y="8476767"/>
            <a:ext cx="969644" cy="758825"/>
          </a:xfrm>
          <a:custGeom>
            <a:avLst/>
            <a:gdLst/>
            <a:ahLst/>
            <a:cxnLst/>
            <a:rect l="l" t="t" r="r" b="b"/>
            <a:pathLst>
              <a:path w="969645" h="758825">
                <a:moveTo>
                  <a:pt x="0" y="758792"/>
                </a:moveTo>
                <a:lnTo>
                  <a:pt x="969319" y="758792"/>
                </a:lnTo>
                <a:lnTo>
                  <a:pt x="96931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813948" y="8476767"/>
            <a:ext cx="810260" cy="758825"/>
          </a:xfrm>
          <a:custGeom>
            <a:avLst/>
            <a:gdLst/>
            <a:ahLst/>
            <a:cxnLst/>
            <a:rect l="l" t="t" r="r" b="b"/>
            <a:pathLst>
              <a:path w="810260" h="758825">
                <a:moveTo>
                  <a:pt x="0" y="758792"/>
                </a:moveTo>
                <a:lnTo>
                  <a:pt x="810190" y="758792"/>
                </a:lnTo>
                <a:lnTo>
                  <a:pt x="810190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24018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179457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734896" y="8476767"/>
            <a:ext cx="1094740" cy="758825"/>
          </a:xfrm>
          <a:custGeom>
            <a:avLst/>
            <a:gdLst/>
            <a:ahLst/>
            <a:cxnLst/>
            <a:rect l="l" t="t" r="r" b="b"/>
            <a:pathLst>
              <a:path w="1094740" h="758825">
                <a:moveTo>
                  <a:pt x="0" y="758792"/>
                </a:moveTo>
                <a:lnTo>
                  <a:pt x="1094326" y="758792"/>
                </a:lnTo>
                <a:lnTo>
                  <a:pt x="1094326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0" y="9235558"/>
            <a:ext cx="784225" cy="207010"/>
          </a:xfrm>
          <a:custGeom>
            <a:avLst/>
            <a:gdLst/>
            <a:ahLst/>
            <a:cxnLst/>
            <a:rect l="l" t="t" r="r" b="b"/>
            <a:pathLst>
              <a:path w="784225" h="207009">
                <a:moveTo>
                  <a:pt x="0" y="206947"/>
                </a:moveTo>
                <a:lnTo>
                  <a:pt x="784205" y="206947"/>
                </a:lnTo>
                <a:lnTo>
                  <a:pt x="78420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84205" y="9235558"/>
            <a:ext cx="786130" cy="207010"/>
          </a:xfrm>
          <a:custGeom>
            <a:avLst/>
            <a:gdLst/>
            <a:ahLst/>
            <a:cxnLst/>
            <a:rect l="l" t="t" r="r" b="b"/>
            <a:pathLst>
              <a:path w="786130" h="207009">
                <a:moveTo>
                  <a:pt x="0" y="206947"/>
                </a:moveTo>
                <a:lnTo>
                  <a:pt x="785857" y="206947"/>
                </a:lnTo>
                <a:lnTo>
                  <a:pt x="785857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570063" y="9235558"/>
            <a:ext cx="725805" cy="207010"/>
          </a:xfrm>
          <a:custGeom>
            <a:avLst/>
            <a:gdLst/>
            <a:ahLst/>
            <a:cxnLst/>
            <a:rect l="l" t="t" r="r" b="b"/>
            <a:pathLst>
              <a:path w="725805" h="207009">
                <a:moveTo>
                  <a:pt x="0" y="206947"/>
                </a:moveTo>
                <a:lnTo>
                  <a:pt x="725791" y="206947"/>
                </a:lnTo>
                <a:lnTo>
                  <a:pt x="725791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295854" y="9235558"/>
            <a:ext cx="549275" cy="207010"/>
          </a:xfrm>
          <a:custGeom>
            <a:avLst/>
            <a:gdLst/>
            <a:ahLst/>
            <a:cxnLst/>
            <a:rect l="l" t="t" r="r" b="b"/>
            <a:pathLst>
              <a:path w="549275" h="207009">
                <a:moveTo>
                  <a:pt x="0" y="206947"/>
                </a:moveTo>
                <a:lnTo>
                  <a:pt x="548815" y="206947"/>
                </a:lnTo>
                <a:lnTo>
                  <a:pt x="54881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844629" y="9235558"/>
            <a:ext cx="969644" cy="207010"/>
          </a:xfrm>
          <a:custGeom>
            <a:avLst/>
            <a:gdLst/>
            <a:ahLst/>
            <a:cxnLst/>
            <a:rect l="l" t="t" r="r" b="b"/>
            <a:pathLst>
              <a:path w="969645" h="207009">
                <a:moveTo>
                  <a:pt x="0" y="206947"/>
                </a:moveTo>
                <a:lnTo>
                  <a:pt x="969319" y="206947"/>
                </a:lnTo>
                <a:lnTo>
                  <a:pt x="96931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813948" y="9235558"/>
            <a:ext cx="810260" cy="207010"/>
          </a:xfrm>
          <a:custGeom>
            <a:avLst/>
            <a:gdLst/>
            <a:ahLst/>
            <a:cxnLst/>
            <a:rect l="l" t="t" r="r" b="b"/>
            <a:pathLst>
              <a:path w="810260" h="207009">
                <a:moveTo>
                  <a:pt x="0" y="206947"/>
                </a:moveTo>
                <a:lnTo>
                  <a:pt x="810190" y="206947"/>
                </a:lnTo>
                <a:lnTo>
                  <a:pt x="810190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624018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179457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734896" y="9235558"/>
            <a:ext cx="1094740" cy="207010"/>
          </a:xfrm>
          <a:custGeom>
            <a:avLst/>
            <a:gdLst/>
            <a:ahLst/>
            <a:cxnLst/>
            <a:rect l="l" t="t" r="r" b="b"/>
            <a:pathLst>
              <a:path w="1094740" h="207009">
                <a:moveTo>
                  <a:pt x="0" y="206947"/>
                </a:moveTo>
                <a:lnTo>
                  <a:pt x="1094326" y="206947"/>
                </a:lnTo>
                <a:lnTo>
                  <a:pt x="1094326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84205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570063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295854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844629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81394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62401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179457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734896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0" y="8476763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0" y="9235559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174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829465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0" y="826978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0" y="944014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7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3508611" y="8286400"/>
            <a:ext cx="184848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latin typeface="Times New Roman"/>
                <a:cs typeface="Times New Roman"/>
              </a:rPr>
              <a:t>ОБЩАЯ</a:t>
            </a:r>
            <a:r>
              <a:rPr sz="1200" b="1" spc="-10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ИНФОРМАЦИЯ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131362" y="8662290"/>
            <a:ext cx="53594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5415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Год  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10" dirty="0">
                <a:latin typeface="Times New Roman"/>
                <a:cs typeface="Times New Roman"/>
              </a:rPr>
              <a:t>р</a:t>
            </a:r>
            <a:r>
              <a:rPr sz="1050" spc="30" dirty="0">
                <a:latin typeface="Times New Roman"/>
                <a:cs typeface="Times New Roman"/>
              </a:rPr>
              <a:t>-</a:t>
            </a:r>
            <a:r>
              <a:rPr sz="1050" spc="20" dirty="0">
                <a:latin typeface="Times New Roman"/>
                <a:cs typeface="Times New Roman"/>
              </a:rPr>
              <a:t>ки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935791" y="8471757"/>
            <a:ext cx="48196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50" spc="-15" dirty="0">
                <a:latin typeface="Times New Roman"/>
                <a:cs typeface="Times New Roman"/>
              </a:rPr>
              <a:t>Дата</a:t>
            </a: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5" dirty="0">
                <a:latin typeface="Times New Roman"/>
                <a:cs typeface="Times New Roman"/>
              </a:rPr>
              <a:t>послед.</a:t>
            </a:r>
            <a:endParaRPr sz="1050">
              <a:latin typeface="Times New Roman"/>
              <a:cs typeface="Times New Roman"/>
            </a:endParaRPr>
          </a:p>
          <a:p>
            <a:pPr marL="12700" marR="5080" indent="2540" algn="ctr">
              <a:lnSpc>
                <a:spcPct val="118900"/>
              </a:lnSpc>
              <a:spcBef>
                <a:spcPts val="5"/>
              </a:spcBef>
            </a:pPr>
            <a:r>
              <a:rPr sz="1050" spc="-10" dirty="0">
                <a:latin typeface="Times New Roman"/>
                <a:cs typeface="Times New Roman"/>
              </a:rPr>
              <a:t>кап.  </a:t>
            </a:r>
            <a:r>
              <a:rPr sz="1050" spc="5" dirty="0">
                <a:latin typeface="Times New Roman"/>
                <a:cs typeface="Times New Roman"/>
              </a:rPr>
              <a:t>р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15" dirty="0">
                <a:latin typeface="Times New Roman"/>
                <a:cs typeface="Times New Roman"/>
              </a:rPr>
              <a:t>м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-35" dirty="0">
                <a:latin typeface="Times New Roman"/>
                <a:cs typeface="Times New Roman"/>
              </a:rPr>
              <a:t>н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5" dirty="0">
                <a:latin typeface="Times New Roman"/>
                <a:cs typeface="Times New Roman"/>
              </a:rPr>
              <a:t>а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1713148" y="8662290"/>
            <a:ext cx="43180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indent="-1016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30" dirty="0">
                <a:latin typeface="Times New Roman"/>
                <a:cs typeface="Times New Roman"/>
              </a:rPr>
              <a:t>-в</a:t>
            </a:r>
            <a:r>
              <a:rPr sz="1050" spc="5" dirty="0">
                <a:latin typeface="Times New Roman"/>
                <a:cs typeface="Times New Roman"/>
              </a:rPr>
              <a:t>о  э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-15" dirty="0">
                <a:latin typeface="Times New Roman"/>
                <a:cs typeface="Times New Roman"/>
              </a:rPr>
              <a:t>а</a:t>
            </a:r>
            <a:r>
              <a:rPr sz="1050" spc="25" dirty="0">
                <a:latin typeface="Times New Roman"/>
                <a:cs typeface="Times New Roman"/>
              </a:rPr>
              <a:t>ж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5" dirty="0">
                <a:latin typeface="Times New Roman"/>
                <a:cs typeface="Times New Roman"/>
              </a:rPr>
              <a:t>й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2400587" y="8698542"/>
            <a:ext cx="330200" cy="335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 marR="5080" indent="-29209">
              <a:lnSpc>
                <a:spcPct val="101000"/>
              </a:lnSpc>
            </a:pPr>
            <a:r>
              <a:rPr sz="1050" dirty="0">
                <a:latin typeface="Times New Roman"/>
                <a:cs typeface="Times New Roman"/>
              </a:rPr>
              <a:t>О</a:t>
            </a:r>
            <a:r>
              <a:rPr sz="1050" spc="-5" dirty="0">
                <a:latin typeface="Times New Roman"/>
                <a:cs typeface="Times New Roman"/>
              </a:rPr>
              <a:t>б</a:t>
            </a:r>
            <a:r>
              <a:rPr sz="1050" spc="25" dirty="0">
                <a:latin typeface="Times New Roman"/>
                <a:cs typeface="Times New Roman"/>
              </a:rPr>
              <a:t>щ</a:t>
            </a:r>
            <a:r>
              <a:rPr sz="1050" dirty="0">
                <a:latin typeface="Times New Roman"/>
                <a:cs typeface="Times New Roman"/>
              </a:rPr>
              <a:t>.  </a:t>
            </a:r>
            <a:r>
              <a:rPr sz="1050" spc="20" dirty="0">
                <a:latin typeface="Times New Roman"/>
                <a:cs typeface="Times New Roman"/>
              </a:rPr>
              <a:t>выс.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3007777" y="8471757"/>
            <a:ext cx="64071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240"/>
              </a:spcBef>
            </a:pPr>
            <a:r>
              <a:rPr sz="1050" spc="10" dirty="0">
                <a:latin typeface="Times New Roman"/>
                <a:cs typeface="Times New Roman"/>
              </a:rPr>
              <a:t>Размеры</a:t>
            </a:r>
            <a:endParaRPr sz="10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геометрич.</a:t>
            </a:r>
            <a:endParaRPr sz="1050" dirty="0">
              <a:latin typeface="Times New Roman"/>
              <a:cs typeface="Times New Roman"/>
            </a:endParaRPr>
          </a:p>
          <a:p>
            <a:pPr marL="109220" marR="59690" indent="-38735">
              <a:lnSpc>
                <a:spcPct val="118900"/>
              </a:lnSpc>
              <a:spcBef>
                <a:spcPts val="5"/>
              </a:spcBef>
            </a:pPr>
            <a:r>
              <a:rPr sz="1050" spc="25" dirty="0">
                <a:latin typeface="Times New Roman"/>
                <a:cs typeface="Times New Roman"/>
              </a:rPr>
              <a:t>(</a:t>
            </a:r>
            <a:r>
              <a:rPr sz="1050" spc="40" dirty="0">
                <a:latin typeface="Times New Roman"/>
                <a:cs typeface="Times New Roman"/>
              </a:rPr>
              <a:t>Ж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spc="5" dirty="0">
                <a:latin typeface="Times New Roman"/>
                <a:cs typeface="Times New Roman"/>
              </a:rPr>
              <a:t>ло</a:t>
            </a:r>
            <a:r>
              <a:rPr sz="1050" spc="25" dirty="0">
                <a:latin typeface="Times New Roman"/>
                <a:cs typeface="Times New Roman"/>
              </a:rPr>
              <a:t>г</a:t>
            </a:r>
            <a:r>
              <a:rPr sz="1050" spc="5" dirty="0">
                <a:latin typeface="Times New Roman"/>
                <a:cs typeface="Times New Roman"/>
              </a:rPr>
              <a:t>о  </a:t>
            </a:r>
            <a:r>
              <a:rPr sz="1050" spc="-10" dirty="0">
                <a:latin typeface="Times New Roman"/>
                <a:cs typeface="Times New Roman"/>
              </a:rPr>
              <a:t>здания)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4006546" y="8567184"/>
            <a:ext cx="418465" cy="582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8895" algn="just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Общ.  </a:t>
            </a:r>
            <a:r>
              <a:rPr sz="1050" dirty="0">
                <a:latin typeface="Times New Roman"/>
                <a:cs typeface="Times New Roman"/>
              </a:rPr>
              <a:t>площ.  </a:t>
            </a:r>
            <a:r>
              <a:rPr sz="1050" spc="15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25" dirty="0">
                <a:latin typeface="Times New Roman"/>
                <a:cs typeface="Times New Roman"/>
              </a:rPr>
              <a:t>м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л.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4788576" y="8471757"/>
            <a:ext cx="124269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0"/>
              </a:spcBef>
            </a:pPr>
            <a:r>
              <a:rPr sz="1050" spc="-10" dirty="0">
                <a:latin typeface="Times New Roman"/>
                <a:cs typeface="Times New Roman"/>
              </a:rPr>
              <a:t>Среднее</a:t>
            </a:r>
            <a:r>
              <a:rPr sz="1050" spc="17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количество</a:t>
            </a: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нахождения  </a:t>
            </a:r>
            <a:r>
              <a:rPr sz="1050" spc="-5" dirty="0">
                <a:latin typeface="Times New Roman"/>
                <a:cs typeface="Times New Roman"/>
              </a:rPr>
              <a:t>людей</a:t>
            </a:r>
            <a:r>
              <a:rPr sz="1050" spc="235" dirty="0">
                <a:latin typeface="Times New Roman"/>
                <a:cs typeface="Times New Roman"/>
              </a:rPr>
              <a:t> </a:t>
            </a:r>
            <a:r>
              <a:rPr sz="1050" spc="5" dirty="0">
                <a:latin typeface="Times New Roman"/>
                <a:cs typeface="Times New Roman"/>
              </a:rPr>
              <a:t>/</a:t>
            </a:r>
            <a:endParaRPr sz="1050" dirty="0">
              <a:latin typeface="Times New Roman"/>
              <a:cs typeface="Times New Roman"/>
            </a:endParaRPr>
          </a:p>
          <a:p>
            <a:pPr marL="50800" marR="4699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персонала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spc="10" dirty="0">
                <a:latin typeface="Times New Roman"/>
                <a:cs typeface="Times New Roman"/>
              </a:rPr>
              <a:t>(чел.)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6296881" y="8502321"/>
            <a:ext cx="1344930" cy="744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spc="-5" dirty="0">
                <a:latin typeface="Times New Roman"/>
                <a:cs typeface="Times New Roman"/>
              </a:rPr>
              <a:t>Количество  людей</a:t>
            </a:r>
            <a:r>
              <a:rPr sz="1050" spc="17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/</a:t>
            </a:r>
          </a:p>
          <a:p>
            <a:pPr marL="635" algn="ctr">
              <a:lnSpc>
                <a:spcPct val="100000"/>
              </a:lnSpc>
              <a:spcBef>
                <a:spcPts val="235"/>
              </a:spcBef>
            </a:pPr>
            <a:r>
              <a:rPr sz="1050" dirty="0">
                <a:latin typeface="Times New Roman"/>
                <a:cs typeface="Times New Roman"/>
              </a:rPr>
              <a:t>персонала</a:t>
            </a:r>
          </a:p>
          <a:p>
            <a:pPr marL="12700" marR="508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находящихся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dirty="0">
                <a:latin typeface="Times New Roman"/>
                <a:cs typeface="Times New Roman"/>
              </a:rPr>
              <a:t>круглосуточно</a:t>
            </a:r>
          </a:p>
        </p:txBody>
      </p:sp>
      <p:sp>
        <p:nvSpPr>
          <p:cNvPr id="316" name="object 316"/>
          <p:cNvSpPr txBox="1"/>
          <p:nvPr/>
        </p:nvSpPr>
        <p:spPr>
          <a:xfrm>
            <a:off x="7940547" y="8662290"/>
            <a:ext cx="692785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5080" indent="-8763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dirty="0">
                <a:latin typeface="Times New Roman"/>
                <a:cs typeface="Times New Roman"/>
              </a:rPr>
              <a:t>ч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30" dirty="0">
                <a:latin typeface="Times New Roman"/>
                <a:cs typeface="Times New Roman"/>
              </a:rPr>
              <a:t>в</a:t>
            </a:r>
            <a:r>
              <a:rPr sz="1050" spc="5" dirty="0">
                <a:latin typeface="Times New Roman"/>
                <a:cs typeface="Times New Roman"/>
              </a:rPr>
              <a:t>о  выходов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229015" y="9245066"/>
            <a:ext cx="3352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19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1013140" y="9245066"/>
            <a:ext cx="32512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20</a:t>
            </a:r>
            <a:r>
              <a:rPr sz="1200" spc="-7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1877515" y="9245066"/>
            <a:ext cx="1028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2347530" y="9235321"/>
            <a:ext cx="43296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3,6</a:t>
            </a:r>
            <a:r>
              <a:rPr sz="1200" spc="-8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3027114" y="9245066"/>
            <a:ext cx="61785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80 х 22</a:t>
            </a:r>
            <a:r>
              <a:rPr sz="1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3938865" y="9245066"/>
            <a:ext cx="56324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6273</a:t>
            </a:r>
            <a:r>
              <a:rPr sz="1200" spc="22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sz="1200" spc="15" baseline="24305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sz="1200" baseline="24305">
              <a:latin typeface="Times New Roman"/>
              <a:cs typeface="Times New Roman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5186198" y="9245066"/>
            <a:ext cx="4508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550</a:t>
            </a:r>
            <a:r>
              <a:rPr sz="1200" spc="-30" dirty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6" name="Прямоугольник 5"/>
          <p:cNvSpPr>
            <a:spLocks noChangeArrowheads="1"/>
          </p:cNvSpPr>
          <p:nvPr/>
        </p:nvSpPr>
        <p:spPr bwMode="auto">
          <a:xfrm>
            <a:off x="7841" y="-4564"/>
            <a:ext cx="12801600" cy="137613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Электролабораторная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мастерская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6781520" y="9245066"/>
            <a:ext cx="3740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-30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8240274" y="9245066"/>
            <a:ext cx="10287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3178" y="1385654"/>
            <a:ext cx="2867025" cy="760391"/>
          </a:xfrm>
          <a:custGeom>
            <a:avLst/>
            <a:gdLst/>
            <a:ahLst/>
            <a:cxnLst/>
            <a:rect l="l" t="t" r="r" b="b"/>
            <a:pathLst>
              <a:path w="2867025" h="1027430">
                <a:moveTo>
                  <a:pt x="0" y="1027151"/>
                </a:moveTo>
                <a:lnTo>
                  <a:pt x="2866746" y="1027151"/>
                </a:lnTo>
                <a:lnTo>
                  <a:pt x="2866746" y="0"/>
                </a:lnTo>
                <a:lnTo>
                  <a:pt x="0" y="0"/>
                </a:lnTo>
                <a:lnTo>
                  <a:pt x="0" y="1027151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Директор филиала</a:t>
            </a:r>
          </a:p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Бондаренко Валентина Васильевна</a:t>
            </a:r>
            <a:endParaRPr lang="ru-RU" sz="1200" dirty="0" smtClean="0">
              <a:latin typeface="Times New Roman"/>
              <a:cs typeface="Times New Roman"/>
            </a:endParaRP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spc="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(48343)</a:t>
            </a:r>
            <a:r>
              <a:rPr lang="ru-RU" sz="1200" spc="6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5-91-83</a:t>
            </a: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8-906-502-94-88</a:t>
            </a:r>
            <a:endParaRPr lang="ru-RU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37" name="object 2"/>
          <p:cNvSpPr txBox="1"/>
          <p:nvPr/>
        </p:nvSpPr>
        <p:spPr>
          <a:xfrm>
            <a:off x="12089432" y="0"/>
            <a:ext cx="526430" cy="26409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3492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 smtClean="0">
                <a:latin typeface="Times New Roman"/>
                <a:cs typeface="Times New Roman"/>
              </a:rPr>
              <a:t>3.</a:t>
            </a:r>
            <a:r>
              <a:rPr lang="ru-RU" sz="1400" b="1" dirty="0" smtClean="0">
                <a:latin typeface="Times New Roman"/>
                <a:cs typeface="Times New Roman"/>
              </a:rPr>
              <a:t>1</a:t>
            </a:r>
            <a:r>
              <a:rPr sz="1400" b="1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510659" y="1392206"/>
            <a:ext cx="4168775" cy="1052539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/>
          <a:p>
            <a:pPr algn="ctr">
              <a:defRPr/>
            </a:pPr>
            <a:r>
              <a:rPr lang="ru-RU" sz="1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проживающего населения – 40116 чел.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домов – 8204 (из них нежилых 0);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-социально – значимых объектов – 44;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котельных – 27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5"/>
          <p:cNvSpPr>
            <a:spLocks noChangeArrowheads="1"/>
          </p:cNvSpPr>
          <p:nvPr/>
        </p:nvSpPr>
        <p:spPr bwMode="auto">
          <a:xfrm>
            <a:off x="8843866" y="8263566"/>
            <a:ext cx="3933227" cy="1185354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7908" tIns="63959" rIns="127908" bIns="63959" anchor="ctr"/>
          <a:lstStyle/>
          <a:p>
            <a:pPr algn="ctr" eaLnBrk="0" hangingPunct="0"/>
            <a:endParaRPr lang="ru-RU" altLang="ru-RU" sz="1400" dirty="0"/>
          </a:p>
        </p:txBody>
      </p:sp>
      <p:sp>
        <p:nvSpPr>
          <p:cNvPr id="73" name="Плюс 72"/>
          <p:cNvSpPr/>
          <p:nvPr/>
        </p:nvSpPr>
        <p:spPr>
          <a:xfrm>
            <a:off x="340662" y="2133079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4" name="Скругленная прямоугольная выноска 73"/>
          <p:cNvSpPr/>
          <p:nvPr/>
        </p:nvSpPr>
        <p:spPr>
          <a:xfrm flipH="1">
            <a:off x="1254907" y="3116336"/>
            <a:ext cx="2376487" cy="1584325"/>
          </a:xfrm>
          <a:prstGeom prst="wedgeRoundRectCallout">
            <a:avLst>
              <a:gd name="adj1" fmla="val 80307"/>
              <a:gd name="adj2" fmla="val -993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ГБУЗ  "Новозыбковская центральная районная больница" ул. Красная, д. 81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врач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Бурый </a:t>
            </a:r>
            <a:r>
              <a:rPr 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Сергей Николаевич. 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8-48343-3-29-05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8-961-100-04-77</a:t>
            </a:r>
            <a:endParaRPr lang="ru-RU" sz="1300" dirty="0">
              <a:solidFill>
                <a:schemeClr val="tx1"/>
              </a:solidFill>
            </a:endParaRPr>
          </a:p>
        </p:txBody>
      </p:sp>
      <p:grpSp>
        <p:nvGrpSpPr>
          <p:cNvPr id="76" name="Группа 629"/>
          <p:cNvGrpSpPr>
            <a:grpSpLocks/>
          </p:cNvGrpSpPr>
          <p:nvPr/>
        </p:nvGrpSpPr>
        <p:grpSpPr bwMode="auto">
          <a:xfrm>
            <a:off x="4310832" y="2775486"/>
            <a:ext cx="535629" cy="353173"/>
            <a:chOff x="164842" y="3795140"/>
            <a:chExt cx="303768" cy="352436"/>
          </a:xfrm>
        </p:grpSpPr>
        <p:sp>
          <p:nvSpPr>
            <p:cNvPr id="77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8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9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84" name="Скругленная прямоугольная выноска 83"/>
          <p:cNvSpPr/>
          <p:nvPr/>
        </p:nvSpPr>
        <p:spPr>
          <a:xfrm flipH="1">
            <a:off x="5371085" y="2724201"/>
            <a:ext cx="2447925" cy="1152525"/>
          </a:xfrm>
          <a:prstGeom prst="wedgeRoundRectCallout">
            <a:avLst>
              <a:gd name="adj1" fmla="val 88224"/>
              <a:gd name="adj2" fmla="val -179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ПСЧ-16 ФГКУ  "1 ОФПС"  по Брянской области,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Наримановская, д. 10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Жабченко Иван Иванович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8-920-858-70-01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8-903-869-33-20</a:t>
            </a:r>
          </a:p>
        </p:txBody>
      </p:sp>
      <p:sp>
        <p:nvSpPr>
          <p:cNvPr id="85" name="Прямоугольник 55"/>
          <p:cNvSpPr>
            <a:spLocks noChangeArrowheads="1"/>
          </p:cNvSpPr>
          <p:nvPr/>
        </p:nvSpPr>
        <p:spPr bwMode="auto">
          <a:xfrm rot="3070611">
            <a:off x="4670736" y="3959946"/>
            <a:ext cx="192258" cy="4583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86" name="Скругленная прямоугольная выноска 85"/>
          <p:cNvSpPr/>
          <p:nvPr/>
        </p:nvSpPr>
        <p:spPr>
          <a:xfrm>
            <a:off x="5564058" y="4793286"/>
            <a:ext cx="2376488" cy="1223962"/>
          </a:xfrm>
          <a:prstGeom prst="wedgeRoundRectCallout">
            <a:avLst>
              <a:gd name="adj1" fmla="val -79556"/>
              <a:gd name="adj2" fmla="val -11389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 администрации г.Новозыбкова, ул. Площадь Октябрьской революции,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Зам. главы администрации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зам.председателья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КЧС и ОПБ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Грудин Александр Михайлович, 8(48343)3-09-58, 8-900-360-38-49</a:t>
            </a:r>
          </a:p>
        </p:txBody>
      </p:sp>
      <p:pic>
        <p:nvPicPr>
          <p:cNvPr id="87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98" y="4317238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Скругленная прямоугольная выноска 87"/>
          <p:cNvSpPr/>
          <p:nvPr/>
        </p:nvSpPr>
        <p:spPr>
          <a:xfrm>
            <a:off x="2144948" y="5171041"/>
            <a:ext cx="2808288" cy="792163"/>
          </a:xfrm>
          <a:prstGeom prst="wedgeRoundRectCallout">
            <a:avLst>
              <a:gd name="adj1" fmla="val 39042"/>
              <a:gd name="adj2" fmla="val -1327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 МВД  России «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Ленина, 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Начальник  -  подполковник  полиции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Глазунов Дмитрий Николаевич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8(48343) 3-42-50,8-999-376-53-49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89" name="Group 1900"/>
          <p:cNvGrpSpPr>
            <a:grpSpLocks/>
          </p:cNvGrpSpPr>
          <p:nvPr/>
        </p:nvGrpSpPr>
        <p:grpSpPr bwMode="auto">
          <a:xfrm>
            <a:off x="10937999" y="6744816"/>
            <a:ext cx="287337" cy="287338"/>
            <a:chOff x="4727" y="2506"/>
            <a:chExt cx="706" cy="1172"/>
          </a:xfrm>
        </p:grpSpPr>
        <p:sp>
          <p:nvSpPr>
            <p:cNvPr id="90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1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2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3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4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5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6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7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8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9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0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1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2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3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4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5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6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7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8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9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0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1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2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3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4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5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6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7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8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9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0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1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2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3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4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5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6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7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8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9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0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1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2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3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4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5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6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7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8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9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1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2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3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5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6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7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8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9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0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1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2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3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4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5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6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7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8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9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0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1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2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3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4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5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6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7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8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169" name="Скругленная прямоугольная выноска 168"/>
          <p:cNvSpPr/>
          <p:nvPr/>
        </p:nvSpPr>
        <p:spPr>
          <a:xfrm>
            <a:off x="6408641" y="6607371"/>
            <a:ext cx="3313113" cy="1368425"/>
          </a:xfrm>
          <a:prstGeom prst="wedgeRoundRectCallout">
            <a:avLst>
              <a:gd name="adj1" fmla="val 88969"/>
              <a:gd name="adj2" fmla="val -587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 филиал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 Брянский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Новозыбков, ул.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Мичурина, 59,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филиала: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Валентина Васильевна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8(48343)5-91-83,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8-906-502-94-88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9049585" y="8302859"/>
            <a:ext cx="33829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695" tIns="89358" rIns="178695" bIns="893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b="1" dirty="0">
                <a:latin typeface="Times New Roman" panose="02020603050405020304" pitchFamily="18" charset="0"/>
              </a:rPr>
              <a:t>Условные обозначения</a:t>
            </a:r>
          </a:p>
        </p:txBody>
      </p:sp>
      <p:grpSp>
        <p:nvGrpSpPr>
          <p:cNvPr id="171" name="Group 1900"/>
          <p:cNvGrpSpPr>
            <a:grpSpLocks/>
          </p:cNvGrpSpPr>
          <p:nvPr/>
        </p:nvGrpSpPr>
        <p:grpSpPr bwMode="auto">
          <a:xfrm>
            <a:off x="8977652" y="8662290"/>
            <a:ext cx="230187" cy="304800"/>
            <a:chOff x="4727" y="2506"/>
            <a:chExt cx="706" cy="1172"/>
          </a:xfrm>
        </p:grpSpPr>
        <p:sp>
          <p:nvSpPr>
            <p:cNvPr id="172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3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4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5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6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7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8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9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0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1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2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3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4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5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6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7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8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9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0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1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2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3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4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5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6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7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8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9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0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1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2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3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4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5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6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7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8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9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0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1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2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3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4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5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6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7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8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9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0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1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2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3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4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5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6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7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8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9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0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1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2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3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4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5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6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7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8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9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0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1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2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3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4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5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6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7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8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9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50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251" name="TextBox 250"/>
          <p:cNvSpPr txBox="1">
            <a:spLocks noChangeArrowheads="1"/>
          </p:cNvSpPr>
          <p:nvPr/>
        </p:nvSpPr>
        <p:spPr bwMode="auto">
          <a:xfrm>
            <a:off x="9209112" y="8686276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Техникум</a:t>
            </a:r>
            <a:endParaRPr lang="ru-RU" altLang="ru-RU" sz="1000" dirty="0"/>
          </a:p>
        </p:txBody>
      </p:sp>
      <p:sp>
        <p:nvSpPr>
          <p:cNvPr id="254" name="Плюс 253"/>
          <p:cNvSpPr/>
          <p:nvPr/>
        </p:nvSpPr>
        <p:spPr>
          <a:xfrm>
            <a:off x="8949472" y="9062492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55" name="TextBox 254"/>
          <p:cNvSpPr txBox="1">
            <a:spLocks noChangeArrowheads="1"/>
          </p:cNvSpPr>
          <p:nvPr/>
        </p:nvSpPr>
        <p:spPr bwMode="auto">
          <a:xfrm>
            <a:off x="9209112" y="9091041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Больница</a:t>
            </a:r>
            <a:endParaRPr lang="ru-RU" altLang="ru-RU" sz="1000" dirty="0"/>
          </a:p>
        </p:txBody>
      </p:sp>
      <p:pic>
        <p:nvPicPr>
          <p:cNvPr id="256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208" y="8716554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" name="TextBox 256"/>
          <p:cNvSpPr txBox="1">
            <a:spLocks noChangeArrowheads="1"/>
          </p:cNvSpPr>
          <p:nvPr/>
        </p:nvSpPr>
        <p:spPr bwMode="auto">
          <a:xfrm>
            <a:off x="10313643" y="8688737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Полиция</a:t>
            </a:r>
            <a:endParaRPr lang="ru-RU" altLang="ru-RU" sz="1000" dirty="0"/>
          </a:p>
        </p:txBody>
      </p:sp>
      <p:grpSp>
        <p:nvGrpSpPr>
          <p:cNvPr id="258" name="Группа 629"/>
          <p:cNvGrpSpPr>
            <a:grpSpLocks/>
          </p:cNvGrpSpPr>
          <p:nvPr/>
        </p:nvGrpSpPr>
        <p:grpSpPr bwMode="auto">
          <a:xfrm>
            <a:off x="10001200" y="9091041"/>
            <a:ext cx="531891" cy="328946"/>
            <a:chOff x="164842" y="3795140"/>
            <a:chExt cx="303768" cy="352436"/>
          </a:xfrm>
        </p:grpSpPr>
        <p:sp>
          <p:nvSpPr>
            <p:cNvPr id="259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1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2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263" name="TextBox 262"/>
          <p:cNvSpPr txBox="1">
            <a:spLocks noChangeArrowheads="1"/>
          </p:cNvSpPr>
          <p:nvPr/>
        </p:nvSpPr>
        <p:spPr bwMode="auto">
          <a:xfrm>
            <a:off x="10562596" y="9090905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МЧС</a:t>
            </a:r>
            <a:endParaRPr lang="ru-RU" altLang="ru-RU" sz="1000" dirty="0"/>
          </a:p>
        </p:txBody>
      </p:sp>
      <p:sp>
        <p:nvSpPr>
          <p:cNvPr id="264" name="Прямоугольник 55"/>
          <p:cNvSpPr>
            <a:spLocks noChangeArrowheads="1"/>
          </p:cNvSpPr>
          <p:nvPr/>
        </p:nvSpPr>
        <p:spPr bwMode="auto">
          <a:xfrm>
            <a:off x="11153328" y="8905056"/>
            <a:ext cx="400050" cy="20002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265" name="TextBox 264"/>
          <p:cNvSpPr txBox="1">
            <a:spLocks noChangeArrowheads="1"/>
          </p:cNvSpPr>
          <p:nvPr/>
        </p:nvSpPr>
        <p:spPr bwMode="auto">
          <a:xfrm>
            <a:off x="11606587" y="8711120"/>
            <a:ext cx="937946" cy="5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err="1" smtClean="0"/>
              <a:t>Админист-ративное</a:t>
            </a:r>
            <a:r>
              <a:rPr lang="ru-RU" altLang="ru-RU" sz="1000" dirty="0" smtClean="0"/>
              <a:t> здание</a:t>
            </a:r>
            <a:endParaRPr lang="ru-RU" altLang="ru-RU" sz="1000" dirty="0"/>
          </a:p>
        </p:txBody>
      </p:sp>
      <p:sp>
        <p:nvSpPr>
          <p:cNvPr id="269" name="object 332"/>
          <p:cNvSpPr/>
          <p:nvPr/>
        </p:nvSpPr>
        <p:spPr>
          <a:xfrm>
            <a:off x="9408342" y="3576464"/>
            <a:ext cx="3393258" cy="667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333"/>
          <p:cNvSpPr txBox="1"/>
          <p:nvPr/>
        </p:nvSpPr>
        <p:spPr>
          <a:xfrm>
            <a:off x="7781290" y="3647902"/>
            <a:ext cx="502031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8800" algn="ctr">
              <a:lnSpc>
                <a:spcPct val="100000"/>
              </a:lnSpc>
            </a:pPr>
            <a:r>
              <a:rPr sz="1550" b="1" spc="25" smtClean="0">
                <a:latin typeface="Times New Roman" pitchFamily="18" charset="0"/>
                <a:cs typeface="Times New Roman" pitchFamily="18" charset="0"/>
              </a:rPr>
              <a:t>ФОТО</a:t>
            </a:r>
            <a:r>
              <a:rPr lang="ru-RU" sz="1550" b="1" spc="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50" b="1" spc="25" dirty="0" err="1" smtClean="0">
                <a:latin typeface="Times New Roman" pitchFamily="18" charset="0"/>
                <a:cs typeface="Times New Roman" pitchFamily="18" charset="0"/>
              </a:rPr>
              <a:t>электролабораторной</a:t>
            </a:r>
            <a:r>
              <a:rPr lang="ru-RU" sz="1550" b="1" spc="25" dirty="0" smtClean="0">
                <a:latin typeface="Times New Roman" pitchFamily="18" charset="0"/>
                <a:cs typeface="Times New Roman" pitchFamily="18" charset="0"/>
              </a:rPr>
              <a:t> мастерской</a:t>
            </a:r>
          </a:p>
        </p:txBody>
      </p:sp>
      <p:pic>
        <p:nvPicPr>
          <p:cNvPr id="271" name="Рисунок 27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2138" y="1408831"/>
            <a:ext cx="3359461" cy="22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801600" cy="94443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22034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3.1.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34401" y="3805758"/>
            <a:ext cx="170815" cy="2540000"/>
          </a:xfrm>
          <a:custGeom>
            <a:avLst/>
            <a:gdLst/>
            <a:ahLst/>
            <a:cxnLst/>
            <a:rect l="l" t="t" r="r" b="b"/>
            <a:pathLst>
              <a:path w="170814" h="2540000">
                <a:moveTo>
                  <a:pt x="0" y="2539754"/>
                </a:moveTo>
                <a:lnTo>
                  <a:pt x="170771" y="2539754"/>
                </a:lnTo>
                <a:lnTo>
                  <a:pt x="170771" y="0"/>
                </a:lnTo>
                <a:lnTo>
                  <a:pt x="0" y="0"/>
                </a:lnTo>
                <a:lnTo>
                  <a:pt x="0" y="2539754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36166" y="2221536"/>
            <a:ext cx="3611245" cy="139065"/>
          </a:xfrm>
          <a:custGeom>
            <a:avLst/>
            <a:gdLst/>
            <a:ahLst/>
            <a:cxnLst/>
            <a:rect l="l" t="t" r="r" b="b"/>
            <a:pathLst>
              <a:path w="3611245" h="139064">
                <a:moveTo>
                  <a:pt x="0" y="138736"/>
                </a:moveTo>
                <a:lnTo>
                  <a:pt x="3610957" y="138736"/>
                </a:lnTo>
                <a:lnTo>
                  <a:pt x="3610957" y="0"/>
                </a:lnTo>
                <a:lnTo>
                  <a:pt x="0" y="0"/>
                </a:lnTo>
                <a:lnTo>
                  <a:pt x="0" y="138736"/>
                </a:lnTo>
                <a:close/>
              </a:path>
            </a:pathLst>
          </a:custGeom>
          <a:ln w="93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65281" y="2695866"/>
            <a:ext cx="481965" cy="89535"/>
          </a:xfrm>
          <a:custGeom>
            <a:avLst/>
            <a:gdLst/>
            <a:ahLst/>
            <a:cxnLst/>
            <a:rect l="l" t="t" r="r" b="b"/>
            <a:pathLst>
              <a:path w="481965" h="89535">
                <a:moveTo>
                  <a:pt x="0" y="89366"/>
                </a:moveTo>
                <a:lnTo>
                  <a:pt x="481841" y="89366"/>
                </a:lnTo>
                <a:lnTo>
                  <a:pt x="481841" y="0"/>
                </a:lnTo>
                <a:lnTo>
                  <a:pt x="0" y="0"/>
                </a:lnTo>
                <a:lnTo>
                  <a:pt x="0" y="89366"/>
                </a:lnTo>
                <a:close/>
              </a:path>
            </a:pathLst>
          </a:custGeom>
          <a:ln w="93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717139" y="1064773"/>
            <a:ext cx="210820" cy="2571115"/>
          </a:xfrm>
          <a:custGeom>
            <a:avLst/>
            <a:gdLst/>
            <a:ahLst/>
            <a:cxnLst/>
            <a:rect l="l" t="t" r="r" b="b"/>
            <a:pathLst>
              <a:path w="210819" h="2571115">
                <a:moveTo>
                  <a:pt x="0" y="2571001"/>
                </a:moveTo>
                <a:lnTo>
                  <a:pt x="210766" y="2571001"/>
                </a:lnTo>
                <a:lnTo>
                  <a:pt x="210766" y="0"/>
                </a:lnTo>
                <a:lnTo>
                  <a:pt x="0" y="0"/>
                </a:lnTo>
                <a:lnTo>
                  <a:pt x="0" y="2571001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495432" y="1737208"/>
            <a:ext cx="1894205" cy="257175"/>
          </a:xfrm>
          <a:custGeom>
            <a:avLst/>
            <a:gdLst/>
            <a:ahLst/>
            <a:cxnLst/>
            <a:rect l="l" t="t" r="r" b="b"/>
            <a:pathLst>
              <a:path w="1894204" h="257175">
                <a:moveTo>
                  <a:pt x="0" y="256850"/>
                </a:moveTo>
                <a:lnTo>
                  <a:pt x="1893720" y="256850"/>
                </a:lnTo>
                <a:lnTo>
                  <a:pt x="1893720" y="0"/>
                </a:lnTo>
                <a:lnTo>
                  <a:pt x="0" y="0"/>
                </a:lnTo>
                <a:lnTo>
                  <a:pt x="0" y="256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" y="1371575"/>
            <a:ext cx="12801600" cy="6893693"/>
          </a:xfrm>
          <a:prstGeom prst="rect">
            <a:avLst/>
          </a:prstGeom>
        </p:spPr>
      </p:pic>
      <p:sp>
        <p:nvSpPr>
          <p:cNvPr id="274" name="object 274"/>
          <p:cNvSpPr/>
          <p:nvPr/>
        </p:nvSpPr>
        <p:spPr>
          <a:xfrm>
            <a:off x="0" y="8269815"/>
            <a:ext cx="8829675" cy="207010"/>
          </a:xfrm>
          <a:custGeom>
            <a:avLst/>
            <a:gdLst/>
            <a:ahLst/>
            <a:cxnLst/>
            <a:rect l="l" t="t" r="r" b="b"/>
            <a:pathLst>
              <a:path w="8829675" h="207009">
                <a:moveTo>
                  <a:pt x="0" y="206947"/>
                </a:moveTo>
                <a:lnTo>
                  <a:pt x="8829465" y="206947"/>
                </a:lnTo>
                <a:lnTo>
                  <a:pt x="882946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0" y="8476767"/>
            <a:ext cx="784225" cy="758825"/>
          </a:xfrm>
          <a:custGeom>
            <a:avLst/>
            <a:gdLst/>
            <a:ahLst/>
            <a:cxnLst/>
            <a:rect l="l" t="t" r="r" b="b"/>
            <a:pathLst>
              <a:path w="784225" h="758825">
                <a:moveTo>
                  <a:pt x="0" y="758792"/>
                </a:moveTo>
                <a:lnTo>
                  <a:pt x="784205" y="758792"/>
                </a:lnTo>
                <a:lnTo>
                  <a:pt x="78420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84205" y="8476767"/>
            <a:ext cx="786130" cy="758825"/>
          </a:xfrm>
          <a:custGeom>
            <a:avLst/>
            <a:gdLst/>
            <a:ahLst/>
            <a:cxnLst/>
            <a:rect l="l" t="t" r="r" b="b"/>
            <a:pathLst>
              <a:path w="786130" h="758825">
                <a:moveTo>
                  <a:pt x="0" y="758792"/>
                </a:moveTo>
                <a:lnTo>
                  <a:pt x="785857" y="758792"/>
                </a:lnTo>
                <a:lnTo>
                  <a:pt x="785857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570063" y="8476767"/>
            <a:ext cx="725805" cy="758825"/>
          </a:xfrm>
          <a:custGeom>
            <a:avLst/>
            <a:gdLst/>
            <a:ahLst/>
            <a:cxnLst/>
            <a:rect l="l" t="t" r="r" b="b"/>
            <a:pathLst>
              <a:path w="725805" h="758825">
                <a:moveTo>
                  <a:pt x="0" y="758792"/>
                </a:moveTo>
                <a:lnTo>
                  <a:pt x="725791" y="758792"/>
                </a:lnTo>
                <a:lnTo>
                  <a:pt x="725791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295854" y="8476767"/>
            <a:ext cx="549275" cy="758825"/>
          </a:xfrm>
          <a:custGeom>
            <a:avLst/>
            <a:gdLst/>
            <a:ahLst/>
            <a:cxnLst/>
            <a:rect l="l" t="t" r="r" b="b"/>
            <a:pathLst>
              <a:path w="549275" h="758825">
                <a:moveTo>
                  <a:pt x="0" y="758792"/>
                </a:moveTo>
                <a:lnTo>
                  <a:pt x="548815" y="758792"/>
                </a:lnTo>
                <a:lnTo>
                  <a:pt x="54881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844629" y="8476767"/>
            <a:ext cx="969644" cy="758825"/>
          </a:xfrm>
          <a:custGeom>
            <a:avLst/>
            <a:gdLst/>
            <a:ahLst/>
            <a:cxnLst/>
            <a:rect l="l" t="t" r="r" b="b"/>
            <a:pathLst>
              <a:path w="969645" h="758825">
                <a:moveTo>
                  <a:pt x="0" y="758792"/>
                </a:moveTo>
                <a:lnTo>
                  <a:pt x="969319" y="758792"/>
                </a:lnTo>
                <a:lnTo>
                  <a:pt x="96931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813948" y="8476767"/>
            <a:ext cx="810260" cy="758825"/>
          </a:xfrm>
          <a:custGeom>
            <a:avLst/>
            <a:gdLst/>
            <a:ahLst/>
            <a:cxnLst/>
            <a:rect l="l" t="t" r="r" b="b"/>
            <a:pathLst>
              <a:path w="810260" h="758825">
                <a:moveTo>
                  <a:pt x="0" y="758792"/>
                </a:moveTo>
                <a:lnTo>
                  <a:pt x="810190" y="758792"/>
                </a:lnTo>
                <a:lnTo>
                  <a:pt x="810190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24018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179457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734896" y="8476767"/>
            <a:ext cx="1094740" cy="758825"/>
          </a:xfrm>
          <a:custGeom>
            <a:avLst/>
            <a:gdLst/>
            <a:ahLst/>
            <a:cxnLst/>
            <a:rect l="l" t="t" r="r" b="b"/>
            <a:pathLst>
              <a:path w="1094740" h="758825">
                <a:moveTo>
                  <a:pt x="0" y="758792"/>
                </a:moveTo>
                <a:lnTo>
                  <a:pt x="1094326" y="758792"/>
                </a:lnTo>
                <a:lnTo>
                  <a:pt x="1094326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0" y="9235558"/>
            <a:ext cx="784225" cy="207010"/>
          </a:xfrm>
          <a:custGeom>
            <a:avLst/>
            <a:gdLst/>
            <a:ahLst/>
            <a:cxnLst/>
            <a:rect l="l" t="t" r="r" b="b"/>
            <a:pathLst>
              <a:path w="784225" h="207009">
                <a:moveTo>
                  <a:pt x="0" y="206947"/>
                </a:moveTo>
                <a:lnTo>
                  <a:pt x="784205" y="206947"/>
                </a:lnTo>
                <a:lnTo>
                  <a:pt x="78420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84205" y="9235558"/>
            <a:ext cx="786130" cy="207010"/>
          </a:xfrm>
          <a:custGeom>
            <a:avLst/>
            <a:gdLst/>
            <a:ahLst/>
            <a:cxnLst/>
            <a:rect l="l" t="t" r="r" b="b"/>
            <a:pathLst>
              <a:path w="786130" h="207009">
                <a:moveTo>
                  <a:pt x="0" y="206947"/>
                </a:moveTo>
                <a:lnTo>
                  <a:pt x="785857" y="206947"/>
                </a:lnTo>
                <a:lnTo>
                  <a:pt x="785857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570063" y="9235558"/>
            <a:ext cx="725805" cy="207010"/>
          </a:xfrm>
          <a:custGeom>
            <a:avLst/>
            <a:gdLst/>
            <a:ahLst/>
            <a:cxnLst/>
            <a:rect l="l" t="t" r="r" b="b"/>
            <a:pathLst>
              <a:path w="725805" h="207009">
                <a:moveTo>
                  <a:pt x="0" y="206947"/>
                </a:moveTo>
                <a:lnTo>
                  <a:pt x="725791" y="206947"/>
                </a:lnTo>
                <a:lnTo>
                  <a:pt x="725791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295854" y="9235558"/>
            <a:ext cx="549275" cy="207010"/>
          </a:xfrm>
          <a:custGeom>
            <a:avLst/>
            <a:gdLst/>
            <a:ahLst/>
            <a:cxnLst/>
            <a:rect l="l" t="t" r="r" b="b"/>
            <a:pathLst>
              <a:path w="549275" h="207009">
                <a:moveTo>
                  <a:pt x="0" y="206947"/>
                </a:moveTo>
                <a:lnTo>
                  <a:pt x="548815" y="206947"/>
                </a:lnTo>
                <a:lnTo>
                  <a:pt x="54881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844629" y="9235558"/>
            <a:ext cx="969644" cy="207010"/>
          </a:xfrm>
          <a:custGeom>
            <a:avLst/>
            <a:gdLst/>
            <a:ahLst/>
            <a:cxnLst/>
            <a:rect l="l" t="t" r="r" b="b"/>
            <a:pathLst>
              <a:path w="969645" h="207009">
                <a:moveTo>
                  <a:pt x="0" y="206947"/>
                </a:moveTo>
                <a:lnTo>
                  <a:pt x="969319" y="206947"/>
                </a:lnTo>
                <a:lnTo>
                  <a:pt x="96931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813948" y="9235558"/>
            <a:ext cx="810260" cy="207010"/>
          </a:xfrm>
          <a:custGeom>
            <a:avLst/>
            <a:gdLst/>
            <a:ahLst/>
            <a:cxnLst/>
            <a:rect l="l" t="t" r="r" b="b"/>
            <a:pathLst>
              <a:path w="810260" h="207009">
                <a:moveTo>
                  <a:pt x="0" y="206947"/>
                </a:moveTo>
                <a:lnTo>
                  <a:pt x="810190" y="206947"/>
                </a:lnTo>
                <a:lnTo>
                  <a:pt x="810190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624018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179457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734896" y="9235558"/>
            <a:ext cx="1094740" cy="207010"/>
          </a:xfrm>
          <a:custGeom>
            <a:avLst/>
            <a:gdLst/>
            <a:ahLst/>
            <a:cxnLst/>
            <a:rect l="l" t="t" r="r" b="b"/>
            <a:pathLst>
              <a:path w="1094740" h="207009">
                <a:moveTo>
                  <a:pt x="0" y="206947"/>
                </a:moveTo>
                <a:lnTo>
                  <a:pt x="1094326" y="206947"/>
                </a:lnTo>
                <a:lnTo>
                  <a:pt x="1094326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84205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570063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295854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844629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81394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62401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179457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734896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0" y="8476763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0" y="9235559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174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829465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0" y="826978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0" y="944014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7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3508611" y="8286400"/>
            <a:ext cx="184848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latin typeface="Times New Roman"/>
                <a:cs typeface="Times New Roman"/>
              </a:rPr>
              <a:t>ОБЩАЯ</a:t>
            </a:r>
            <a:r>
              <a:rPr sz="1200" b="1" spc="-10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ИНФОРМАЦИЯ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131362" y="8662290"/>
            <a:ext cx="53594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5415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Год  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10" dirty="0">
                <a:latin typeface="Times New Roman"/>
                <a:cs typeface="Times New Roman"/>
              </a:rPr>
              <a:t>р</a:t>
            </a:r>
            <a:r>
              <a:rPr sz="1050" spc="30" dirty="0">
                <a:latin typeface="Times New Roman"/>
                <a:cs typeface="Times New Roman"/>
              </a:rPr>
              <a:t>-</a:t>
            </a:r>
            <a:r>
              <a:rPr sz="1050" spc="20" dirty="0">
                <a:latin typeface="Times New Roman"/>
                <a:cs typeface="Times New Roman"/>
              </a:rPr>
              <a:t>ки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935791" y="8471757"/>
            <a:ext cx="48196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50" spc="-15" dirty="0">
                <a:latin typeface="Times New Roman"/>
                <a:cs typeface="Times New Roman"/>
              </a:rPr>
              <a:t>Дата</a:t>
            </a: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5" dirty="0">
                <a:latin typeface="Times New Roman"/>
                <a:cs typeface="Times New Roman"/>
              </a:rPr>
              <a:t>послед.</a:t>
            </a:r>
            <a:endParaRPr sz="1050">
              <a:latin typeface="Times New Roman"/>
              <a:cs typeface="Times New Roman"/>
            </a:endParaRPr>
          </a:p>
          <a:p>
            <a:pPr marL="12700" marR="5080" indent="2540" algn="ctr">
              <a:lnSpc>
                <a:spcPct val="118900"/>
              </a:lnSpc>
              <a:spcBef>
                <a:spcPts val="5"/>
              </a:spcBef>
            </a:pPr>
            <a:r>
              <a:rPr sz="1050" spc="-10" dirty="0">
                <a:latin typeface="Times New Roman"/>
                <a:cs typeface="Times New Roman"/>
              </a:rPr>
              <a:t>кап.  </a:t>
            </a:r>
            <a:r>
              <a:rPr sz="1050" spc="5" dirty="0">
                <a:latin typeface="Times New Roman"/>
                <a:cs typeface="Times New Roman"/>
              </a:rPr>
              <a:t>р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15" dirty="0">
                <a:latin typeface="Times New Roman"/>
                <a:cs typeface="Times New Roman"/>
              </a:rPr>
              <a:t>м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-35" dirty="0">
                <a:latin typeface="Times New Roman"/>
                <a:cs typeface="Times New Roman"/>
              </a:rPr>
              <a:t>н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5" dirty="0">
                <a:latin typeface="Times New Roman"/>
                <a:cs typeface="Times New Roman"/>
              </a:rPr>
              <a:t>а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1713148" y="8662290"/>
            <a:ext cx="43180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indent="-1016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30" dirty="0">
                <a:latin typeface="Times New Roman"/>
                <a:cs typeface="Times New Roman"/>
              </a:rPr>
              <a:t>-в</a:t>
            </a:r>
            <a:r>
              <a:rPr sz="1050" spc="5" dirty="0">
                <a:latin typeface="Times New Roman"/>
                <a:cs typeface="Times New Roman"/>
              </a:rPr>
              <a:t>о  э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-15" dirty="0">
                <a:latin typeface="Times New Roman"/>
                <a:cs typeface="Times New Roman"/>
              </a:rPr>
              <a:t>а</a:t>
            </a:r>
            <a:r>
              <a:rPr sz="1050" spc="25" dirty="0">
                <a:latin typeface="Times New Roman"/>
                <a:cs typeface="Times New Roman"/>
              </a:rPr>
              <a:t>ж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5" dirty="0">
                <a:latin typeface="Times New Roman"/>
                <a:cs typeface="Times New Roman"/>
              </a:rPr>
              <a:t>й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2400587" y="8698542"/>
            <a:ext cx="330200" cy="335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 marR="5080" indent="-29209">
              <a:lnSpc>
                <a:spcPct val="101000"/>
              </a:lnSpc>
            </a:pPr>
            <a:r>
              <a:rPr sz="1050" dirty="0">
                <a:latin typeface="Times New Roman"/>
                <a:cs typeface="Times New Roman"/>
              </a:rPr>
              <a:t>О</a:t>
            </a:r>
            <a:r>
              <a:rPr sz="1050" spc="-5" dirty="0">
                <a:latin typeface="Times New Roman"/>
                <a:cs typeface="Times New Roman"/>
              </a:rPr>
              <a:t>б</a:t>
            </a:r>
            <a:r>
              <a:rPr sz="1050" spc="25" dirty="0">
                <a:latin typeface="Times New Roman"/>
                <a:cs typeface="Times New Roman"/>
              </a:rPr>
              <a:t>щ</a:t>
            </a:r>
            <a:r>
              <a:rPr sz="1050" dirty="0">
                <a:latin typeface="Times New Roman"/>
                <a:cs typeface="Times New Roman"/>
              </a:rPr>
              <a:t>.  </a:t>
            </a:r>
            <a:r>
              <a:rPr sz="1050" spc="20" dirty="0">
                <a:latin typeface="Times New Roman"/>
                <a:cs typeface="Times New Roman"/>
              </a:rPr>
              <a:t>выс.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3007777" y="8471757"/>
            <a:ext cx="64071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240"/>
              </a:spcBef>
            </a:pPr>
            <a:r>
              <a:rPr sz="1050" spc="10" dirty="0">
                <a:latin typeface="Times New Roman"/>
                <a:cs typeface="Times New Roman"/>
              </a:rPr>
              <a:t>Размеры</a:t>
            </a:r>
            <a:endParaRPr sz="10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геометрич.</a:t>
            </a:r>
            <a:endParaRPr sz="1050" dirty="0">
              <a:latin typeface="Times New Roman"/>
              <a:cs typeface="Times New Roman"/>
            </a:endParaRPr>
          </a:p>
          <a:p>
            <a:pPr marL="109220" marR="59690" indent="-38735">
              <a:lnSpc>
                <a:spcPct val="118900"/>
              </a:lnSpc>
              <a:spcBef>
                <a:spcPts val="5"/>
              </a:spcBef>
            </a:pPr>
            <a:r>
              <a:rPr sz="1050" spc="25" dirty="0">
                <a:latin typeface="Times New Roman"/>
                <a:cs typeface="Times New Roman"/>
              </a:rPr>
              <a:t>(</a:t>
            </a:r>
            <a:r>
              <a:rPr sz="1050" spc="40" dirty="0">
                <a:latin typeface="Times New Roman"/>
                <a:cs typeface="Times New Roman"/>
              </a:rPr>
              <a:t>Ж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spc="5" dirty="0">
                <a:latin typeface="Times New Roman"/>
                <a:cs typeface="Times New Roman"/>
              </a:rPr>
              <a:t>ло</a:t>
            </a:r>
            <a:r>
              <a:rPr sz="1050" spc="25" dirty="0">
                <a:latin typeface="Times New Roman"/>
                <a:cs typeface="Times New Roman"/>
              </a:rPr>
              <a:t>г</a:t>
            </a:r>
            <a:r>
              <a:rPr sz="1050" spc="5" dirty="0">
                <a:latin typeface="Times New Roman"/>
                <a:cs typeface="Times New Roman"/>
              </a:rPr>
              <a:t>о  </a:t>
            </a:r>
            <a:r>
              <a:rPr sz="1050" spc="-10" dirty="0">
                <a:latin typeface="Times New Roman"/>
                <a:cs typeface="Times New Roman"/>
              </a:rPr>
              <a:t>здания)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4006546" y="8567184"/>
            <a:ext cx="418465" cy="582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8895" algn="just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Общ.  </a:t>
            </a:r>
            <a:r>
              <a:rPr sz="1050" dirty="0">
                <a:latin typeface="Times New Roman"/>
                <a:cs typeface="Times New Roman"/>
              </a:rPr>
              <a:t>площ.  </a:t>
            </a:r>
            <a:r>
              <a:rPr sz="1050" spc="15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25" dirty="0">
                <a:latin typeface="Times New Roman"/>
                <a:cs typeface="Times New Roman"/>
              </a:rPr>
              <a:t>м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л.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4788576" y="8471757"/>
            <a:ext cx="124269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0"/>
              </a:spcBef>
            </a:pPr>
            <a:r>
              <a:rPr sz="1050" spc="-10" dirty="0">
                <a:latin typeface="Times New Roman"/>
                <a:cs typeface="Times New Roman"/>
              </a:rPr>
              <a:t>Среднее</a:t>
            </a:r>
            <a:r>
              <a:rPr sz="1050" spc="17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количество</a:t>
            </a: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нахождения  </a:t>
            </a:r>
            <a:r>
              <a:rPr sz="1050" spc="-5" dirty="0">
                <a:latin typeface="Times New Roman"/>
                <a:cs typeface="Times New Roman"/>
              </a:rPr>
              <a:t>людей</a:t>
            </a:r>
            <a:r>
              <a:rPr sz="1050" spc="235" dirty="0">
                <a:latin typeface="Times New Roman"/>
                <a:cs typeface="Times New Roman"/>
              </a:rPr>
              <a:t> </a:t>
            </a:r>
            <a:r>
              <a:rPr sz="1050" spc="5" dirty="0">
                <a:latin typeface="Times New Roman"/>
                <a:cs typeface="Times New Roman"/>
              </a:rPr>
              <a:t>/</a:t>
            </a:r>
            <a:endParaRPr sz="1050" dirty="0">
              <a:latin typeface="Times New Roman"/>
              <a:cs typeface="Times New Roman"/>
            </a:endParaRPr>
          </a:p>
          <a:p>
            <a:pPr marL="50800" marR="4699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персонала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spc="10" dirty="0">
                <a:latin typeface="Times New Roman"/>
                <a:cs typeface="Times New Roman"/>
              </a:rPr>
              <a:t>(чел.)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6296881" y="8502321"/>
            <a:ext cx="1344930" cy="744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spc="-5" dirty="0">
                <a:latin typeface="Times New Roman"/>
                <a:cs typeface="Times New Roman"/>
              </a:rPr>
              <a:t>Количество  людей</a:t>
            </a:r>
            <a:r>
              <a:rPr sz="1050" spc="17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/</a:t>
            </a:r>
          </a:p>
          <a:p>
            <a:pPr marL="635" algn="ctr">
              <a:lnSpc>
                <a:spcPct val="100000"/>
              </a:lnSpc>
              <a:spcBef>
                <a:spcPts val="235"/>
              </a:spcBef>
            </a:pPr>
            <a:r>
              <a:rPr sz="1050" dirty="0">
                <a:latin typeface="Times New Roman"/>
                <a:cs typeface="Times New Roman"/>
              </a:rPr>
              <a:t>персонала</a:t>
            </a:r>
          </a:p>
          <a:p>
            <a:pPr marL="12700" marR="508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находящихся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dirty="0">
                <a:latin typeface="Times New Roman"/>
                <a:cs typeface="Times New Roman"/>
              </a:rPr>
              <a:t>круглосуточно</a:t>
            </a:r>
          </a:p>
        </p:txBody>
      </p:sp>
      <p:sp>
        <p:nvSpPr>
          <p:cNvPr id="316" name="object 316"/>
          <p:cNvSpPr txBox="1"/>
          <p:nvPr/>
        </p:nvSpPr>
        <p:spPr>
          <a:xfrm>
            <a:off x="7940547" y="8662290"/>
            <a:ext cx="692785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5080" indent="-8763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dirty="0">
                <a:latin typeface="Times New Roman"/>
                <a:cs typeface="Times New Roman"/>
              </a:rPr>
              <a:t>ч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30" dirty="0">
                <a:latin typeface="Times New Roman"/>
                <a:cs typeface="Times New Roman"/>
              </a:rPr>
              <a:t>в</a:t>
            </a:r>
            <a:r>
              <a:rPr sz="1050" spc="5" dirty="0">
                <a:latin typeface="Times New Roman"/>
                <a:cs typeface="Times New Roman"/>
              </a:rPr>
              <a:t>о  выходов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229015" y="9245066"/>
            <a:ext cx="3352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19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1013140" y="9245066"/>
            <a:ext cx="32512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20</a:t>
            </a:r>
            <a:r>
              <a:rPr sz="1200" spc="-7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1877515" y="9245066"/>
            <a:ext cx="1028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2347530" y="9235321"/>
            <a:ext cx="43296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3,6</a:t>
            </a:r>
            <a:r>
              <a:rPr sz="1200" spc="-8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3027114" y="9245066"/>
            <a:ext cx="61785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80 х 22</a:t>
            </a:r>
            <a:r>
              <a:rPr sz="1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3938865" y="9245066"/>
            <a:ext cx="56324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6273</a:t>
            </a:r>
            <a:r>
              <a:rPr sz="1200" spc="22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sz="1200" spc="15" baseline="24305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sz="1200" baseline="24305">
              <a:latin typeface="Times New Roman"/>
              <a:cs typeface="Times New Roman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5186198" y="9245066"/>
            <a:ext cx="4508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550</a:t>
            </a:r>
            <a:r>
              <a:rPr sz="1200" spc="-30" dirty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6" name="Прямоугольник 5"/>
          <p:cNvSpPr>
            <a:spLocks noChangeArrowheads="1"/>
          </p:cNvSpPr>
          <p:nvPr/>
        </p:nvSpPr>
        <p:spPr bwMode="auto">
          <a:xfrm>
            <a:off x="7841" y="-4564"/>
            <a:ext cx="12801600" cy="137613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Лабораторный корпус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6781520" y="9245066"/>
            <a:ext cx="3740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-30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8240274" y="9245066"/>
            <a:ext cx="10287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3178" y="1385654"/>
            <a:ext cx="2867025" cy="760391"/>
          </a:xfrm>
          <a:custGeom>
            <a:avLst/>
            <a:gdLst/>
            <a:ahLst/>
            <a:cxnLst/>
            <a:rect l="l" t="t" r="r" b="b"/>
            <a:pathLst>
              <a:path w="2867025" h="1027430">
                <a:moveTo>
                  <a:pt x="0" y="1027151"/>
                </a:moveTo>
                <a:lnTo>
                  <a:pt x="2866746" y="1027151"/>
                </a:lnTo>
                <a:lnTo>
                  <a:pt x="2866746" y="0"/>
                </a:lnTo>
                <a:lnTo>
                  <a:pt x="0" y="0"/>
                </a:lnTo>
                <a:lnTo>
                  <a:pt x="0" y="1027151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Директор филиала</a:t>
            </a:r>
          </a:p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Бондаренко Валентина Васильевна</a:t>
            </a:r>
            <a:endParaRPr lang="ru-RU" sz="1200" dirty="0" smtClean="0">
              <a:latin typeface="Times New Roman"/>
              <a:cs typeface="Times New Roman"/>
            </a:endParaRP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spc="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(48343)</a:t>
            </a:r>
            <a:r>
              <a:rPr lang="ru-RU" sz="1200" spc="6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5-91-83</a:t>
            </a: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8-906-502-94-88</a:t>
            </a:r>
            <a:endParaRPr lang="ru-RU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37" name="object 2"/>
          <p:cNvSpPr txBox="1"/>
          <p:nvPr/>
        </p:nvSpPr>
        <p:spPr>
          <a:xfrm>
            <a:off x="12089432" y="0"/>
            <a:ext cx="526430" cy="26409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3492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 smtClean="0">
                <a:latin typeface="Times New Roman"/>
                <a:cs typeface="Times New Roman"/>
              </a:rPr>
              <a:t>3.</a:t>
            </a:r>
            <a:r>
              <a:rPr lang="ru-RU" sz="1400" b="1" dirty="0" smtClean="0">
                <a:latin typeface="Times New Roman"/>
                <a:cs typeface="Times New Roman"/>
              </a:rPr>
              <a:t>1</a:t>
            </a:r>
            <a:r>
              <a:rPr sz="1400" b="1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510659" y="1392206"/>
            <a:ext cx="4168775" cy="1052539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/>
          <a:p>
            <a:pPr algn="ctr">
              <a:defRPr/>
            </a:pPr>
            <a:r>
              <a:rPr lang="ru-RU" sz="1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проживающего населения – 40116 чел.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домов – 8204 (из них нежилых 0);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-социально – значимых объектов – 44;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котельных – 27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5"/>
          <p:cNvSpPr>
            <a:spLocks noChangeArrowheads="1"/>
          </p:cNvSpPr>
          <p:nvPr/>
        </p:nvSpPr>
        <p:spPr bwMode="auto">
          <a:xfrm>
            <a:off x="8843866" y="8263566"/>
            <a:ext cx="3933227" cy="1185354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7908" tIns="63959" rIns="127908" bIns="63959" anchor="ctr"/>
          <a:lstStyle/>
          <a:p>
            <a:pPr algn="ctr" eaLnBrk="0" hangingPunct="0"/>
            <a:endParaRPr lang="ru-RU" altLang="ru-RU" sz="1400" dirty="0"/>
          </a:p>
        </p:txBody>
      </p:sp>
      <p:sp>
        <p:nvSpPr>
          <p:cNvPr id="73" name="Плюс 72"/>
          <p:cNvSpPr/>
          <p:nvPr/>
        </p:nvSpPr>
        <p:spPr>
          <a:xfrm>
            <a:off x="340662" y="2133079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4" name="Скругленная прямоугольная выноска 73"/>
          <p:cNvSpPr/>
          <p:nvPr/>
        </p:nvSpPr>
        <p:spPr>
          <a:xfrm flipH="1">
            <a:off x="1254907" y="3116336"/>
            <a:ext cx="2376487" cy="1584325"/>
          </a:xfrm>
          <a:prstGeom prst="wedgeRoundRectCallout">
            <a:avLst>
              <a:gd name="adj1" fmla="val 80307"/>
              <a:gd name="adj2" fmla="val -993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ГБУЗ  "Новозыбковская центральная районная больница" ул. Красная, д. 81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врач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Бурый </a:t>
            </a:r>
            <a:r>
              <a:rPr 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Сергей Николаевич. 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8-48343-3-29-05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8-961-100-04-77</a:t>
            </a:r>
            <a:endParaRPr lang="ru-RU" sz="1300" dirty="0">
              <a:solidFill>
                <a:schemeClr val="tx1"/>
              </a:solidFill>
            </a:endParaRPr>
          </a:p>
        </p:txBody>
      </p:sp>
      <p:grpSp>
        <p:nvGrpSpPr>
          <p:cNvPr id="76" name="Группа 629"/>
          <p:cNvGrpSpPr>
            <a:grpSpLocks/>
          </p:cNvGrpSpPr>
          <p:nvPr/>
        </p:nvGrpSpPr>
        <p:grpSpPr bwMode="auto">
          <a:xfrm>
            <a:off x="4310832" y="2775486"/>
            <a:ext cx="535629" cy="353173"/>
            <a:chOff x="164842" y="3795140"/>
            <a:chExt cx="303768" cy="352436"/>
          </a:xfrm>
        </p:grpSpPr>
        <p:sp>
          <p:nvSpPr>
            <p:cNvPr id="77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8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9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84" name="Скругленная прямоугольная выноска 83"/>
          <p:cNvSpPr/>
          <p:nvPr/>
        </p:nvSpPr>
        <p:spPr>
          <a:xfrm flipH="1">
            <a:off x="5371085" y="2724201"/>
            <a:ext cx="2447925" cy="1152525"/>
          </a:xfrm>
          <a:prstGeom prst="wedgeRoundRectCallout">
            <a:avLst>
              <a:gd name="adj1" fmla="val 88224"/>
              <a:gd name="adj2" fmla="val -179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ПСЧ-16 ФГКУ  "1 ОФПС"  по Брянской области,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Наримановская, д. 10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Жабченко Иван Иванович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8-920-858-70-01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8-903-869-33-20</a:t>
            </a:r>
          </a:p>
        </p:txBody>
      </p:sp>
      <p:sp>
        <p:nvSpPr>
          <p:cNvPr id="85" name="Прямоугольник 55"/>
          <p:cNvSpPr>
            <a:spLocks noChangeArrowheads="1"/>
          </p:cNvSpPr>
          <p:nvPr/>
        </p:nvSpPr>
        <p:spPr bwMode="auto">
          <a:xfrm rot="3070611">
            <a:off x="4670736" y="3959946"/>
            <a:ext cx="192258" cy="4583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86" name="Скругленная прямоугольная выноска 85"/>
          <p:cNvSpPr/>
          <p:nvPr/>
        </p:nvSpPr>
        <p:spPr>
          <a:xfrm>
            <a:off x="5564058" y="4793286"/>
            <a:ext cx="2376488" cy="1223962"/>
          </a:xfrm>
          <a:prstGeom prst="wedgeRoundRectCallout">
            <a:avLst>
              <a:gd name="adj1" fmla="val -79556"/>
              <a:gd name="adj2" fmla="val -11389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 администрации г.Новозыбкова, ул. Площадь Октябрьской революции,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Зам. главы администрации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зам.председателья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КЧС и ОПБ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Грудин Александр Михайлович, 8(48343)3-09-58, 8-900-360-38-49</a:t>
            </a:r>
          </a:p>
        </p:txBody>
      </p:sp>
      <p:pic>
        <p:nvPicPr>
          <p:cNvPr id="87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98" y="4317238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Скругленная прямоугольная выноска 87"/>
          <p:cNvSpPr/>
          <p:nvPr/>
        </p:nvSpPr>
        <p:spPr>
          <a:xfrm>
            <a:off x="2144948" y="5171041"/>
            <a:ext cx="2808288" cy="792163"/>
          </a:xfrm>
          <a:prstGeom prst="wedgeRoundRectCallout">
            <a:avLst>
              <a:gd name="adj1" fmla="val 39042"/>
              <a:gd name="adj2" fmla="val -1327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 МВД  России «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Ленина, 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Начальник  -  подполковник  полиции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Глазунов Дмитрий Николаевич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8(48343) 3-42-50,8-999-376-53-49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89" name="Group 1900"/>
          <p:cNvGrpSpPr>
            <a:grpSpLocks/>
          </p:cNvGrpSpPr>
          <p:nvPr/>
        </p:nvGrpSpPr>
        <p:grpSpPr bwMode="auto">
          <a:xfrm>
            <a:off x="10937999" y="6744816"/>
            <a:ext cx="287337" cy="287338"/>
            <a:chOff x="4727" y="2506"/>
            <a:chExt cx="706" cy="1172"/>
          </a:xfrm>
        </p:grpSpPr>
        <p:sp>
          <p:nvSpPr>
            <p:cNvPr id="90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1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2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3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4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5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6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7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8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9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0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1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2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3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4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5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6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7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8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9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0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1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2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3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4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5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6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7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8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9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0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1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2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3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4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5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6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7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8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9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0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1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2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3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4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5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6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7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8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9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1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2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3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5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6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7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8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9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0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1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2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3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4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5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6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7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8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9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0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1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2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3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4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5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6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7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8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169" name="Скругленная прямоугольная выноска 168"/>
          <p:cNvSpPr/>
          <p:nvPr/>
        </p:nvSpPr>
        <p:spPr>
          <a:xfrm>
            <a:off x="6408641" y="6607371"/>
            <a:ext cx="3313113" cy="1368425"/>
          </a:xfrm>
          <a:prstGeom prst="wedgeRoundRectCallout">
            <a:avLst>
              <a:gd name="adj1" fmla="val 93569"/>
              <a:gd name="adj2" fmla="val -6919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 филиал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 Брянский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Новозыбков, ул.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Мичурина, 59,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филиала: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Валентина Васильевна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8(48343)5-91-83,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8-906-502-94-88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9049585" y="8302859"/>
            <a:ext cx="33829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695" tIns="89358" rIns="178695" bIns="893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b="1" dirty="0">
                <a:latin typeface="Times New Roman" panose="02020603050405020304" pitchFamily="18" charset="0"/>
              </a:rPr>
              <a:t>Условные обозначения</a:t>
            </a:r>
          </a:p>
        </p:txBody>
      </p:sp>
      <p:grpSp>
        <p:nvGrpSpPr>
          <p:cNvPr id="171" name="Group 1900"/>
          <p:cNvGrpSpPr>
            <a:grpSpLocks/>
          </p:cNvGrpSpPr>
          <p:nvPr/>
        </p:nvGrpSpPr>
        <p:grpSpPr bwMode="auto">
          <a:xfrm>
            <a:off x="8977652" y="8662290"/>
            <a:ext cx="230187" cy="304800"/>
            <a:chOff x="4727" y="2506"/>
            <a:chExt cx="706" cy="1172"/>
          </a:xfrm>
        </p:grpSpPr>
        <p:sp>
          <p:nvSpPr>
            <p:cNvPr id="172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3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4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5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6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7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8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9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0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1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2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3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4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5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6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7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8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9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0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1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2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3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4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5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6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7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8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9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0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1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2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3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4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5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6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7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8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9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0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1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2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3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4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5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6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7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8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9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0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1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2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3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4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5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6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7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8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9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0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1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2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3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4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5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6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7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8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9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0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1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2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3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4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5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6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7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8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9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50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251" name="TextBox 250"/>
          <p:cNvSpPr txBox="1">
            <a:spLocks noChangeArrowheads="1"/>
          </p:cNvSpPr>
          <p:nvPr/>
        </p:nvSpPr>
        <p:spPr bwMode="auto">
          <a:xfrm>
            <a:off x="9209112" y="8686276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Техникум</a:t>
            </a:r>
            <a:endParaRPr lang="ru-RU" altLang="ru-RU" sz="1000" dirty="0"/>
          </a:p>
        </p:txBody>
      </p:sp>
      <p:sp>
        <p:nvSpPr>
          <p:cNvPr id="254" name="Плюс 253"/>
          <p:cNvSpPr/>
          <p:nvPr/>
        </p:nvSpPr>
        <p:spPr>
          <a:xfrm>
            <a:off x="8949472" y="9062492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55" name="TextBox 254"/>
          <p:cNvSpPr txBox="1">
            <a:spLocks noChangeArrowheads="1"/>
          </p:cNvSpPr>
          <p:nvPr/>
        </p:nvSpPr>
        <p:spPr bwMode="auto">
          <a:xfrm>
            <a:off x="9209112" y="9091041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Больница</a:t>
            </a:r>
            <a:endParaRPr lang="ru-RU" altLang="ru-RU" sz="1000" dirty="0"/>
          </a:p>
        </p:txBody>
      </p:sp>
      <p:pic>
        <p:nvPicPr>
          <p:cNvPr id="256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208" y="8716554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" name="TextBox 256"/>
          <p:cNvSpPr txBox="1">
            <a:spLocks noChangeArrowheads="1"/>
          </p:cNvSpPr>
          <p:nvPr/>
        </p:nvSpPr>
        <p:spPr bwMode="auto">
          <a:xfrm>
            <a:off x="10313643" y="8688737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Полиция</a:t>
            </a:r>
            <a:endParaRPr lang="ru-RU" altLang="ru-RU" sz="1000" dirty="0"/>
          </a:p>
        </p:txBody>
      </p:sp>
      <p:grpSp>
        <p:nvGrpSpPr>
          <p:cNvPr id="258" name="Группа 629"/>
          <p:cNvGrpSpPr>
            <a:grpSpLocks/>
          </p:cNvGrpSpPr>
          <p:nvPr/>
        </p:nvGrpSpPr>
        <p:grpSpPr bwMode="auto">
          <a:xfrm>
            <a:off x="10001200" y="9091041"/>
            <a:ext cx="531891" cy="328946"/>
            <a:chOff x="164842" y="3795140"/>
            <a:chExt cx="303768" cy="352436"/>
          </a:xfrm>
        </p:grpSpPr>
        <p:sp>
          <p:nvSpPr>
            <p:cNvPr id="259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1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2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263" name="TextBox 262"/>
          <p:cNvSpPr txBox="1">
            <a:spLocks noChangeArrowheads="1"/>
          </p:cNvSpPr>
          <p:nvPr/>
        </p:nvSpPr>
        <p:spPr bwMode="auto">
          <a:xfrm>
            <a:off x="10562596" y="9090905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МЧС</a:t>
            </a:r>
            <a:endParaRPr lang="ru-RU" altLang="ru-RU" sz="1000" dirty="0"/>
          </a:p>
        </p:txBody>
      </p:sp>
      <p:sp>
        <p:nvSpPr>
          <p:cNvPr id="264" name="Прямоугольник 55"/>
          <p:cNvSpPr>
            <a:spLocks noChangeArrowheads="1"/>
          </p:cNvSpPr>
          <p:nvPr/>
        </p:nvSpPr>
        <p:spPr bwMode="auto">
          <a:xfrm>
            <a:off x="11153328" y="8905056"/>
            <a:ext cx="400050" cy="20002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265" name="TextBox 264"/>
          <p:cNvSpPr txBox="1">
            <a:spLocks noChangeArrowheads="1"/>
          </p:cNvSpPr>
          <p:nvPr/>
        </p:nvSpPr>
        <p:spPr bwMode="auto">
          <a:xfrm>
            <a:off x="11606587" y="8711120"/>
            <a:ext cx="937946" cy="5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err="1" smtClean="0"/>
              <a:t>Админист-ративное</a:t>
            </a:r>
            <a:r>
              <a:rPr lang="ru-RU" altLang="ru-RU" sz="1000" dirty="0" smtClean="0"/>
              <a:t> здание</a:t>
            </a:r>
            <a:endParaRPr lang="ru-RU" altLang="ru-RU" sz="1000" dirty="0"/>
          </a:p>
        </p:txBody>
      </p:sp>
      <p:sp>
        <p:nvSpPr>
          <p:cNvPr id="266" name="object 332"/>
          <p:cNvSpPr/>
          <p:nvPr/>
        </p:nvSpPr>
        <p:spPr>
          <a:xfrm>
            <a:off x="9408342" y="3576464"/>
            <a:ext cx="3393258" cy="667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333"/>
          <p:cNvSpPr txBox="1"/>
          <p:nvPr/>
        </p:nvSpPr>
        <p:spPr>
          <a:xfrm>
            <a:off x="7615246" y="3790778"/>
            <a:ext cx="5020310" cy="2385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8800" algn="ctr">
              <a:lnSpc>
                <a:spcPct val="100000"/>
              </a:lnSpc>
            </a:pPr>
            <a:r>
              <a:rPr sz="1550" b="1" spc="25" smtClean="0">
                <a:latin typeface="Times New Roman" pitchFamily="18" charset="0"/>
                <a:cs typeface="Times New Roman" pitchFamily="18" charset="0"/>
              </a:rPr>
              <a:t>ФОТО</a:t>
            </a:r>
            <a:r>
              <a:rPr lang="ru-RU" sz="1550" b="1" spc="25" dirty="0" smtClean="0">
                <a:latin typeface="Times New Roman" pitchFamily="18" charset="0"/>
                <a:cs typeface="Times New Roman" pitchFamily="18" charset="0"/>
              </a:rPr>
              <a:t> лабораторного корпуса</a:t>
            </a:r>
          </a:p>
        </p:txBody>
      </p:sp>
      <p:pic>
        <p:nvPicPr>
          <p:cNvPr id="268" name="Рисунок 26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2138" y="1408831"/>
            <a:ext cx="3359462" cy="22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801600" cy="94443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22034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3.1.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34401" y="3805758"/>
            <a:ext cx="170815" cy="2540000"/>
          </a:xfrm>
          <a:custGeom>
            <a:avLst/>
            <a:gdLst/>
            <a:ahLst/>
            <a:cxnLst/>
            <a:rect l="l" t="t" r="r" b="b"/>
            <a:pathLst>
              <a:path w="170814" h="2540000">
                <a:moveTo>
                  <a:pt x="0" y="2539754"/>
                </a:moveTo>
                <a:lnTo>
                  <a:pt x="170771" y="2539754"/>
                </a:lnTo>
                <a:lnTo>
                  <a:pt x="170771" y="0"/>
                </a:lnTo>
                <a:lnTo>
                  <a:pt x="0" y="0"/>
                </a:lnTo>
                <a:lnTo>
                  <a:pt x="0" y="2539754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36166" y="2221536"/>
            <a:ext cx="3611245" cy="139065"/>
          </a:xfrm>
          <a:custGeom>
            <a:avLst/>
            <a:gdLst/>
            <a:ahLst/>
            <a:cxnLst/>
            <a:rect l="l" t="t" r="r" b="b"/>
            <a:pathLst>
              <a:path w="3611245" h="139064">
                <a:moveTo>
                  <a:pt x="0" y="138736"/>
                </a:moveTo>
                <a:lnTo>
                  <a:pt x="3610957" y="138736"/>
                </a:lnTo>
                <a:lnTo>
                  <a:pt x="3610957" y="0"/>
                </a:lnTo>
                <a:lnTo>
                  <a:pt x="0" y="0"/>
                </a:lnTo>
                <a:lnTo>
                  <a:pt x="0" y="138736"/>
                </a:lnTo>
                <a:close/>
              </a:path>
            </a:pathLst>
          </a:custGeom>
          <a:ln w="93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65281" y="2695866"/>
            <a:ext cx="481965" cy="89535"/>
          </a:xfrm>
          <a:custGeom>
            <a:avLst/>
            <a:gdLst/>
            <a:ahLst/>
            <a:cxnLst/>
            <a:rect l="l" t="t" r="r" b="b"/>
            <a:pathLst>
              <a:path w="481965" h="89535">
                <a:moveTo>
                  <a:pt x="0" y="89366"/>
                </a:moveTo>
                <a:lnTo>
                  <a:pt x="481841" y="89366"/>
                </a:lnTo>
                <a:lnTo>
                  <a:pt x="481841" y="0"/>
                </a:lnTo>
                <a:lnTo>
                  <a:pt x="0" y="0"/>
                </a:lnTo>
                <a:lnTo>
                  <a:pt x="0" y="89366"/>
                </a:lnTo>
                <a:close/>
              </a:path>
            </a:pathLst>
          </a:custGeom>
          <a:ln w="93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717139" y="1064773"/>
            <a:ext cx="210820" cy="2571115"/>
          </a:xfrm>
          <a:custGeom>
            <a:avLst/>
            <a:gdLst/>
            <a:ahLst/>
            <a:cxnLst/>
            <a:rect l="l" t="t" r="r" b="b"/>
            <a:pathLst>
              <a:path w="210819" h="2571115">
                <a:moveTo>
                  <a:pt x="0" y="2571001"/>
                </a:moveTo>
                <a:lnTo>
                  <a:pt x="210766" y="2571001"/>
                </a:lnTo>
                <a:lnTo>
                  <a:pt x="210766" y="0"/>
                </a:lnTo>
                <a:lnTo>
                  <a:pt x="0" y="0"/>
                </a:lnTo>
                <a:lnTo>
                  <a:pt x="0" y="2571001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495432" y="1737208"/>
            <a:ext cx="1894205" cy="257175"/>
          </a:xfrm>
          <a:custGeom>
            <a:avLst/>
            <a:gdLst/>
            <a:ahLst/>
            <a:cxnLst/>
            <a:rect l="l" t="t" r="r" b="b"/>
            <a:pathLst>
              <a:path w="1894204" h="257175">
                <a:moveTo>
                  <a:pt x="0" y="256850"/>
                </a:moveTo>
                <a:lnTo>
                  <a:pt x="1893720" y="256850"/>
                </a:lnTo>
                <a:lnTo>
                  <a:pt x="1893720" y="0"/>
                </a:lnTo>
                <a:lnTo>
                  <a:pt x="0" y="0"/>
                </a:lnTo>
                <a:lnTo>
                  <a:pt x="0" y="256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" y="1371575"/>
            <a:ext cx="12801600" cy="6893693"/>
          </a:xfrm>
          <a:prstGeom prst="rect">
            <a:avLst/>
          </a:prstGeom>
        </p:spPr>
      </p:pic>
      <p:sp>
        <p:nvSpPr>
          <p:cNvPr id="274" name="object 274"/>
          <p:cNvSpPr/>
          <p:nvPr/>
        </p:nvSpPr>
        <p:spPr>
          <a:xfrm>
            <a:off x="0" y="8269815"/>
            <a:ext cx="8829675" cy="207010"/>
          </a:xfrm>
          <a:custGeom>
            <a:avLst/>
            <a:gdLst/>
            <a:ahLst/>
            <a:cxnLst/>
            <a:rect l="l" t="t" r="r" b="b"/>
            <a:pathLst>
              <a:path w="8829675" h="207009">
                <a:moveTo>
                  <a:pt x="0" y="206947"/>
                </a:moveTo>
                <a:lnTo>
                  <a:pt x="8829465" y="206947"/>
                </a:lnTo>
                <a:lnTo>
                  <a:pt x="882946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0" y="8476767"/>
            <a:ext cx="784225" cy="758825"/>
          </a:xfrm>
          <a:custGeom>
            <a:avLst/>
            <a:gdLst/>
            <a:ahLst/>
            <a:cxnLst/>
            <a:rect l="l" t="t" r="r" b="b"/>
            <a:pathLst>
              <a:path w="784225" h="758825">
                <a:moveTo>
                  <a:pt x="0" y="758792"/>
                </a:moveTo>
                <a:lnTo>
                  <a:pt x="784205" y="758792"/>
                </a:lnTo>
                <a:lnTo>
                  <a:pt x="78420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84205" y="8476767"/>
            <a:ext cx="786130" cy="758825"/>
          </a:xfrm>
          <a:custGeom>
            <a:avLst/>
            <a:gdLst/>
            <a:ahLst/>
            <a:cxnLst/>
            <a:rect l="l" t="t" r="r" b="b"/>
            <a:pathLst>
              <a:path w="786130" h="758825">
                <a:moveTo>
                  <a:pt x="0" y="758792"/>
                </a:moveTo>
                <a:lnTo>
                  <a:pt x="785857" y="758792"/>
                </a:lnTo>
                <a:lnTo>
                  <a:pt x="785857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570063" y="8476767"/>
            <a:ext cx="725805" cy="758825"/>
          </a:xfrm>
          <a:custGeom>
            <a:avLst/>
            <a:gdLst/>
            <a:ahLst/>
            <a:cxnLst/>
            <a:rect l="l" t="t" r="r" b="b"/>
            <a:pathLst>
              <a:path w="725805" h="758825">
                <a:moveTo>
                  <a:pt x="0" y="758792"/>
                </a:moveTo>
                <a:lnTo>
                  <a:pt x="725791" y="758792"/>
                </a:lnTo>
                <a:lnTo>
                  <a:pt x="725791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295854" y="8476767"/>
            <a:ext cx="549275" cy="758825"/>
          </a:xfrm>
          <a:custGeom>
            <a:avLst/>
            <a:gdLst/>
            <a:ahLst/>
            <a:cxnLst/>
            <a:rect l="l" t="t" r="r" b="b"/>
            <a:pathLst>
              <a:path w="549275" h="758825">
                <a:moveTo>
                  <a:pt x="0" y="758792"/>
                </a:moveTo>
                <a:lnTo>
                  <a:pt x="548815" y="758792"/>
                </a:lnTo>
                <a:lnTo>
                  <a:pt x="54881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844629" y="8476767"/>
            <a:ext cx="969644" cy="758825"/>
          </a:xfrm>
          <a:custGeom>
            <a:avLst/>
            <a:gdLst/>
            <a:ahLst/>
            <a:cxnLst/>
            <a:rect l="l" t="t" r="r" b="b"/>
            <a:pathLst>
              <a:path w="969645" h="758825">
                <a:moveTo>
                  <a:pt x="0" y="758792"/>
                </a:moveTo>
                <a:lnTo>
                  <a:pt x="969319" y="758792"/>
                </a:lnTo>
                <a:lnTo>
                  <a:pt x="96931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813948" y="8476767"/>
            <a:ext cx="810260" cy="758825"/>
          </a:xfrm>
          <a:custGeom>
            <a:avLst/>
            <a:gdLst/>
            <a:ahLst/>
            <a:cxnLst/>
            <a:rect l="l" t="t" r="r" b="b"/>
            <a:pathLst>
              <a:path w="810260" h="758825">
                <a:moveTo>
                  <a:pt x="0" y="758792"/>
                </a:moveTo>
                <a:lnTo>
                  <a:pt x="810190" y="758792"/>
                </a:lnTo>
                <a:lnTo>
                  <a:pt x="810190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24018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179457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734896" y="8476767"/>
            <a:ext cx="1094740" cy="758825"/>
          </a:xfrm>
          <a:custGeom>
            <a:avLst/>
            <a:gdLst/>
            <a:ahLst/>
            <a:cxnLst/>
            <a:rect l="l" t="t" r="r" b="b"/>
            <a:pathLst>
              <a:path w="1094740" h="758825">
                <a:moveTo>
                  <a:pt x="0" y="758792"/>
                </a:moveTo>
                <a:lnTo>
                  <a:pt x="1094326" y="758792"/>
                </a:lnTo>
                <a:lnTo>
                  <a:pt x="1094326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0" y="9235558"/>
            <a:ext cx="784225" cy="207010"/>
          </a:xfrm>
          <a:custGeom>
            <a:avLst/>
            <a:gdLst/>
            <a:ahLst/>
            <a:cxnLst/>
            <a:rect l="l" t="t" r="r" b="b"/>
            <a:pathLst>
              <a:path w="784225" h="207009">
                <a:moveTo>
                  <a:pt x="0" y="206947"/>
                </a:moveTo>
                <a:lnTo>
                  <a:pt x="784205" y="206947"/>
                </a:lnTo>
                <a:lnTo>
                  <a:pt x="78420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84205" y="9235558"/>
            <a:ext cx="786130" cy="207010"/>
          </a:xfrm>
          <a:custGeom>
            <a:avLst/>
            <a:gdLst/>
            <a:ahLst/>
            <a:cxnLst/>
            <a:rect l="l" t="t" r="r" b="b"/>
            <a:pathLst>
              <a:path w="786130" h="207009">
                <a:moveTo>
                  <a:pt x="0" y="206947"/>
                </a:moveTo>
                <a:lnTo>
                  <a:pt x="785857" y="206947"/>
                </a:lnTo>
                <a:lnTo>
                  <a:pt x="785857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570063" y="9235558"/>
            <a:ext cx="725805" cy="207010"/>
          </a:xfrm>
          <a:custGeom>
            <a:avLst/>
            <a:gdLst/>
            <a:ahLst/>
            <a:cxnLst/>
            <a:rect l="l" t="t" r="r" b="b"/>
            <a:pathLst>
              <a:path w="725805" h="207009">
                <a:moveTo>
                  <a:pt x="0" y="206947"/>
                </a:moveTo>
                <a:lnTo>
                  <a:pt x="725791" y="206947"/>
                </a:lnTo>
                <a:lnTo>
                  <a:pt x="725791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295854" y="9235558"/>
            <a:ext cx="549275" cy="207010"/>
          </a:xfrm>
          <a:custGeom>
            <a:avLst/>
            <a:gdLst/>
            <a:ahLst/>
            <a:cxnLst/>
            <a:rect l="l" t="t" r="r" b="b"/>
            <a:pathLst>
              <a:path w="549275" h="207009">
                <a:moveTo>
                  <a:pt x="0" y="206947"/>
                </a:moveTo>
                <a:lnTo>
                  <a:pt x="548815" y="206947"/>
                </a:lnTo>
                <a:lnTo>
                  <a:pt x="54881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844629" y="9235558"/>
            <a:ext cx="969644" cy="207010"/>
          </a:xfrm>
          <a:custGeom>
            <a:avLst/>
            <a:gdLst/>
            <a:ahLst/>
            <a:cxnLst/>
            <a:rect l="l" t="t" r="r" b="b"/>
            <a:pathLst>
              <a:path w="969645" h="207009">
                <a:moveTo>
                  <a:pt x="0" y="206947"/>
                </a:moveTo>
                <a:lnTo>
                  <a:pt x="969319" y="206947"/>
                </a:lnTo>
                <a:lnTo>
                  <a:pt x="96931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813948" y="9235558"/>
            <a:ext cx="810260" cy="207010"/>
          </a:xfrm>
          <a:custGeom>
            <a:avLst/>
            <a:gdLst/>
            <a:ahLst/>
            <a:cxnLst/>
            <a:rect l="l" t="t" r="r" b="b"/>
            <a:pathLst>
              <a:path w="810260" h="207009">
                <a:moveTo>
                  <a:pt x="0" y="206947"/>
                </a:moveTo>
                <a:lnTo>
                  <a:pt x="810190" y="206947"/>
                </a:lnTo>
                <a:lnTo>
                  <a:pt x="810190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624018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179457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734896" y="9235558"/>
            <a:ext cx="1094740" cy="207010"/>
          </a:xfrm>
          <a:custGeom>
            <a:avLst/>
            <a:gdLst/>
            <a:ahLst/>
            <a:cxnLst/>
            <a:rect l="l" t="t" r="r" b="b"/>
            <a:pathLst>
              <a:path w="1094740" h="207009">
                <a:moveTo>
                  <a:pt x="0" y="206947"/>
                </a:moveTo>
                <a:lnTo>
                  <a:pt x="1094326" y="206947"/>
                </a:lnTo>
                <a:lnTo>
                  <a:pt x="1094326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84205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570063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295854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844629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81394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62401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179457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734896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0" y="8476763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0" y="9235559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174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829465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0" y="826978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0" y="944014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7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3508611" y="8286400"/>
            <a:ext cx="184848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latin typeface="Times New Roman"/>
                <a:cs typeface="Times New Roman"/>
              </a:rPr>
              <a:t>ОБЩАЯ</a:t>
            </a:r>
            <a:r>
              <a:rPr sz="1200" b="1" spc="-10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ИНФОРМАЦИЯ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131362" y="8662290"/>
            <a:ext cx="53594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5415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Год  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10" dirty="0">
                <a:latin typeface="Times New Roman"/>
                <a:cs typeface="Times New Roman"/>
              </a:rPr>
              <a:t>р</a:t>
            </a:r>
            <a:r>
              <a:rPr sz="1050" spc="30" dirty="0">
                <a:latin typeface="Times New Roman"/>
                <a:cs typeface="Times New Roman"/>
              </a:rPr>
              <a:t>-</a:t>
            </a:r>
            <a:r>
              <a:rPr sz="1050" spc="20" dirty="0">
                <a:latin typeface="Times New Roman"/>
                <a:cs typeface="Times New Roman"/>
              </a:rPr>
              <a:t>ки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935791" y="8471757"/>
            <a:ext cx="48196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50" spc="-15" dirty="0">
                <a:latin typeface="Times New Roman"/>
                <a:cs typeface="Times New Roman"/>
              </a:rPr>
              <a:t>Дата</a:t>
            </a: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5" dirty="0">
                <a:latin typeface="Times New Roman"/>
                <a:cs typeface="Times New Roman"/>
              </a:rPr>
              <a:t>послед.</a:t>
            </a:r>
            <a:endParaRPr sz="1050">
              <a:latin typeface="Times New Roman"/>
              <a:cs typeface="Times New Roman"/>
            </a:endParaRPr>
          </a:p>
          <a:p>
            <a:pPr marL="12700" marR="5080" indent="2540" algn="ctr">
              <a:lnSpc>
                <a:spcPct val="118900"/>
              </a:lnSpc>
              <a:spcBef>
                <a:spcPts val="5"/>
              </a:spcBef>
            </a:pPr>
            <a:r>
              <a:rPr sz="1050" spc="-10" dirty="0">
                <a:latin typeface="Times New Roman"/>
                <a:cs typeface="Times New Roman"/>
              </a:rPr>
              <a:t>кап.  </a:t>
            </a:r>
            <a:r>
              <a:rPr sz="1050" spc="5" dirty="0">
                <a:latin typeface="Times New Roman"/>
                <a:cs typeface="Times New Roman"/>
              </a:rPr>
              <a:t>р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15" dirty="0">
                <a:latin typeface="Times New Roman"/>
                <a:cs typeface="Times New Roman"/>
              </a:rPr>
              <a:t>м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-35" dirty="0">
                <a:latin typeface="Times New Roman"/>
                <a:cs typeface="Times New Roman"/>
              </a:rPr>
              <a:t>н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5" dirty="0">
                <a:latin typeface="Times New Roman"/>
                <a:cs typeface="Times New Roman"/>
              </a:rPr>
              <a:t>а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1713148" y="8662290"/>
            <a:ext cx="43180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indent="-1016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30" dirty="0">
                <a:latin typeface="Times New Roman"/>
                <a:cs typeface="Times New Roman"/>
              </a:rPr>
              <a:t>-в</a:t>
            </a:r>
            <a:r>
              <a:rPr sz="1050" spc="5" dirty="0">
                <a:latin typeface="Times New Roman"/>
                <a:cs typeface="Times New Roman"/>
              </a:rPr>
              <a:t>о  э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-15" dirty="0">
                <a:latin typeface="Times New Roman"/>
                <a:cs typeface="Times New Roman"/>
              </a:rPr>
              <a:t>а</a:t>
            </a:r>
            <a:r>
              <a:rPr sz="1050" spc="25" dirty="0">
                <a:latin typeface="Times New Roman"/>
                <a:cs typeface="Times New Roman"/>
              </a:rPr>
              <a:t>ж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5" dirty="0">
                <a:latin typeface="Times New Roman"/>
                <a:cs typeface="Times New Roman"/>
              </a:rPr>
              <a:t>й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2400587" y="8698542"/>
            <a:ext cx="330200" cy="335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 marR="5080" indent="-29209">
              <a:lnSpc>
                <a:spcPct val="101000"/>
              </a:lnSpc>
            </a:pPr>
            <a:r>
              <a:rPr sz="1050" dirty="0">
                <a:latin typeface="Times New Roman"/>
                <a:cs typeface="Times New Roman"/>
              </a:rPr>
              <a:t>О</a:t>
            </a:r>
            <a:r>
              <a:rPr sz="1050" spc="-5" dirty="0">
                <a:latin typeface="Times New Roman"/>
                <a:cs typeface="Times New Roman"/>
              </a:rPr>
              <a:t>б</a:t>
            </a:r>
            <a:r>
              <a:rPr sz="1050" spc="25" dirty="0">
                <a:latin typeface="Times New Roman"/>
                <a:cs typeface="Times New Roman"/>
              </a:rPr>
              <a:t>щ</a:t>
            </a:r>
            <a:r>
              <a:rPr sz="1050" dirty="0">
                <a:latin typeface="Times New Roman"/>
                <a:cs typeface="Times New Roman"/>
              </a:rPr>
              <a:t>.  </a:t>
            </a:r>
            <a:r>
              <a:rPr sz="1050" spc="20" dirty="0">
                <a:latin typeface="Times New Roman"/>
                <a:cs typeface="Times New Roman"/>
              </a:rPr>
              <a:t>выс.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3007777" y="8471757"/>
            <a:ext cx="64071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240"/>
              </a:spcBef>
            </a:pPr>
            <a:r>
              <a:rPr sz="1050" spc="10" dirty="0">
                <a:latin typeface="Times New Roman"/>
                <a:cs typeface="Times New Roman"/>
              </a:rPr>
              <a:t>Размеры</a:t>
            </a:r>
            <a:endParaRPr sz="10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геометрич.</a:t>
            </a:r>
            <a:endParaRPr sz="1050" dirty="0">
              <a:latin typeface="Times New Roman"/>
              <a:cs typeface="Times New Roman"/>
            </a:endParaRPr>
          </a:p>
          <a:p>
            <a:pPr marL="109220" marR="59690" indent="-38735">
              <a:lnSpc>
                <a:spcPct val="118900"/>
              </a:lnSpc>
              <a:spcBef>
                <a:spcPts val="5"/>
              </a:spcBef>
            </a:pPr>
            <a:r>
              <a:rPr sz="1050" spc="25" dirty="0">
                <a:latin typeface="Times New Roman"/>
                <a:cs typeface="Times New Roman"/>
              </a:rPr>
              <a:t>(</a:t>
            </a:r>
            <a:r>
              <a:rPr sz="1050" spc="40" dirty="0">
                <a:latin typeface="Times New Roman"/>
                <a:cs typeface="Times New Roman"/>
              </a:rPr>
              <a:t>Ж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spc="5" dirty="0">
                <a:latin typeface="Times New Roman"/>
                <a:cs typeface="Times New Roman"/>
              </a:rPr>
              <a:t>ло</a:t>
            </a:r>
            <a:r>
              <a:rPr sz="1050" spc="25" dirty="0">
                <a:latin typeface="Times New Roman"/>
                <a:cs typeface="Times New Roman"/>
              </a:rPr>
              <a:t>г</a:t>
            </a:r>
            <a:r>
              <a:rPr sz="1050" spc="5" dirty="0">
                <a:latin typeface="Times New Roman"/>
                <a:cs typeface="Times New Roman"/>
              </a:rPr>
              <a:t>о  </a:t>
            </a:r>
            <a:r>
              <a:rPr sz="1050" spc="-10" dirty="0">
                <a:latin typeface="Times New Roman"/>
                <a:cs typeface="Times New Roman"/>
              </a:rPr>
              <a:t>здания)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4006546" y="8567184"/>
            <a:ext cx="418465" cy="582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8895" algn="just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Общ.  </a:t>
            </a:r>
            <a:r>
              <a:rPr sz="1050" dirty="0">
                <a:latin typeface="Times New Roman"/>
                <a:cs typeface="Times New Roman"/>
              </a:rPr>
              <a:t>площ.  </a:t>
            </a:r>
            <a:r>
              <a:rPr sz="1050" spc="15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25" dirty="0">
                <a:latin typeface="Times New Roman"/>
                <a:cs typeface="Times New Roman"/>
              </a:rPr>
              <a:t>м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л.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4788576" y="8471757"/>
            <a:ext cx="124269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0"/>
              </a:spcBef>
            </a:pPr>
            <a:r>
              <a:rPr sz="1050" spc="-10" dirty="0">
                <a:latin typeface="Times New Roman"/>
                <a:cs typeface="Times New Roman"/>
              </a:rPr>
              <a:t>Среднее</a:t>
            </a:r>
            <a:r>
              <a:rPr sz="1050" spc="17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количество</a:t>
            </a: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нахождения  </a:t>
            </a:r>
            <a:r>
              <a:rPr sz="1050" spc="-5" dirty="0">
                <a:latin typeface="Times New Roman"/>
                <a:cs typeface="Times New Roman"/>
              </a:rPr>
              <a:t>людей</a:t>
            </a:r>
            <a:r>
              <a:rPr sz="1050" spc="235" dirty="0">
                <a:latin typeface="Times New Roman"/>
                <a:cs typeface="Times New Roman"/>
              </a:rPr>
              <a:t> </a:t>
            </a:r>
            <a:r>
              <a:rPr sz="1050" spc="5" dirty="0">
                <a:latin typeface="Times New Roman"/>
                <a:cs typeface="Times New Roman"/>
              </a:rPr>
              <a:t>/</a:t>
            </a:r>
            <a:endParaRPr sz="1050" dirty="0">
              <a:latin typeface="Times New Roman"/>
              <a:cs typeface="Times New Roman"/>
            </a:endParaRPr>
          </a:p>
          <a:p>
            <a:pPr marL="50800" marR="4699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персонала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spc="10" dirty="0">
                <a:latin typeface="Times New Roman"/>
                <a:cs typeface="Times New Roman"/>
              </a:rPr>
              <a:t>(чел.)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6296881" y="8502321"/>
            <a:ext cx="1344930" cy="744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spc="-5" dirty="0">
                <a:latin typeface="Times New Roman"/>
                <a:cs typeface="Times New Roman"/>
              </a:rPr>
              <a:t>Количество  людей</a:t>
            </a:r>
            <a:r>
              <a:rPr sz="1050" spc="17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/</a:t>
            </a:r>
          </a:p>
          <a:p>
            <a:pPr marL="635" algn="ctr">
              <a:lnSpc>
                <a:spcPct val="100000"/>
              </a:lnSpc>
              <a:spcBef>
                <a:spcPts val="235"/>
              </a:spcBef>
            </a:pPr>
            <a:r>
              <a:rPr sz="1050" dirty="0">
                <a:latin typeface="Times New Roman"/>
                <a:cs typeface="Times New Roman"/>
              </a:rPr>
              <a:t>персонала</a:t>
            </a:r>
          </a:p>
          <a:p>
            <a:pPr marL="12700" marR="508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находящихся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dirty="0">
                <a:latin typeface="Times New Roman"/>
                <a:cs typeface="Times New Roman"/>
              </a:rPr>
              <a:t>круглосуточно</a:t>
            </a:r>
          </a:p>
        </p:txBody>
      </p:sp>
      <p:sp>
        <p:nvSpPr>
          <p:cNvPr id="316" name="object 316"/>
          <p:cNvSpPr txBox="1"/>
          <p:nvPr/>
        </p:nvSpPr>
        <p:spPr>
          <a:xfrm>
            <a:off x="7940547" y="8662290"/>
            <a:ext cx="692785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5080" indent="-8763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dirty="0">
                <a:latin typeface="Times New Roman"/>
                <a:cs typeface="Times New Roman"/>
              </a:rPr>
              <a:t>ч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30" dirty="0">
                <a:latin typeface="Times New Roman"/>
                <a:cs typeface="Times New Roman"/>
              </a:rPr>
              <a:t>в</a:t>
            </a:r>
            <a:r>
              <a:rPr sz="1050" spc="5" dirty="0">
                <a:latin typeface="Times New Roman"/>
                <a:cs typeface="Times New Roman"/>
              </a:rPr>
              <a:t>о  выходов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229015" y="9245066"/>
            <a:ext cx="3352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19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1013140" y="9245066"/>
            <a:ext cx="32512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20</a:t>
            </a:r>
            <a:r>
              <a:rPr sz="1200" spc="-7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1877515" y="9245066"/>
            <a:ext cx="1028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2347530" y="9235321"/>
            <a:ext cx="43296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3,6</a:t>
            </a:r>
            <a:r>
              <a:rPr sz="1200" spc="-8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3027114" y="9245066"/>
            <a:ext cx="61785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80 х 22</a:t>
            </a:r>
            <a:r>
              <a:rPr sz="1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3938865" y="9245066"/>
            <a:ext cx="56324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6273</a:t>
            </a:r>
            <a:r>
              <a:rPr sz="1200" spc="22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sz="1200" spc="15" baseline="24305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sz="1200" baseline="24305">
              <a:latin typeface="Times New Roman"/>
              <a:cs typeface="Times New Roman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5186198" y="9245066"/>
            <a:ext cx="4508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550</a:t>
            </a:r>
            <a:r>
              <a:rPr sz="1200" spc="-30" dirty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6" name="Прямоугольник 5"/>
          <p:cNvSpPr>
            <a:spLocks noChangeArrowheads="1"/>
          </p:cNvSpPr>
          <p:nvPr/>
        </p:nvSpPr>
        <p:spPr bwMode="auto">
          <a:xfrm>
            <a:off x="7841" y="-4564"/>
            <a:ext cx="12801600" cy="137613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Дом Культуры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6781520" y="9245066"/>
            <a:ext cx="3740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-30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8240274" y="9245066"/>
            <a:ext cx="10287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3178" y="1385654"/>
            <a:ext cx="2867025" cy="760391"/>
          </a:xfrm>
          <a:custGeom>
            <a:avLst/>
            <a:gdLst/>
            <a:ahLst/>
            <a:cxnLst/>
            <a:rect l="l" t="t" r="r" b="b"/>
            <a:pathLst>
              <a:path w="2867025" h="1027430">
                <a:moveTo>
                  <a:pt x="0" y="1027151"/>
                </a:moveTo>
                <a:lnTo>
                  <a:pt x="2866746" y="1027151"/>
                </a:lnTo>
                <a:lnTo>
                  <a:pt x="2866746" y="0"/>
                </a:lnTo>
                <a:lnTo>
                  <a:pt x="0" y="0"/>
                </a:lnTo>
                <a:lnTo>
                  <a:pt x="0" y="1027151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Директор филиала</a:t>
            </a:r>
          </a:p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Бондаренко Валентина Васильевна</a:t>
            </a:r>
            <a:endParaRPr lang="ru-RU" sz="1200" dirty="0" smtClean="0">
              <a:latin typeface="Times New Roman"/>
              <a:cs typeface="Times New Roman"/>
            </a:endParaRP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spc="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(48343)</a:t>
            </a:r>
            <a:r>
              <a:rPr lang="ru-RU" sz="1200" spc="6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5-91-83</a:t>
            </a: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8-906-502-94-88</a:t>
            </a:r>
            <a:endParaRPr lang="ru-RU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37" name="object 2"/>
          <p:cNvSpPr txBox="1"/>
          <p:nvPr/>
        </p:nvSpPr>
        <p:spPr>
          <a:xfrm>
            <a:off x="12089432" y="0"/>
            <a:ext cx="526430" cy="26409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3492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 smtClean="0">
                <a:latin typeface="Times New Roman"/>
                <a:cs typeface="Times New Roman"/>
              </a:rPr>
              <a:t>3.</a:t>
            </a:r>
            <a:r>
              <a:rPr lang="ru-RU" sz="1400" b="1" dirty="0" smtClean="0">
                <a:latin typeface="Times New Roman"/>
                <a:cs typeface="Times New Roman"/>
              </a:rPr>
              <a:t>1</a:t>
            </a:r>
            <a:r>
              <a:rPr sz="1400" b="1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510659" y="1392206"/>
            <a:ext cx="4168775" cy="1052539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/>
          <a:p>
            <a:pPr algn="ctr">
              <a:defRPr/>
            </a:pPr>
            <a:r>
              <a:rPr lang="ru-RU" sz="1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проживающего населения – 40116 чел.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домов – 8204 (из них нежилых 0);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-социально – значимых объектов – 44;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котельных – 27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5"/>
          <p:cNvSpPr>
            <a:spLocks noChangeArrowheads="1"/>
          </p:cNvSpPr>
          <p:nvPr/>
        </p:nvSpPr>
        <p:spPr bwMode="auto">
          <a:xfrm>
            <a:off x="8843866" y="8263566"/>
            <a:ext cx="3933227" cy="1185354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7908" tIns="63959" rIns="127908" bIns="63959" anchor="ctr"/>
          <a:lstStyle/>
          <a:p>
            <a:pPr algn="ctr" eaLnBrk="0" hangingPunct="0"/>
            <a:endParaRPr lang="ru-RU" altLang="ru-RU" sz="1400" dirty="0"/>
          </a:p>
        </p:txBody>
      </p:sp>
      <p:sp>
        <p:nvSpPr>
          <p:cNvPr id="73" name="Плюс 72"/>
          <p:cNvSpPr/>
          <p:nvPr/>
        </p:nvSpPr>
        <p:spPr>
          <a:xfrm>
            <a:off x="340662" y="2133079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4" name="Скругленная прямоугольная выноска 73"/>
          <p:cNvSpPr/>
          <p:nvPr/>
        </p:nvSpPr>
        <p:spPr>
          <a:xfrm flipH="1">
            <a:off x="1254907" y="3116336"/>
            <a:ext cx="2376487" cy="1584325"/>
          </a:xfrm>
          <a:prstGeom prst="wedgeRoundRectCallout">
            <a:avLst>
              <a:gd name="adj1" fmla="val 80307"/>
              <a:gd name="adj2" fmla="val -993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ГБУЗ  "Новозыбковская центральная районная больница" ул. Красная, д. 81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врач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Бурый </a:t>
            </a:r>
            <a:r>
              <a:rPr 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Сергей Николаевич. 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8-48343-3-29-05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8-961-100-04-77</a:t>
            </a:r>
            <a:endParaRPr lang="ru-RU" sz="1300" dirty="0">
              <a:solidFill>
                <a:schemeClr val="tx1"/>
              </a:solidFill>
            </a:endParaRPr>
          </a:p>
        </p:txBody>
      </p:sp>
      <p:grpSp>
        <p:nvGrpSpPr>
          <p:cNvPr id="76" name="Группа 629"/>
          <p:cNvGrpSpPr>
            <a:grpSpLocks/>
          </p:cNvGrpSpPr>
          <p:nvPr/>
        </p:nvGrpSpPr>
        <p:grpSpPr bwMode="auto">
          <a:xfrm>
            <a:off x="4310832" y="2775486"/>
            <a:ext cx="535629" cy="353173"/>
            <a:chOff x="164842" y="3795140"/>
            <a:chExt cx="303768" cy="352436"/>
          </a:xfrm>
        </p:grpSpPr>
        <p:sp>
          <p:nvSpPr>
            <p:cNvPr id="77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8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9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84" name="Скругленная прямоугольная выноска 83"/>
          <p:cNvSpPr/>
          <p:nvPr/>
        </p:nvSpPr>
        <p:spPr>
          <a:xfrm flipH="1">
            <a:off x="5371085" y="2724201"/>
            <a:ext cx="2447925" cy="1152525"/>
          </a:xfrm>
          <a:prstGeom prst="wedgeRoundRectCallout">
            <a:avLst>
              <a:gd name="adj1" fmla="val 88224"/>
              <a:gd name="adj2" fmla="val -179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ПСЧ-16 ФГКУ  "1 ОФПС"  по Брянской области,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Наримановская, д. 10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Жабченко Иван Иванович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8-920-858-70-01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8-903-869-33-20</a:t>
            </a:r>
          </a:p>
        </p:txBody>
      </p:sp>
      <p:sp>
        <p:nvSpPr>
          <p:cNvPr id="85" name="Прямоугольник 55"/>
          <p:cNvSpPr>
            <a:spLocks noChangeArrowheads="1"/>
          </p:cNvSpPr>
          <p:nvPr/>
        </p:nvSpPr>
        <p:spPr bwMode="auto">
          <a:xfrm rot="3070611">
            <a:off x="4670736" y="3959946"/>
            <a:ext cx="192258" cy="4583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86" name="Скругленная прямоугольная выноска 85"/>
          <p:cNvSpPr/>
          <p:nvPr/>
        </p:nvSpPr>
        <p:spPr>
          <a:xfrm>
            <a:off x="5564058" y="4793286"/>
            <a:ext cx="2376488" cy="1223962"/>
          </a:xfrm>
          <a:prstGeom prst="wedgeRoundRectCallout">
            <a:avLst>
              <a:gd name="adj1" fmla="val -79556"/>
              <a:gd name="adj2" fmla="val -11389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 администрации г.Новозыбкова, ул. Площадь Октябрьской революции,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Зам. главы администрации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зам.председателья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КЧС и ОПБ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Грудин Александр Михайлович, 8(48343)3-09-58, 8-900-360-38-49</a:t>
            </a:r>
          </a:p>
        </p:txBody>
      </p:sp>
      <p:pic>
        <p:nvPicPr>
          <p:cNvPr id="87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98" y="4317238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Скругленная прямоугольная выноска 87"/>
          <p:cNvSpPr/>
          <p:nvPr/>
        </p:nvSpPr>
        <p:spPr>
          <a:xfrm>
            <a:off x="2144948" y="5171041"/>
            <a:ext cx="2808288" cy="792163"/>
          </a:xfrm>
          <a:prstGeom prst="wedgeRoundRectCallout">
            <a:avLst>
              <a:gd name="adj1" fmla="val 39042"/>
              <a:gd name="adj2" fmla="val -1327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 МВД  России «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Ленина, 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Начальник  -  подполковник  полиции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Глазунов Дмитрий Николаевич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8(48343) 3-42-50,8-999-376-53-49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89" name="Group 1900"/>
          <p:cNvGrpSpPr>
            <a:grpSpLocks/>
          </p:cNvGrpSpPr>
          <p:nvPr/>
        </p:nvGrpSpPr>
        <p:grpSpPr bwMode="auto">
          <a:xfrm>
            <a:off x="10937999" y="6744816"/>
            <a:ext cx="287337" cy="287338"/>
            <a:chOff x="4727" y="2506"/>
            <a:chExt cx="706" cy="1172"/>
          </a:xfrm>
        </p:grpSpPr>
        <p:sp>
          <p:nvSpPr>
            <p:cNvPr id="90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1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2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3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4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5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6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7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8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9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0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1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2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3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4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5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6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7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8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9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0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1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2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3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4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5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6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7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8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9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0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1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2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3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4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5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6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7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8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9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0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1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2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3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4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5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6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7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8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9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1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2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3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5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6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7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8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9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0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1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2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3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4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5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6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7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8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9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0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1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2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3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4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5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6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7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8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169" name="Скругленная прямоугольная выноска 168"/>
          <p:cNvSpPr/>
          <p:nvPr/>
        </p:nvSpPr>
        <p:spPr>
          <a:xfrm>
            <a:off x="6408641" y="6607371"/>
            <a:ext cx="3313113" cy="1368425"/>
          </a:xfrm>
          <a:prstGeom prst="wedgeRoundRectCallout">
            <a:avLst>
              <a:gd name="adj1" fmla="val 75601"/>
              <a:gd name="adj2" fmla="val -2168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 филиал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 Брянский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Новозыбков, ул.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Мичурина, 59,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филиала: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Валентина Васильевна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8(48343)5-91-83,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8-906-502-94-88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9049585" y="8302859"/>
            <a:ext cx="33829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695" tIns="89358" rIns="178695" bIns="893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b="1" dirty="0">
                <a:latin typeface="Times New Roman" panose="02020603050405020304" pitchFamily="18" charset="0"/>
              </a:rPr>
              <a:t>Условные обозначения</a:t>
            </a:r>
          </a:p>
        </p:txBody>
      </p:sp>
      <p:grpSp>
        <p:nvGrpSpPr>
          <p:cNvPr id="171" name="Group 1900"/>
          <p:cNvGrpSpPr>
            <a:grpSpLocks/>
          </p:cNvGrpSpPr>
          <p:nvPr/>
        </p:nvGrpSpPr>
        <p:grpSpPr bwMode="auto">
          <a:xfrm>
            <a:off x="8977652" y="8662290"/>
            <a:ext cx="230187" cy="304800"/>
            <a:chOff x="4727" y="2506"/>
            <a:chExt cx="706" cy="1172"/>
          </a:xfrm>
        </p:grpSpPr>
        <p:sp>
          <p:nvSpPr>
            <p:cNvPr id="172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3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4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5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6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7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8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9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0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1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2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3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4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5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6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7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8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9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0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1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2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3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4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5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6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7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8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9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0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1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2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3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4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5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6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7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8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9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0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1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2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3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4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5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6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7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8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9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0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1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2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3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4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5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6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7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8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9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0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1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2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3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4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5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6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7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8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9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0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1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2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3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4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5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6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7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8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9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50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251" name="TextBox 250"/>
          <p:cNvSpPr txBox="1">
            <a:spLocks noChangeArrowheads="1"/>
          </p:cNvSpPr>
          <p:nvPr/>
        </p:nvSpPr>
        <p:spPr bwMode="auto">
          <a:xfrm>
            <a:off x="9209112" y="8686276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Техникум</a:t>
            </a:r>
            <a:endParaRPr lang="ru-RU" altLang="ru-RU" sz="1000" dirty="0"/>
          </a:p>
        </p:txBody>
      </p:sp>
      <p:sp>
        <p:nvSpPr>
          <p:cNvPr id="254" name="Плюс 253"/>
          <p:cNvSpPr/>
          <p:nvPr/>
        </p:nvSpPr>
        <p:spPr>
          <a:xfrm>
            <a:off x="8949472" y="9062492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55" name="TextBox 254"/>
          <p:cNvSpPr txBox="1">
            <a:spLocks noChangeArrowheads="1"/>
          </p:cNvSpPr>
          <p:nvPr/>
        </p:nvSpPr>
        <p:spPr bwMode="auto">
          <a:xfrm>
            <a:off x="9209112" y="9091041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Больница</a:t>
            </a:r>
            <a:endParaRPr lang="ru-RU" altLang="ru-RU" sz="1000" dirty="0"/>
          </a:p>
        </p:txBody>
      </p:sp>
      <p:pic>
        <p:nvPicPr>
          <p:cNvPr id="256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208" y="8716554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" name="TextBox 256"/>
          <p:cNvSpPr txBox="1">
            <a:spLocks noChangeArrowheads="1"/>
          </p:cNvSpPr>
          <p:nvPr/>
        </p:nvSpPr>
        <p:spPr bwMode="auto">
          <a:xfrm>
            <a:off x="10313643" y="8688737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Полиция</a:t>
            </a:r>
            <a:endParaRPr lang="ru-RU" altLang="ru-RU" sz="1000" dirty="0"/>
          </a:p>
        </p:txBody>
      </p:sp>
      <p:grpSp>
        <p:nvGrpSpPr>
          <p:cNvPr id="258" name="Группа 629"/>
          <p:cNvGrpSpPr>
            <a:grpSpLocks/>
          </p:cNvGrpSpPr>
          <p:nvPr/>
        </p:nvGrpSpPr>
        <p:grpSpPr bwMode="auto">
          <a:xfrm>
            <a:off x="10001200" y="9091041"/>
            <a:ext cx="531891" cy="328946"/>
            <a:chOff x="164842" y="3795140"/>
            <a:chExt cx="303768" cy="352436"/>
          </a:xfrm>
        </p:grpSpPr>
        <p:sp>
          <p:nvSpPr>
            <p:cNvPr id="259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1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2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263" name="TextBox 262"/>
          <p:cNvSpPr txBox="1">
            <a:spLocks noChangeArrowheads="1"/>
          </p:cNvSpPr>
          <p:nvPr/>
        </p:nvSpPr>
        <p:spPr bwMode="auto">
          <a:xfrm>
            <a:off x="10562596" y="9090905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МЧС</a:t>
            </a:r>
            <a:endParaRPr lang="ru-RU" altLang="ru-RU" sz="1000" dirty="0"/>
          </a:p>
        </p:txBody>
      </p:sp>
      <p:sp>
        <p:nvSpPr>
          <p:cNvPr id="264" name="Прямоугольник 55"/>
          <p:cNvSpPr>
            <a:spLocks noChangeArrowheads="1"/>
          </p:cNvSpPr>
          <p:nvPr/>
        </p:nvSpPr>
        <p:spPr bwMode="auto">
          <a:xfrm>
            <a:off x="11153328" y="8905056"/>
            <a:ext cx="400050" cy="20002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265" name="TextBox 264"/>
          <p:cNvSpPr txBox="1">
            <a:spLocks noChangeArrowheads="1"/>
          </p:cNvSpPr>
          <p:nvPr/>
        </p:nvSpPr>
        <p:spPr bwMode="auto">
          <a:xfrm>
            <a:off x="11606587" y="8711120"/>
            <a:ext cx="937946" cy="5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err="1" smtClean="0"/>
              <a:t>Админист-ративное</a:t>
            </a:r>
            <a:r>
              <a:rPr lang="ru-RU" altLang="ru-RU" sz="1000" dirty="0" smtClean="0"/>
              <a:t> здание</a:t>
            </a:r>
            <a:endParaRPr lang="ru-RU" altLang="ru-RU" sz="1000" dirty="0"/>
          </a:p>
        </p:txBody>
      </p:sp>
      <p:sp>
        <p:nvSpPr>
          <p:cNvPr id="269" name="object 332"/>
          <p:cNvSpPr/>
          <p:nvPr/>
        </p:nvSpPr>
        <p:spPr>
          <a:xfrm>
            <a:off x="9408342" y="3576464"/>
            <a:ext cx="3393258" cy="667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333"/>
          <p:cNvSpPr txBox="1"/>
          <p:nvPr/>
        </p:nvSpPr>
        <p:spPr>
          <a:xfrm>
            <a:off x="7781290" y="3790778"/>
            <a:ext cx="5020310" cy="2385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8800" algn="ctr">
              <a:lnSpc>
                <a:spcPct val="100000"/>
              </a:lnSpc>
            </a:pPr>
            <a:r>
              <a:rPr sz="1550" b="1" spc="25" smtClean="0">
                <a:latin typeface="Times New Roman" pitchFamily="18" charset="0"/>
                <a:cs typeface="Times New Roman" pitchFamily="18" charset="0"/>
              </a:rPr>
              <a:t>ФОТО</a:t>
            </a:r>
            <a:r>
              <a:rPr lang="ru-RU" sz="1550" b="1" spc="25" dirty="0" smtClean="0">
                <a:latin typeface="Times New Roman" pitchFamily="18" charset="0"/>
                <a:cs typeface="Times New Roman" pitchFamily="18" charset="0"/>
              </a:rPr>
              <a:t> Дома Культуры</a:t>
            </a:r>
          </a:p>
        </p:txBody>
      </p:sp>
      <p:pic>
        <p:nvPicPr>
          <p:cNvPr id="271" name="Рисунок 27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2138" y="1408831"/>
            <a:ext cx="3359461" cy="22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801600" cy="94443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22034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3.1.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34401" y="3805758"/>
            <a:ext cx="170815" cy="2540000"/>
          </a:xfrm>
          <a:custGeom>
            <a:avLst/>
            <a:gdLst/>
            <a:ahLst/>
            <a:cxnLst/>
            <a:rect l="l" t="t" r="r" b="b"/>
            <a:pathLst>
              <a:path w="170814" h="2540000">
                <a:moveTo>
                  <a:pt x="0" y="2539754"/>
                </a:moveTo>
                <a:lnTo>
                  <a:pt x="170771" y="2539754"/>
                </a:lnTo>
                <a:lnTo>
                  <a:pt x="170771" y="0"/>
                </a:lnTo>
                <a:lnTo>
                  <a:pt x="0" y="0"/>
                </a:lnTo>
                <a:lnTo>
                  <a:pt x="0" y="2539754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36166" y="2221536"/>
            <a:ext cx="3611245" cy="139065"/>
          </a:xfrm>
          <a:custGeom>
            <a:avLst/>
            <a:gdLst/>
            <a:ahLst/>
            <a:cxnLst/>
            <a:rect l="l" t="t" r="r" b="b"/>
            <a:pathLst>
              <a:path w="3611245" h="139064">
                <a:moveTo>
                  <a:pt x="0" y="138736"/>
                </a:moveTo>
                <a:lnTo>
                  <a:pt x="3610957" y="138736"/>
                </a:lnTo>
                <a:lnTo>
                  <a:pt x="3610957" y="0"/>
                </a:lnTo>
                <a:lnTo>
                  <a:pt x="0" y="0"/>
                </a:lnTo>
                <a:lnTo>
                  <a:pt x="0" y="138736"/>
                </a:lnTo>
                <a:close/>
              </a:path>
            </a:pathLst>
          </a:custGeom>
          <a:ln w="93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65281" y="2695866"/>
            <a:ext cx="481965" cy="89535"/>
          </a:xfrm>
          <a:custGeom>
            <a:avLst/>
            <a:gdLst/>
            <a:ahLst/>
            <a:cxnLst/>
            <a:rect l="l" t="t" r="r" b="b"/>
            <a:pathLst>
              <a:path w="481965" h="89535">
                <a:moveTo>
                  <a:pt x="0" y="89366"/>
                </a:moveTo>
                <a:lnTo>
                  <a:pt x="481841" y="89366"/>
                </a:lnTo>
                <a:lnTo>
                  <a:pt x="481841" y="0"/>
                </a:lnTo>
                <a:lnTo>
                  <a:pt x="0" y="0"/>
                </a:lnTo>
                <a:lnTo>
                  <a:pt x="0" y="89366"/>
                </a:lnTo>
                <a:close/>
              </a:path>
            </a:pathLst>
          </a:custGeom>
          <a:ln w="93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717139" y="1064773"/>
            <a:ext cx="210820" cy="2571115"/>
          </a:xfrm>
          <a:custGeom>
            <a:avLst/>
            <a:gdLst/>
            <a:ahLst/>
            <a:cxnLst/>
            <a:rect l="l" t="t" r="r" b="b"/>
            <a:pathLst>
              <a:path w="210819" h="2571115">
                <a:moveTo>
                  <a:pt x="0" y="2571001"/>
                </a:moveTo>
                <a:lnTo>
                  <a:pt x="210766" y="2571001"/>
                </a:lnTo>
                <a:lnTo>
                  <a:pt x="210766" y="0"/>
                </a:lnTo>
                <a:lnTo>
                  <a:pt x="0" y="0"/>
                </a:lnTo>
                <a:lnTo>
                  <a:pt x="0" y="2571001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495432" y="1737208"/>
            <a:ext cx="1894205" cy="257175"/>
          </a:xfrm>
          <a:custGeom>
            <a:avLst/>
            <a:gdLst/>
            <a:ahLst/>
            <a:cxnLst/>
            <a:rect l="l" t="t" r="r" b="b"/>
            <a:pathLst>
              <a:path w="1894204" h="257175">
                <a:moveTo>
                  <a:pt x="0" y="256850"/>
                </a:moveTo>
                <a:lnTo>
                  <a:pt x="1893720" y="256850"/>
                </a:lnTo>
                <a:lnTo>
                  <a:pt x="1893720" y="0"/>
                </a:lnTo>
                <a:lnTo>
                  <a:pt x="0" y="0"/>
                </a:lnTo>
                <a:lnTo>
                  <a:pt x="0" y="256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" y="1371575"/>
            <a:ext cx="12801600" cy="6893693"/>
          </a:xfrm>
          <a:prstGeom prst="rect">
            <a:avLst/>
          </a:prstGeom>
        </p:spPr>
      </p:pic>
      <p:sp>
        <p:nvSpPr>
          <p:cNvPr id="274" name="object 274"/>
          <p:cNvSpPr/>
          <p:nvPr/>
        </p:nvSpPr>
        <p:spPr>
          <a:xfrm>
            <a:off x="0" y="8269815"/>
            <a:ext cx="8829675" cy="207010"/>
          </a:xfrm>
          <a:custGeom>
            <a:avLst/>
            <a:gdLst/>
            <a:ahLst/>
            <a:cxnLst/>
            <a:rect l="l" t="t" r="r" b="b"/>
            <a:pathLst>
              <a:path w="8829675" h="207009">
                <a:moveTo>
                  <a:pt x="0" y="206947"/>
                </a:moveTo>
                <a:lnTo>
                  <a:pt x="8829465" y="206947"/>
                </a:lnTo>
                <a:lnTo>
                  <a:pt x="882946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0" y="8476767"/>
            <a:ext cx="784225" cy="758825"/>
          </a:xfrm>
          <a:custGeom>
            <a:avLst/>
            <a:gdLst/>
            <a:ahLst/>
            <a:cxnLst/>
            <a:rect l="l" t="t" r="r" b="b"/>
            <a:pathLst>
              <a:path w="784225" h="758825">
                <a:moveTo>
                  <a:pt x="0" y="758792"/>
                </a:moveTo>
                <a:lnTo>
                  <a:pt x="784205" y="758792"/>
                </a:lnTo>
                <a:lnTo>
                  <a:pt x="78420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84205" y="8476767"/>
            <a:ext cx="786130" cy="758825"/>
          </a:xfrm>
          <a:custGeom>
            <a:avLst/>
            <a:gdLst/>
            <a:ahLst/>
            <a:cxnLst/>
            <a:rect l="l" t="t" r="r" b="b"/>
            <a:pathLst>
              <a:path w="786130" h="758825">
                <a:moveTo>
                  <a:pt x="0" y="758792"/>
                </a:moveTo>
                <a:lnTo>
                  <a:pt x="785857" y="758792"/>
                </a:lnTo>
                <a:lnTo>
                  <a:pt x="785857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570063" y="8476767"/>
            <a:ext cx="725805" cy="758825"/>
          </a:xfrm>
          <a:custGeom>
            <a:avLst/>
            <a:gdLst/>
            <a:ahLst/>
            <a:cxnLst/>
            <a:rect l="l" t="t" r="r" b="b"/>
            <a:pathLst>
              <a:path w="725805" h="758825">
                <a:moveTo>
                  <a:pt x="0" y="758792"/>
                </a:moveTo>
                <a:lnTo>
                  <a:pt x="725791" y="758792"/>
                </a:lnTo>
                <a:lnTo>
                  <a:pt x="725791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295854" y="8476767"/>
            <a:ext cx="549275" cy="758825"/>
          </a:xfrm>
          <a:custGeom>
            <a:avLst/>
            <a:gdLst/>
            <a:ahLst/>
            <a:cxnLst/>
            <a:rect l="l" t="t" r="r" b="b"/>
            <a:pathLst>
              <a:path w="549275" h="758825">
                <a:moveTo>
                  <a:pt x="0" y="758792"/>
                </a:moveTo>
                <a:lnTo>
                  <a:pt x="548815" y="758792"/>
                </a:lnTo>
                <a:lnTo>
                  <a:pt x="54881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844629" y="8476767"/>
            <a:ext cx="969644" cy="758825"/>
          </a:xfrm>
          <a:custGeom>
            <a:avLst/>
            <a:gdLst/>
            <a:ahLst/>
            <a:cxnLst/>
            <a:rect l="l" t="t" r="r" b="b"/>
            <a:pathLst>
              <a:path w="969645" h="758825">
                <a:moveTo>
                  <a:pt x="0" y="758792"/>
                </a:moveTo>
                <a:lnTo>
                  <a:pt x="969319" y="758792"/>
                </a:lnTo>
                <a:lnTo>
                  <a:pt x="96931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813948" y="8476767"/>
            <a:ext cx="810260" cy="758825"/>
          </a:xfrm>
          <a:custGeom>
            <a:avLst/>
            <a:gdLst/>
            <a:ahLst/>
            <a:cxnLst/>
            <a:rect l="l" t="t" r="r" b="b"/>
            <a:pathLst>
              <a:path w="810260" h="758825">
                <a:moveTo>
                  <a:pt x="0" y="758792"/>
                </a:moveTo>
                <a:lnTo>
                  <a:pt x="810190" y="758792"/>
                </a:lnTo>
                <a:lnTo>
                  <a:pt x="810190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24018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179457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734896" y="8476767"/>
            <a:ext cx="1094740" cy="758825"/>
          </a:xfrm>
          <a:custGeom>
            <a:avLst/>
            <a:gdLst/>
            <a:ahLst/>
            <a:cxnLst/>
            <a:rect l="l" t="t" r="r" b="b"/>
            <a:pathLst>
              <a:path w="1094740" h="758825">
                <a:moveTo>
                  <a:pt x="0" y="758792"/>
                </a:moveTo>
                <a:lnTo>
                  <a:pt x="1094326" y="758792"/>
                </a:lnTo>
                <a:lnTo>
                  <a:pt x="1094326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0" y="9235558"/>
            <a:ext cx="784225" cy="207010"/>
          </a:xfrm>
          <a:custGeom>
            <a:avLst/>
            <a:gdLst/>
            <a:ahLst/>
            <a:cxnLst/>
            <a:rect l="l" t="t" r="r" b="b"/>
            <a:pathLst>
              <a:path w="784225" h="207009">
                <a:moveTo>
                  <a:pt x="0" y="206947"/>
                </a:moveTo>
                <a:lnTo>
                  <a:pt x="784205" y="206947"/>
                </a:lnTo>
                <a:lnTo>
                  <a:pt x="78420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84205" y="9235558"/>
            <a:ext cx="786130" cy="207010"/>
          </a:xfrm>
          <a:custGeom>
            <a:avLst/>
            <a:gdLst/>
            <a:ahLst/>
            <a:cxnLst/>
            <a:rect l="l" t="t" r="r" b="b"/>
            <a:pathLst>
              <a:path w="786130" h="207009">
                <a:moveTo>
                  <a:pt x="0" y="206947"/>
                </a:moveTo>
                <a:lnTo>
                  <a:pt x="785857" y="206947"/>
                </a:lnTo>
                <a:lnTo>
                  <a:pt x="785857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570063" y="9235558"/>
            <a:ext cx="725805" cy="207010"/>
          </a:xfrm>
          <a:custGeom>
            <a:avLst/>
            <a:gdLst/>
            <a:ahLst/>
            <a:cxnLst/>
            <a:rect l="l" t="t" r="r" b="b"/>
            <a:pathLst>
              <a:path w="725805" h="207009">
                <a:moveTo>
                  <a:pt x="0" y="206947"/>
                </a:moveTo>
                <a:lnTo>
                  <a:pt x="725791" y="206947"/>
                </a:lnTo>
                <a:lnTo>
                  <a:pt x="725791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295854" y="9235558"/>
            <a:ext cx="549275" cy="207010"/>
          </a:xfrm>
          <a:custGeom>
            <a:avLst/>
            <a:gdLst/>
            <a:ahLst/>
            <a:cxnLst/>
            <a:rect l="l" t="t" r="r" b="b"/>
            <a:pathLst>
              <a:path w="549275" h="207009">
                <a:moveTo>
                  <a:pt x="0" y="206947"/>
                </a:moveTo>
                <a:lnTo>
                  <a:pt x="548815" y="206947"/>
                </a:lnTo>
                <a:lnTo>
                  <a:pt x="54881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844629" y="9235558"/>
            <a:ext cx="969644" cy="207010"/>
          </a:xfrm>
          <a:custGeom>
            <a:avLst/>
            <a:gdLst/>
            <a:ahLst/>
            <a:cxnLst/>
            <a:rect l="l" t="t" r="r" b="b"/>
            <a:pathLst>
              <a:path w="969645" h="207009">
                <a:moveTo>
                  <a:pt x="0" y="206947"/>
                </a:moveTo>
                <a:lnTo>
                  <a:pt x="969319" y="206947"/>
                </a:lnTo>
                <a:lnTo>
                  <a:pt x="96931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813948" y="9235558"/>
            <a:ext cx="810260" cy="207010"/>
          </a:xfrm>
          <a:custGeom>
            <a:avLst/>
            <a:gdLst/>
            <a:ahLst/>
            <a:cxnLst/>
            <a:rect l="l" t="t" r="r" b="b"/>
            <a:pathLst>
              <a:path w="810260" h="207009">
                <a:moveTo>
                  <a:pt x="0" y="206947"/>
                </a:moveTo>
                <a:lnTo>
                  <a:pt x="810190" y="206947"/>
                </a:lnTo>
                <a:lnTo>
                  <a:pt x="810190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624018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179457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734896" y="9235558"/>
            <a:ext cx="1094740" cy="207010"/>
          </a:xfrm>
          <a:custGeom>
            <a:avLst/>
            <a:gdLst/>
            <a:ahLst/>
            <a:cxnLst/>
            <a:rect l="l" t="t" r="r" b="b"/>
            <a:pathLst>
              <a:path w="1094740" h="207009">
                <a:moveTo>
                  <a:pt x="0" y="206947"/>
                </a:moveTo>
                <a:lnTo>
                  <a:pt x="1094326" y="206947"/>
                </a:lnTo>
                <a:lnTo>
                  <a:pt x="1094326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84205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570063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295854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844629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81394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62401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179457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734896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0" y="8476763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0" y="9235559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174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829465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0" y="826978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0" y="944014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7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3508611" y="8286400"/>
            <a:ext cx="184848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latin typeface="Times New Roman"/>
                <a:cs typeface="Times New Roman"/>
              </a:rPr>
              <a:t>ОБЩАЯ</a:t>
            </a:r>
            <a:r>
              <a:rPr sz="1200" b="1" spc="-10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ИНФОРМАЦИЯ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131362" y="8662290"/>
            <a:ext cx="53594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5415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Год  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10" dirty="0">
                <a:latin typeface="Times New Roman"/>
                <a:cs typeface="Times New Roman"/>
              </a:rPr>
              <a:t>р</a:t>
            </a:r>
            <a:r>
              <a:rPr sz="1050" spc="30" dirty="0">
                <a:latin typeface="Times New Roman"/>
                <a:cs typeface="Times New Roman"/>
              </a:rPr>
              <a:t>-</a:t>
            </a:r>
            <a:r>
              <a:rPr sz="1050" spc="20" dirty="0">
                <a:latin typeface="Times New Roman"/>
                <a:cs typeface="Times New Roman"/>
              </a:rPr>
              <a:t>ки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935791" y="8471757"/>
            <a:ext cx="48196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50" spc="-15" dirty="0">
                <a:latin typeface="Times New Roman"/>
                <a:cs typeface="Times New Roman"/>
              </a:rPr>
              <a:t>Дата</a:t>
            </a: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5" dirty="0">
                <a:latin typeface="Times New Roman"/>
                <a:cs typeface="Times New Roman"/>
              </a:rPr>
              <a:t>послед.</a:t>
            </a:r>
            <a:endParaRPr sz="1050">
              <a:latin typeface="Times New Roman"/>
              <a:cs typeface="Times New Roman"/>
            </a:endParaRPr>
          </a:p>
          <a:p>
            <a:pPr marL="12700" marR="5080" indent="2540" algn="ctr">
              <a:lnSpc>
                <a:spcPct val="118900"/>
              </a:lnSpc>
              <a:spcBef>
                <a:spcPts val="5"/>
              </a:spcBef>
            </a:pPr>
            <a:r>
              <a:rPr sz="1050" spc="-10" dirty="0">
                <a:latin typeface="Times New Roman"/>
                <a:cs typeface="Times New Roman"/>
              </a:rPr>
              <a:t>кап.  </a:t>
            </a:r>
            <a:r>
              <a:rPr sz="1050" spc="5" dirty="0">
                <a:latin typeface="Times New Roman"/>
                <a:cs typeface="Times New Roman"/>
              </a:rPr>
              <a:t>р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15" dirty="0">
                <a:latin typeface="Times New Roman"/>
                <a:cs typeface="Times New Roman"/>
              </a:rPr>
              <a:t>м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-35" dirty="0">
                <a:latin typeface="Times New Roman"/>
                <a:cs typeface="Times New Roman"/>
              </a:rPr>
              <a:t>н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5" dirty="0">
                <a:latin typeface="Times New Roman"/>
                <a:cs typeface="Times New Roman"/>
              </a:rPr>
              <a:t>а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1713148" y="8662290"/>
            <a:ext cx="43180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indent="-1016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30" dirty="0">
                <a:latin typeface="Times New Roman"/>
                <a:cs typeface="Times New Roman"/>
              </a:rPr>
              <a:t>-в</a:t>
            </a:r>
            <a:r>
              <a:rPr sz="1050" spc="5" dirty="0">
                <a:latin typeface="Times New Roman"/>
                <a:cs typeface="Times New Roman"/>
              </a:rPr>
              <a:t>о  э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-15" dirty="0">
                <a:latin typeface="Times New Roman"/>
                <a:cs typeface="Times New Roman"/>
              </a:rPr>
              <a:t>а</a:t>
            </a:r>
            <a:r>
              <a:rPr sz="1050" spc="25" dirty="0">
                <a:latin typeface="Times New Roman"/>
                <a:cs typeface="Times New Roman"/>
              </a:rPr>
              <a:t>ж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5" dirty="0">
                <a:latin typeface="Times New Roman"/>
                <a:cs typeface="Times New Roman"/>
              </a:rPr>
              <a:t>й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2400587" y="8698542"/>
            <a:ext cx="330200" cy="335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 marR="5080" indent="-29209">
              <a:lnSpc>
                <a:spcPct val="101000"/>
              </a:lnSpc>
            </a:pPr>
            <a:r>
              <a:rPr sz="1050" dirty="0">
                <a:latin typeface="Times New Roman"/>
                <a:cs typeface="Times New Roman"/>
              </a:rPr>
              <a:t>О</a:t>
            </a:r>
            <a:r>
              <a:rPr sz="1050" spc="-5" dirty="0">
                <a:latin typeface="Times New Roman"/>
                <a:cs typeface="Times New Roman"/>
              </a:rPr>
              <a:t>б</a:t>
            </a:r>
            <a:r>
              <a:rPr sz="1050" spc="25" dirty="0">
                <a:latin typeface="Times New Roman"/>
                <a:cs typeface="Times New Roman"/>
              </a:rPr>
              <a:t>щ</a:t>
            </a:r>
            <a:r>
              <a:rPr sz="1050" dirty="0">
                <a:latin typeface="Times New Roman"/>
                <a:cs typeface="Times New Roman"/>
              </a:rPr>
              <a:t>.  </a:t>
            </a:r>
            <a:r>
              <a:rPr sz="1050" spc="20" dirty="0">
                <a:latin typeface="Times New Roman"/>
                <a:cs typeface="Times New Roman"/>
              </a:rPr>
              <a:t>выс.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3007777" y="8471757"/>
            <a:ext cx="64071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240"/>
              </a:spcBef>
            </a:pPr>
            <a:r>
              <a:rPr sz="1050" spc="10" dirty="0">
                <a:latin typeface="Times New Roman"/>
                <a:cs typeface="Times New Roman"/>
              </a:rPr>
              <a:t>Размеры</a:t>
            </a:r>
            <a:endParaRPr sz="10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геометрич.</a:t>
            </a:r>
            <a:endParaRPr sz="1050" dirty="0">
              <a:latin typeface="Times New Roman"/>
              <a:cs typeface="Times New Roman"/>
            </a:endParaRPr>
          </a:p>
          <a:p>
            <a:pPr marL="109220" marR="59690" indent="-38735">
              <a:lnSpc>
                <a:spcPct val="118900"/>
              </a:lnSpc>
              <a:spcBef>
                <a:spcPts val="5"/>
              </a:spcBef>
            </a:pPr>
            <a:r>
              <a:rPr sz="1050" spc="25" dirty="0">
                <a:latin typeface="Times New Roman"/>
                <a:cs typeface="Times New Roman"/>
              </a:rPr>
              <a:t>(</a:t>
            </a:r>
            <a:r>
              <a:rPr sz="1050" spc="40" dirty="0">
                <a:latin typeface="Times New Roman"/>
                <a:cs typeface="Times New Roman"/>
              </a:rPr>
              <a:t>Ж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spc="5" dirty="0">
                <a:latin typeface="Times New Roman"/>
                <a:cs typeface="Times New Roman"/>
              </a:rPr>
              <a:t>ло</a:t>
            </a:r>
            <a:r>
              <a:rPr sz="1050" spc="25" dirty="0">
                <a:latin typeface="Times New Roman"/>
                <a:cs typeface="Times New Roman"/>
              </a:rPr>
              <a:t>г</a:t>
            </a:r>
            <a:r>
              <a:rPr sz="1050" spc="5" dirty="0">
                <a:latin typeface="Times New Roman"/>
                <a:cs typeface="Times New Roman"/>
              </a:rPr>
              <a:t>о  </a:t>
            </a:r>
            <a:r>
              <a:rPr sz="1050" spc="-10" dirty="0">
                <a:latin typeface="Times New Roman"/>
                <a:cs typeface="Times New Roman"/>
              </a:rPr>
              <a:t>здания)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4006546" y="8567184"/>
            <a:ext cx="418465" cy="582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8895" algn="just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Общ.  </a:t>
            </a:r>
            <a:r>
              <a:rPr sz="1050" dirty="0">
                <a:latin typeface="Times New Roman"/>
                <a:cs typeface="Times New Roman"/>
              </a:rPr>
              <a:t>площ.  </a:t>
            </a:r>
            <a:r>
              <a:rPr sz="1050" spc="15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25" dirty="0">
                <a:latin typeface="Times New Roman"/>
                <a:cs typeface="Times New Roman"/>
              </a:rPr>
              <a:t>м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л.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4788576" y="8471757"/>
            <a:ext cx="124269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0"/>
              </a:spcBef>
            </a:pPr>
            <a:r>
              <a:rPr sz="1050" spc="-10" dirty="0">
                <a:latin typeface="Times New Roman"/>
                <a:cs typeface="Times New Roman"/>
              </a:rPr>
              <a:t>Среднее</a:t>
            </a:r>
            <a:r>
              <a:rPr sz="1050" spc="17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количество</a:t>
            </a: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нахождения  </a:t>
            </a:r>
            <a:r>
              <a:rPr sz="1050" spc="-5" dirty="0">
                <a:latin typeface="Times New Roman"/>
                <a:cs typeface="Times New Roman"/>
              </a:rPr>
              <a:t>людей</a:t>
            </a:r>
            <a:r>
              <a:rPr sz="1050" spc="235" dirty="0">
                <a:latin typeface="Times New Roman"/>
                <a:cs typeface="Times New Roman"/>
              </a:rPr>
              <a:t> </a:t>
            </a:r>
            <a:r>
              <a:rPr sz="1050" spc="5" dirty="0">
                <a:latin typeface="Times New Roman"/>
                <a:cs typeface="Times New Roman"/>
              </a:rPr>
              <a:t>/</a:t>
            </a:r>
            <a:endParaRPr sz="1050" dirty="0">
              <a:latin typeface="Times New Roman"/>
              <a:cs typeface="Times New Roman"/>
            </a:endParaRPr>
          </a:p>
          <a:p>
            <a:pPr marL="50800" marR="4699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персонала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spc="10" dirty="0">
                <a:latin typeface="Times New Roman"/>
                <a:cs typeface="Times New Roman"/>
              </a:rPr>
              <a:t>(чел.)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6296881" y="8502321"/>
            <a:ext cx="1344930" cy="744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spc="-5" dirty="0">
                <a:latin typeface="Times New Roman"/>
                <a:cs typeface="Times New Roman"/>
              </a:rPr>
              <a:t>Количество  людей</a:t>
            </a:r>
            <a:r>
              <a:rPr sz="1050" spc="17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/</a:t>
            </a:r>
          </a:p>
          <a:p>
            <a:pPr marL="635" algn="ctr">
              <a:lnSpc>
                <a:spcPct val="100000"/>
              </a:lnSpc>
              <a:spcBef>
                <a:spcPts val="235"/>
              </a:spcBef>
            </a:pPr>
            <a:r>
              <a:rPr sz="1050" dirty="0">
                <a:latin typeface="Times New Roman"/>
                <a:cs typeface="Times New Roman"/>
              </a:rPr>
              <a:t>персонала</a:t>
            </a:r>
          </a:p>
          <a:p>
            <a:pPr marL="12700" marR="508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находящихся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dirty="0">
                <a:latin typeface="Times New Roman"/>
                <a:cs typeface="Times New Roman"/>
              </a:rPr>
              <a:t>круглосуточно</a:t>
            </a:r>
          </a:p>
        </p:txBody>
      </p:sp>
      <p:sp>
        <p:nvSpPr>
          <p:cNvPr id="316" name="object 316"/>
          <p:cNvSpPr txBox="1"/>
          <p:nvPr/>
        </p:nvSpPr>
        <p:spPr>
          <a:xfrm>
            <a:off x="7940547" y="8662290"/>
            <a:ext cx="692785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5080" indent="-8763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dirty="0">
                <a:latin typeface="Times New Roman"/>
                <a:cs typeface="Times New Roman"/>
              </a:rPr>
              <a:t>ч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30" dirty="0">
                <a:latin typeface="Times New Roman"/>
                <a:cs typeface="Times New Roman"/>
              </a:rPr>
              <a:t>в</a:t>
            </a:r>
            <a:r>
              <a:rPr sz="1050" spc="5" dirty="0">
                <a:latin typeface="Times New Roman"/>
                <a:cs typeface="Times New Roman"/>
              </a:rPr>
              <a:t>о  выходов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229015" y="9245066"/>
            <a:ext cx="3352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19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1013140" y="9245066"/>
            <a:ext cx="32512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20</a:t>
            </a:r>
            <a:r>
              <a:rPr sz="1200" spc="-7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1877515" y="9245066"/>
            <a:ext cx="1028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2347530" y="9235321"/>
            <a:ext cx="43296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3,6</a:t>
            </a:r>
            <a:r>
              <a:rPr sz="1200" spc="-8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3027114" y="9245066"/>
            <a:ext cx="61785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80 х 22</a:t>
            </a:r>
            <a:r>
              <a:rPr sz="1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3938865" y="9245066"/>
            <a:ext cx="56324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6273</a:t>
            </a:r>
            <a:r>
              <a:rPr sz="1200" spc="22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sz="1200" spc="15" baseline="24305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sz="1200" baseline="24305">
              <a:latin typeface="Times New Roman"/>
              <a:cs typeface="Times New Roman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5186198" y="9245066"/>
            <a:ext cx="4508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550</a:t>
            </a:r>
            <a:r>
              <a:rPr sz="1200" spc="-30" dirty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6" name="Прямоугольник 5"/>
          <p:cNvSpPr>
            <a:spLocks noChangeArrowheads="1"/>
          </p:cNvSpPr>
          <p:nvPr/>
        </p:nvSpPr>
        <p:spPr bwMode="auto">
          <a:xfrm>
            <a:off x="7841" y="-4564"/>
            <a:ext cx="12801600" cy="137613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Столовая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6781520" y="9245066"/>
            <a:ext cx="3740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-30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8240274" y="9245066"/>
            <a:ext cx="10287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3178" y="1385654"/>
            <a:ext cx="2867025" cy="760391"/>
          </a:xfrm>
          <a:custGeom>
            <a:avLst/>
            <a:gdLst/>
            <a:ahLst/>
            <a:cxnLst/>
            <a:rect l="l" t="t" r="r" b="b"/>
            <a:pathLst>
              <a:path w="2867025" h="1027430">
                <a:moveTo>
                  <a:pt x="0" y="1027151"/>
                </a:moveTo>
                <a:lnTo>
                  <a:pt x="2866746" y="1027151"/>
                </a:lnTo>
                <a:lnTo>
                  <a:pt x="2866746" y="0"/>
                </a:lnTo>
                <a:lnTo>
                  <a:pt x="0" y="0"/>
                </a:lnTo>
                <a:lnTo>
                  <a:pt x="0" y="1027151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Директор филиала</a:t>
            </a:r>
          </a:p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Бондаренко Валентина Васильевна</a:t>
            </a:r>
            <a:endParaRPr lang="ru-RU" sz="1200" dirty="0" smtClean="0">
              <a:latin typeface="Times New Roman"/>
              <a:cs typeface="Times New Roman"/>
            </a:endParaRP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spc="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(48343)</a:t>
            </a:r>
            <a:r>
              <a:rPr lang="ru-RU" sz="1200" spc="6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5-91-83</a:t>
            </a: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8-906-502-94-88</a:t>
            </a:r>
            <a:endParaRPr lang="ru-RU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37" name="object 2"/>
          <p:cNvSpPr txBox="1"/>
          <p:nvPr/>
        </p:nvSpPr>
        <p:spPr>
          <a:xfrm>
            <a:off x="12089432" y="0"/>
            <a:ext cx="526430" cy="26409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3492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 smtClean="0">
                <a:latin typeface="Times New Roman"/>
                <a:cs typeface="Times New Roman"/>
              </a:rPr>
              <a:t>3.</a:t>
            </a:r>
            <a:r>
              <a:rPr lang="ru-RU" sz="1400" b="1" dirty="0" smtClean="0">
                <a:latin typeface="Times New Roman"/>
                <a:cs typeface="Times New Roman"/>
              </a:rPr>
              <a:t>1</a:t>
            </a:r>
            <a:r>
              <a:rPr sz="1400" b="1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510659" y="1392206"/>
            <a:ext cx="4168775" cy="1052539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/>
          <a:p>
            <a:pPr algn="ctr">
              <a:defRPr/>
            </a:pPr>
            <a:r>
              <a:rPr lang="ru-RU" sz="1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проживающего населения – 40116 чел.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домов – 8204 (из них нежилых 0);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-социально – значимых объектов – 44;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котельных – 27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5"/>
          <p:cNvSpPr>
            <a:spLocks noChangeArrowheads="1"/>
          </p:cNvSpPr>
          <p:nvPr/>
        </p:nvSpPr>
        <p:spPr bwMode="auto">
          <a:xfrm>
            <a:off x="8843866" y="8263566"/>
            <a:ext cx="3933227" cy="1185354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7908" tIns="63959" rIns="127908" bIns="63959" anchor="ctr"/>
          <a:lstStyle/>
          <a:p>
            <a:pPr algn="ctr" eaLnBrk="0" hangingPunct="0"/>
            <a:endParaRPr lang="ru-RU" altLang="ru-RU" sz="1400" dirty="0"/>
          </a:p>
        </p:txBody>
      </p:sp>
      <p:sp>
        <p:nvSpPr>
          <p:cNvPr id="73" name="Плюс 72"/>
          <p:cNvSpPr/>
          <p:nvPr/>
        </p:nvSpPr>
        <p:spPr>
          <a:xfrm>
            <a:off x="340662" y="2133079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4" name="Скругленная прямоугольная выноска 73"/>
          <p:cNvSpPr/>
          <p:nvPr/>
        </p:nvSpPr>
        <p:spPr>
          <a:xfrm flipH="1">
            <a:off x="1254907" y="3116336"/>
            <a:ext cx="2376487" cy="1584325"/>
          </a:xfrm>
          <a:prstGeom prst="wedgeRoundRectCallout">
            <a:avLst>
              <a:gd name="adj1" fmla="val 80307"/>
              <a:gd name="adj2" fmla="val -993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ГБУЗ  "Новозыбковская центральная районная больница" ул. Красная, д. 81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врач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Бурый </a:t>
            </a:r>
            <a:r>
              <a:rPr 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Сергей Николаевич. 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8-48343-3-29-05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8-961-100-04-77</a:t>
            </a:r>
            <a:endParaRPr lang="ru-RU" sz="1300" dirty="0">
              <a:solidFill>
                <a:schemeClr val="tx1"/>
              </a:solidFill>
            </a:endParaRPr>
          </a:p>
        </p:txBody>
      </p:sp>
      <p:grpSp>
        <p:nvGrpSpPr>
          <p:cNvPr id="76" name="Группа 629"/>
          <p:cNvGrpSpPr>
            <a:grpSpLocks/>
          </p:cNvGrpSpPr>
          <p:nvPr/>
        </p:nvGrpSpPr>
        <p:grpSpPr bwMode="auto">
          <a:xfrm>
            <a:off x="4310832" y="2775486"/>
            <a:ext cx="535629" cy="353173"/>
            <a:chOff x="164842" y="3795140"/>
            <a:chExt cx="303768" cy="352436"/>
          </a:xfrm>
        </p:grpSpPr>
        <p:sp>
          <p:nvSpPr>
            <p:cNvPr id="77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8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9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84" name="Скругленная прямоугольная выноска 83"/>
          <p:cNvSpPr/>
          <p:nvPr/>
        </p:nvSpPr>
        <p:spPr>
          <a:xfrm flipH="1">
            <a:off x="5371085" y="2724201"/>
            <a:ext cx="2447925" cy="1152525"/>
          </a:xfrm>
          <a:prstGeom prst="wedgeRoundRectCallout">
            <a:avLst>
              <a:gd name="adj1" fmla="val 88224"/>
              <a:gd name="adj2" fmla="val -179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ПСЧ-16 ФГКУ  "1 ОФПС"  по Брянской области,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Наримановская, д. 10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Жабченко Иван Иванович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8-920-858-70-01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8-903-869-33-20</a:t>
            </a:r>
          </a:p>
        </p:txBody>
      </p:sp>
      <p:sp>
        <p:nvSpPr>
          <p:cNvPr id="85" name="Прямоугольник 55"/>
          <p:cNvSpPr>
            <a:spLocks noChangeArrowheads="1"/>
          </p:cNvSpPr>
          <p:nvPr/>
        </p:nvSpPr>
        <p:spPr bwMode="auto">
          <a:xfrm rot="3070611">
            <a:off x="4670736" y="3959946"/>
            <a:ext cx="192258" cy="4583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86" name="Скругленная прямоугольная выноска 85"/>
          <p:cNvSpPr/>
          <p:nvPr/>
        </p:nvSpPr>
        <p:spPr>
          <a:xfrm>
            <a:off x="5564058" y="4793286"/>
            <a:ext cx="2376488" cy="1223962"/>
          </a:xfrm>
          <a:prstGeom prst="wedgeRoundRectCallout">
            <a:avLst>
              <a:gd name="adj1" fmla="val -79556"/>
              <a:gd name="adj2" fmla="val -11389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 администрации г.Новозыбкова, ул. Площадь Октябрьской революции,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Зам. главы администрации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зам.председателья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КЧС и ОПБ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Грудин Александр Михайлович, 8(48343)3-09-58, 8-900-360-38-49</a:t>
            </a:r>
          </a:p>
        </p:txBody>
      </p:sp>
      <p:pic>
        <p:nvPicPr>
          <p:cNvPr id="87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98" y="4317238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Скругленная прямоугольная выноска 87"/>
          <p:cNvSpPr/>
          <p:nvPr/>
        </p:nvSpPr>
        <p:spPr>
          <a:xfrm>
            <a:off x="2144948" y="5171041"/>
            <a:ext cx="2808288" cy="792163"/>
          </a:xfrm>
          <a:prstGeom prst="wedgeRoundRectCallout">
            <a:avLst>
              <a:gd name="adj1" fmla="val 39042"/>
              <a:gd name="adj2" fmla="val -1327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 МВД  России «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Ленина, 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Начальник  -  подполковник  полиции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Глазунов Дмитрий Николаевич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8(48343) 3-42-50,8-999-376-53-49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89" name="Group 1900"/>
          <p:cNvGrpSpPr>
            <a:grpSpLocks/>
          </p:cNvGrpSpPr>
          <p:nvPr/>
        </p:nvGrpSpPr>
        <p:grpSpPr bwMode="auto">
          <a:xfrm>
            <a:off x="10937999" y="6744816"/>
            <a:ext cx="287337" cy="287338"/>
            <a:chOff x="4727" y="2506"/>
            <a:chExt cx="706" cy="1172"/>
          </a:xfrm>
        </p:grpSpPr>
        <p:sp>
          <p:nvSpPr>
            <p:cNvPr id="90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1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2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3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4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5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6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7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8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9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0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1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2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3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4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5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6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7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8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9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0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1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2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3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4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5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6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7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8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9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0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1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2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3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4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5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6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7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8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9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0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1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2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3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4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5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6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7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8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9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1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2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3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5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6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7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8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9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0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1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2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3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4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5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6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7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8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9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0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1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2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3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4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5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6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7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8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169" name="Скругленная прямоугольная выноска 168"/>
          <p:cNvSpPr/>
          <p:nvPr/>
        </p:nvSpPr>
        <p:spPr>
          <a:xfrm>
            <a:off x="6408641" y="6607371"/>
            <a:ext cx="3313113" cy="1368425"/>
          </a:xfrm>
          <a:prstGeom prst="wedgeRoundRectCallout">
            <a:avLst>
              <a:gd name="adj1" fmla="val 86741"/>
              <a:gd name="adj2" fmla="val -3369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 филиал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 Брянский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Новозыбков, ул.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Мичурина, 59,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филиала: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Валентина Васильевна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8(48343)5-91-83,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8-906-502-94-88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9049585" y="8302859"/>
            <a:ext cx="33829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695" tIns="89358" rIns="178695" bIns="893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b="1" dirty="0">
                <a:latin typeface="Times New Roman" panose="02020603050405020304" pitchFamily="18" charset="0"/>
              </a:rPr>
              <a:t>Условные обозначения</a:t>
            </a:r>
          </a:p>
        </p:txBody>
      </p:sp>
      <p:grpSp>
        <p:nvGrpSpPr>
          <p:cNvPr id="171" name="Group 1900"/>
          <p:cNvGrpSpPr>
            <a:grpSpLocks/>
          </p:cNvGrpSpPr>
          <p:nvPr/>
        </p:nvGrpSpPr>
        <p:grpSpPr bwMode="auto">
          <a:xfrm>
            <a:off x="8977652" y="8662290"/>
            <a:ext cx="230187" cy="304800"/>
            <a:chOff x="4727" y="2506"/>
            <a:chExt cx="706" cy="1172"/>
          </a:xfrm>
        </p:grpSpPr>
        <p:sp>
          <p:nvSpPr>
            <p:cNvPr id="172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3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4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5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6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7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8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9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0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1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2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3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4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5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6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7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8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9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0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1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2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3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4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5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6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7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8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9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0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1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2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3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4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5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6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7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8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9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0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1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2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3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4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5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6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7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8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9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0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1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2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3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4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5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6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7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8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9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0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1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2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3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4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5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6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7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8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9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0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1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2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3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4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5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6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7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8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9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50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251" name="TextBox 250"/>
          <p:cNvSpPr txBox="1">
            <a:spLocks noChangeArrowheads="1"/>
          </p:cNvSpPr>
          <p:nvPr/>
        </p:nvSpPr>
        <p:spPr bwMode="auto">
          <a:xfrm>
            <a:off x="9209112" y="8686276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Техникум</a:t>
            </a:r>
            <a:endParaRPr lang="ru-RU" altLang="ru-RU" sz="1000" dirty="0"/>
          </a:p>
        </p:txBody>
      </p:sp>
      <p:sp>
        <p:nvSpPr>
          <p:cNvPr id="254" name="Плюс 253"/>
          <p:cNvSpPr/>
          <p:nvPr/>
        </p:nvSpPr>
        <p:spPr>
          <a:xfrm>
            <a:off x="8949472" y="9062492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55" name="TextBox 254"/>
          <p:cNvSpPr txBox="1">
            <a:spLocks noChangeArrowheads="1"/>
          </p:cNvSpPr>
          <p:nvPr/>
        </p:nvSpPr>
        <p:spPr bwMode="auto">
          <a:xfrm>
            <a:off x="9209112" y="9091041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Больница</a:t>
            </a:r>
            <a:endParaRPr lang="ru-RU" altLang="ru-RU" sz="1000" dirty="0"/>
          </a:p>
        </p:txBody>
      </p:sp>
      <p:pic>
        <p:nvPicPr>
          <p:cNvPr id="256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208" y="8716554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" name="TextBox 256"/>
          <p:cNvSpPr txBox="1">
            <a:spLocks noChangeArrowheads="1"/>
          </p:cNvSpPr>
          <p:nvPr/>
        </p:nvSpPr>
        <p:spPr bwMode="auto">
          <a:xfrm>
            <a:off x="10313643" y="8688737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Полиция</a:t>
            </a:r>
            <a:endParaRPr lang="ru-RU" altLang="ru-RU" sz="1000" dirty="0"/>
          </a:p>
        </p:txBody>
      </p:sp>
      <p:grpSp>
        <p:nvGrpSpPr>
          <p:cNvPr id="258" name="Группа 629"/>
          <p:cNvGrpSpPr>
            <a:grpSpLocks/>
          </p:cNvGrpSpPr>
          <p:nvPr/>
        </p:nvGrpSpPr>
        <p:grpSpPr bwMode="auto">
          <a:xfrm>
            <a:off x="10001200" y="9091041"/>
            <a:ext cx="531891" cy="328946"/>
            <a:chOff x="164842" y="3795140"/>
            <a:chExt cx="303768" cy="352436"/>
          </a:xfrm>
        </p:grpSpPr>
        <p:sp>
          <p:nvSpPr>
            <p:cNvPr id="259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1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2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263" name="TextBox 262"/>
          <p:cNvSpPr txBox="1">
            <a:spLocks noChangeArrowheads="1"/>
          </p:cNvSpPr>
          <p:nvPr/>
        </p:nvSpPr>
        <p:spPr bwMode="auto">
          <a:xfrm>
            <a:off x="10562596" y="9090905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МЧС</a:t>
            </a:r>
            <a:endParaRPr lang="ru-RU" altLang="ru-RU" sz="1000" dirty="0"/>
          </a:p>
        </p:txBody>
      </p:sp>
      <p:sp>
        <p:nvSpPr>
          <p:cNvPr id="264" name="Прямоугольник 55"/>
          <p:cNvSpPr>
            <a:spLocks noChangeArrowheads="1"/>
          </p:cNvSpPr>
          <p:nvPr/>
        </p:nvSpPr>
        <p:spPr bwMode="auto">
          <a:xfrm>
            <a:off x="11153328" y="8905056"/>
            <a:ext cx="400050" cy="20002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265" name="TextBox 264"/>
          <p:cNvSpPr txBox="1">
            <a:spLocks noChangeArrowheads="1"/>
          </p:cNvSpPr>
          <p:nvPr/>
        </p:nvSpPr>
        <p:spPr bwMode="auto">
          <a:xfrm>
            <a:off x="11606587" y="8711120"/>
            <a:ext cx="937946" cy="5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err="1" smtClean="0"/>
              <a:t>Админист-ративное</a:t>
            </a:r>
            <a:r>
              <a:rPr lang="ru-RU" altLang="ru-RU" sz="1000" dirty="0" smtClean="0"/>
              <a:t> здание</a:t>
            </a:r>
            <a:endParaRPr lang="ru-RU" altLang="ru-RU" sz="1000" dirty="0"/>
          </a:p>
        </p:txBody>
      </p:sp>
      <p:sp>
        <p:nvSpPr>
          <p:cNvPr id="266" name="object 332"/>
          <p:cNvSpPr/>
          <p:nvPr/>
        </p:nvSpPr>
        <p:spPr>
          <a:xfrm>
            <a:off x="9408342" y="3576464"/>
            <a:ext cx="3393258" cy="667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333"/>
          <p:cNvSpPr txBox="1"/>
          <p:nvPr/>
        </p:nvSpPr>
        <p:spPr>
          <a:xfrm>
            <a:off x="7781290" y="3790778"/>
            <a:ext cx="5020310" cy="2385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8800" algn="ctr">
              <a:lnSpc>
                <a:spcPct val="100000"/>
              </a:lnSpc>
            </a:pPr>
            <a:r>
              <a:rPr sz="1550" b="1" spc="25" dirty="0" err="1" smtClean="0">
                <a:latin typeface="Times New Roman" pitchFamily="18" charset="0"/>
                <a:cs typeface="Times New Roman" pitchFamily="18" charset="0"/>
              </a:rPr>
              <a:t>ФОТО</a:t>
            </a:r>
            <a:r>
              <a:rPr lang="ru-RU" sz="1550" b="1" spc="25" dirty="0" smtClean="0">
                <a:latin typeface="Times New Roman" pitchFamily="18" charset="0"/>
                <a:cs typeface="Times New Roman" pitchFamily="18" charset="0"/>
              </a:rPr>
              <a:t> столовой</a:t>
            </a:r>
          </a:p>
        </p:txBody>
      </p:sp>
      <p:pic>
        <p:nvPicPr>
          <p:cNvPr id="268" name="Рисунок 2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38" y="1408832"/>
            <a:ext cx="3359461" cy="22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2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801600" cy="94443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22034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3.1.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34401" y="3805758"/>
            <a:ext cx="170815" cy="2540000"/>
          </a:xfrm>
          <a:custGeom>
            <a:avLst/>
            <a:gdLst/>
            <a:ahLst/>
            <a:cxnLst/>
            <a:rect l="l" t="t" r="r" b="b"/>
            <a:pathLst>
              <a:path w="170814" h="2540000">
                <a:moveTo>
                  <a:pt x="0" y="2539754"/>
                </a:moveTo>
                <a:lnTo>
                  <a:pt x="170771" y="2539754"/>
                </a:lnTo>
                <a:lnTo>
                  <a:pt x="170771" y="0"/>
                </a:lnTo>
                <a:lnTo>
                  <a:pt x="0" y="0"/>
                </a:lnTo>
                <a:lnTo>
                  <a:pt x="0" y="2539754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36166" y="2221536"/>
            <a:ext cx="3611245" cy="139065"/>
          </a:xfrm>
          <a:custGeom>
            <a:avLst/>
            <a:gdLst/>
            <a:ahLst/>
            <a:cxnLst/>
            <a:rect l="l" t="t" r="r" b="b"/>
            <a:pathLst>
              <a:path w="3611245" h="139064">
                <a:moveTo>
                  <a:pt x="0" y="138736"/>
                </a:moveTo>
                <a:lnTo>
                  <a:pt x="3610957" y="138736"/>
                </a:lnTo>
                <a:lnTo>
                  <a:pt x="3610957" y="0"/>
                </a:lnTo>
                <a:lnTo>
                  <a:pt x="0" y="0"/>
                </a:lnTo>
                <a:lnTo>
                  <a:pt x="0" y="138736"/>
                </a:lnTo>
                <a:close/>
              </a:path>
            </a:pathLst>
          </a:custGeom>
          <a:ln w="93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65281" y="2695866"/>
            <a:ext cx="481965" cy="89535"/>
          </a:xfrm>
          <a:custGeom>
            <a:avLst/>
            <a:gdLst/>
            <a:ahLst/>
            <a:cxnLst/>
            <a:rect l="l" t="t" r="r" b="b"/>
            <a:pathLst>
              <a:path w="481965" h="89535">
                <a:moveTo>
                  <a:pt x="0" y="89366"/>
                </a:moveTo>
                <a:lnTo>
                  <a:pt x="481841" y="89366"/>
                </a:lnTo>
                <a:lnTo>
                  <a:pt x="481841" y="0"/>
                </a:lnTo>
                <a:lnTo>
                  <a:pt x="0" y="0"/>
                </a:lnTo>
                <a:lnTo>
                  <a:pt x="0" y="89366"/>
                </a:lnTo>
                <a:close/>
              </a:path>
            </a:pathLst>
          </a:custGeom>
          <a:ln w="93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717139" y="1064773"/>
            <a:ext cx="210820" cy="2571115"/>
          </a:xfrm>
          <a:custGeom>
            <a:avLst/>
            <a:gdLst/>
            <a:ahLst/>
            <a:cxnLst/>
            <a:rect l="l" t="t" r="r" b="b"/>
            <a:pathLst>
              <a:path w="210819" h="2571115">
                <a:moveTo>
                  <a:pt x="0" y="2571001"/>
                </a:moveTo>
                <a:lnTo>
                  <a:pt x="210766" y="2571001"/>
                </a:lnTo>
                <a:lnTo>
                  <a:pt x="210766" y="0"/>
                </a:lnTo>
                <a:lnTo>
                  <a:pt x="0" y="0"/>
                </a:lnTo>
                <a:lnTo>
                  <a:pt x="0" y="2571001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495432" y="1737208"/>
            <a:ext cx="1894205" cy="257175"/>
          </a:xfrm>
          <a:custGeom>
            <a:avLst/>
            <a:gdLst/>
            <a:ahLst/>
            <a:cxnLst/>
            <a:rect l="l" t="t" r="r" b="b"/>
            <a:pathLst>
              <a:path w="1894204" h="257175">
                <a:moveTo>
                  <a:pt x="0" y="256850"/>
                </a:moveTo>
                <a:lnTo>
                  <a:pt x="1893720" y="256850"/>
                </a:lnTo>
                <a:lnTo>
                  <a:pt x="1893720" y="0"/>
                </a:lnTo>
                <a:lnTo>
                  <a:pt x="0" y="0"/>
                </a:lnTo>
                <a:lnTo>
                  <a:pt x="0" y="256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" y="1371575"/>
            <a:ext cx="12801600" cy="6893693"/>
          </a:xfrm>
          <a:prstGeom prst="rect">
            <a:avLst/>
          </a:prstGeom>
        </p:spPr>
      </p:pic>
      <p:sp>
        <p:nvSpPr>
          <p:cNvPr id="274" name="object 274"/>
          <p:cNvSpPr/>
          <p:nvPr/>
        </p:nvSpPr>
        <p:spPr>
          <a:xfrm>
            <a:off x="0" y="8269815"/>
            <a:ext cx="8829675" cy="207010"/>
          </a:xfrm>
          <a:custGeom>
            <a:avLst/>
            <a:gdLst/>
            <a:ahLst/>
            <a:cxnLst/>
            <a:rect l="l" t="t" r="r" b="b"/>
            <a:pathLst>
              <a:path w="8829675" h="207009">
                <a:moveTo>
                  <a:pt x="0" y="206947"/>
                </a:moveTo>
                <a:lnTo>
                  <a:pt x="8829465" y="206947"/>
                </a:lnTo>
                <a:lnTo>
                  <a:pt x="882946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0" y="8476767"/>
            <a:ext cx="784225" cy="758825"/>
          </a:xfrm>
          <a:custGeom>
            <a:avLst/>
            <a:gdLst/>
            <a:ahLst/>
            <a:cxnLst/>
            <a:rect l="l" t="t" r="r" b="b"/>
            <a:pathLst>
              <a:path w="784225" h="758825">
                <a:moveTo>
                  <a:pt x="0" y="758792"/>
                </a:moveTo>
                <a:lnTo>
                  <a:pt x="784205" y="758792"/>
                </a:lnTo>
                <a:lnTo>
                  <a:pt x="78420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84205" y="8476767"/>
            <a:ext cx="786130" cy="758825"/>
          </a:xfrm>
          <a:custGeom>
            <a:avLst/>
            <a:gdLst/>
            <a:ahLst/>
            <a:cxnLst/>
            <a:rect l="l" t="t" r="r" b="b"/>
            <a:pathLst>
              <a:path w="786130" h="758825">
                <a:moveTo>
                  <a:pt x="0" y="758792"/>
                </a:moveTo>
                <a:lnTo>
                  <a:pt x="785857" y="758792"/>
                </a:lnTo>
                <a:lnTo>
                  <a:pt x="785857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570063" y="8476767"/>
            <a:ext cx="725805" cy="758825"/>
          </a:xfrm>
          <a:custGeom>
            <a:avLst/>
            <a:gdLst/>
            <a:ahLst/>
            <a:cxnLst/>
            <a:rect l="l" t="t" r="r" b="b"/>
            <a:pathLst>
              <a:path w="725805" h="758825">
                <a:moveTo>
                  <a:pt x="0" y="758792"/>
                </a:moveTo>
                <a:lnTo>
                  <a:pt x="725791" y="758792"/>
                </a:lnTo>
                <a:lnTo>
                  <a:pt x="725791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295854" y="8476767"/>
            <a:ext cx="549275" cy="758825"/>
          </a:xfrm>
          <a:custGeom>
            <a:avLst/>
            <a:gdLst/>
            <a:ahLst/>
            <a:cxnLst/>
            <a:rect l="l" t="t" r="r" b="b"/>
            <a:pathLst>
              <a:path w="549275" h="758825">
                <a:moveTo>
                  <a:pt x="0" y="758792"/>
                </a:moveTo>
                <a:lnTo>
                  <a:pt x="548815" y="758792"/>
                </a:lnTo>
                <a:lnTo>
                  <a:pt x="54881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844629" y="8476767"/>
            <a:ext cx="969644" cy="758825"/>
          </a:xfrm>
          <a:custGeom>
            <a:avLst/>
            <a:gdLst/>
            <a:ahLst/>
            <a:cxnLst/>
            <a:rect l="l" t="t" r="r" b="b"/>
            <a:pathLst>
              <a:path w="969645" h="758825">
                <a:moveTo>
                  <a:pt x="0" y="758792"/>
                </a:moveTo>
                <a:lnTo>
                  <a:pt x="969319" y="758792"/>
                </a:lnTo>
                <a:lnTo>
                  <a:pt x="96931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813948" y="8476767"/>
            <a:ext cx="810260" cy="758825"/>
          </a:xfrm>
          <a:custGeom>
            <a:avLst/>
            <a:gdLst/>
            <a:ahLst/>
            <a:cxnLst/>
            <a:rect l="l" t="t" r="r" b="b"/>
            <a:pathLst>
              <a:path w="810260" h="758825">
                <a:moveTo>
                  <a:pt x="0" y="758792"/>
                </a:moveTo>
                <a:lnTo>
                  <a:pt x="810190" y="758792"/>
                </a:lnTo>
                <a:lnTo>
                  <a:pt x="810190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24018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179457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734896" y="8476767"/>
            <a:ext cx="1094740" cy="758825"/>
          </a:xfrm>
          <a:custGeom>
            <a:avLst/>
            <a:gdLst/>
            <a:ahLst/>
            <a:cxnLst/>
            <a:rect l="l" t="t" r="r" b="b"/>
            <a:pathLst>
              <a:path w="1094740" h="758825">
                <a:moveTo>
                  <a:pt x="0" y="758792"/>
                </a:moveTo>
                <a:lnTo>
                  <a:pt x="1094326" y="758792"/>
                </a:lnTo>
                <a:lnTo>
                  <a:pt x="1094326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0" y="9235558"/>
            <a:ext cx="784225" cy="207010"/>
          </a:xfrm>
          <a:custGeom>
            <a:avLst/>
            <a:gdLst/>
            <a:ahLst/>
            <a:cxnLst/>
            <a:rect l="l" t="t" r="r" b="b"/>
            <a:pathLst>
              <a:path w="784225" h="207009">
                <a:moveTo>
                  <a:pt x="0" y="206947"/>
                </a:moveTo>
                <a:lnTo>
                  <a:pt x="784205" y="206947"/>
                </a:lnTo>
                <a:lnTo>
                  <a:pt x="78420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84205" y="9235558"/>
            <a:ext cx="786130" cy="207010"/>
          </a:xfrm>
          <a:custGeom>
            <a:avLst/>
            <a:gdLst/>
            <a:ahLst/>
            <a:cxnLst/>
            <a:rect l="l" t="t" r="r" b="b"/>
            <a:pathLst>
              <a:path w="786130" h="207009">
                <a:moveTo>
                  <a:pt x="0" y="206947"/>
                </a:moveTo>
                <a:lnTo>
                  <a:pt x="785857" y="206947"/>
                </a:lnTo>
                <a:lnTo>
                  <a:pt x="785857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570063" y="9235558"/>
            <a:ext cx="725805" cy="207010"/>
          </a:xfrm>
          <a:custGeom>
            <a:avLst/>
            <a:gdLst/>
            <a:ahLst/>
            <a:cxnLst/>
            <a:rect l="l" t="t" r="r" b="b"/>
            <a:pathLst>
              <a:path w="725805" h="207009">
                <a:moveTo>
                  <a:pt x="0" y="206947"/>
                </a:moveTo>
                <a:lnTo>
                  <a:pt x="725791" y="206947"/>
                </a:lnTo>
                <a:lnTo>
                  <a:pt x="725791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295854" y="9235558"/>
            <a:ext cx="549275" cy="207010"/>
          </a:xfrm>
          <a:custGeom>
            <a:avLst/>
            <a:gdLst/>
            <a:ahLst/>
            <a:cxnLst/>
            <a:rect l="l" t="t" r="r" b="b"/>
            <a:pathLst>
              <a:path w="549275" h="207009">
                <a:moveTo>
                  <a:pt x="0" y="206947"/>
                </a:moveTo>
                <a:lnTo>
                  <a:pt x="548815" y="206947"/>
                </a:lnTo>
                <a:lnTo>
                  <a:pt x="54881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844629" y="9235558"/>
            <a:ext cx="969644" cy="207010"/>
          </a:xfrm>
          <a:custGeom>
            <a:avLst/>
            <a:gdLst/>
            <a:ahLst/>
            <a:cxnLst/>
            <a:rect l="l" t="t" r="r" b="b"/>
            <a:pathLst>
              <a:path w="969645" h="207009">
                <a:moveTo>
                  <a:pt x="0" y="206947"/>
                </a:moveTo>
                <a:lnTo>
                  <a:pt x="969319" y="206947"/>
                </a:lnTo>
                <a:lnTo>
                  <a:pt x="96931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813948" y="9235558"/>
            <a:ext cx="810260" cy="207010"/>
          </a:xfrm>
          <a:custGeom>
            <a:avLst/>
            <a:gdLst/>
            <a:ahLst/>
            <a:cxnLst/>
            <a:rect l="l" t="t" r="r" b="b"/>
            <a:pathLst>
              <a:path w="810260" h="207009">
                <a:moveTo>
                  <a:pt x="0" y="206947"/>
                </a:moveTo>
                <a:lnTo>
                  <a:pt x="810190" y="206947"/>
                </a:lnTo>
                <a:lnTo>
                  <a:pt x="810190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624018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179457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734896" y="9235558"/>
            <a:ext cx="1094740" cy="207010"/>
          </a:xfrm>
          <a:custGeom>
            <a:avLst/>
            <a:gdLst/>
            <a:ahLst/>
            <a:cxnLst/>
            <a:rect l="l" t="t" r="r" b="b"/>
            <a:pathLst>
              <a:path w="1094740" h="207009">
                <a:moveTo>
                  <a:pt x="0" y="206947"/>
                </a:moveTo>
                <a:lnTo>
                  <a:pt x="1094326" y="206947"/>
                </a:lnTo>
                <a:lnTo>
                  <a:pt x="1094326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84205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570063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295854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844629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81394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62401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179457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734896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0" y="8476763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0" y="9235559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174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829465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0" y="826978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0" y="944014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7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3508611" y="8286400"/>
            <a:ext cx="184848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latin typeface="Times New Roman"/>
                <a:cs typeface="Times New Roman"/>
              </a:rPr>
              <a:t>ОБЩАЯ</a:t>
            </a:r>
            <a:r>
              <a:rPr sz="1200" b="1" spc="-10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ИНФОРМАЦИЯ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131362" y="8662290"/>
            <a:ext cx="53594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5415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Год  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10" dirty="0">
                <a:latin typeface="Times New Roman"/>
                <a:cs typeface="Times New Roman"/>
              </a:rPr>
              <a:t>р</a:t>
            </a:r>
            <a:r>
              <a:rPr sz="1050" spc="30" dirty="0">
                <a:latin typeface="Times New Roman"/>
                <a:cs typeface="Times New Roman"/>
              </a:rPr>
              <a:t>-</a:t>
            </a:r>
            <a:r>
              <a:rPr sz="1050" spc="20" dirty="0">
                <a:latin typeface="Times New Roman"/>
                <a:cs typeface="Times New Roman"/>
              </a:rPr>
              <a:t>ки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935791" y="8471757"/>
            <a:ext cx="48196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50" spc="-15" dirty="0">
                <a:latin typeface="Times New Roman"/>
                <a:cs typeface="Times New Roman"/>
              </a:rPr>
              <a:t>Дата</a:t>
            </a: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5" dirty="0">
                <a:latin typeface="Times New Roman"/>
                <a:cs typeface="Times New Roman"/>
              </a:rPr>
              <a:t>послед.</a:t>
            </a:r>
            <a:endParaRPr sz="1050">
              <a:latin typeface="Times New Roman"/>
              <a:cs typeface="Times New Roman"/>
            </a:endParaRPr>
          </a:p>
          <a:p>
            <a:pPr marL="12700" marR="5080" indent="2540" algn="ctr">
              <a:lnSpc>
                <a:spcPct val="118900"/>
              </a:lnSpc>
              <a:spcBef>
                <a:spcPts val="5"/>
              </a:spcBef>
            </a:pPr>
            <a:r>
              <a:rPr sz="1050" spc="-10" dirty="0">
                <a:latin typeface="Times New Roman"/>
                <a:cs typeface="Times New Roman"/>
              </a:rPr>
              <a:t>кап.  </a:t>
            </a:r>
            <a:r>
              <a:rPr sz="1050" spc="5" dirty="0">
                <a:latin typeface="Times New Roman"/>
                <a:cs typeface="Times New Roman"/>
              </a:rPr>
              <a:t>р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15" dirty="0">
                <a:latin typeface="Times New Roman"/>
                <a:cs typeface="Times New Roman"/>
              </a:rPr>
              <a:t>м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-35" dirty="0">
                <a:latin typeface="Times New Roman"/>
                <a:cs typeface="Times New Roman"/>
              </a:rPr>
              <a:t>н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5" dirty="0">
                <a:latin typeface="Times New Roman"/>
                <a:cs typeface="Times New Roman"/>
              </a:rPr>
              <a:t>а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1713148" y="8662290"/>
            <a:ext cx="43180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indent="-1016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30" dirty="0">
                <a:latin typeface="Times New Roman"/>
                <a:cs typeface="Times New Roman"/>
              </a:rPr>
              <a:t>-в</a:t>
            </a:r>
            <a:r>
              <a:rPr sz="1050" spc="5" dirty="0">
                <a:latin typeface="Times New Roman"/>
                <a:cs typeface="Times New Roman"/>
              </a:rPr>
              <a:t>о  э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-15" dirty="0">
                <a:latin typeface="Times New Roman"/>
                <a:cs typeface="Times New Roman"/>
              </a:rPr>
              <a:t>а</a:t>
            </a:r>
            <a:r>
              <a:rPr sz="1050" spc="25" dirty="0">
                <a:latin typeface="Times New Roman"/>
                <a:cs typeface="Times New Roman"/>
              </a:rPr>
              <a:t>ж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5" dirty="0">
                <a:latin typeface="Times New Roman"/>
                <a:cs typeface="Times New Roman"/>
              </a:rPr>
              <a:t>й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2400587" y="8698542"/>
            <a:ext cx="330200" cy="335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 marR="5080" indent="-29209">
              <a:lnSpc>
                <a:spcPct val="101000"/>
              </a:lnSpc>
            </a:pPr>
            <a:r>
              <a:rPr sz="1050" dirty="0">
                <a:latin typeface="Times New Roman"/>
                <a:cs typeface="Times New Roman"/>
              </a:rPr>
              <a:t>О</a:t>
            </a:r>
            <a:r>
              <a:rPr sz="1050" spc="-5" dirty="0">
                <a:latin typeface="Times New Roman"/>
                <a:cs typeface="Times New Roman"/>
              </a:rPr>
              <a:t>б</a:t>
            </a:r>
            <a:r>
              <a:rPr sz="1050" spc="25" dirty="0">
                <a:latin typeface="Times New Roman"/>
                <a:cs typeface="Times New Roman"/>
              </a:rPr>
              <a:t>щ</a:t>
            </a:r>
            <a:r>
              <a:rPr sz="1050" dirty="0">
                <a:latin typeface="Times New Roman"/>
                <a:cs typeface="Times New Roman"/>
              </a:rPr>
              <a:t>.  </a:t>
            </a:r>
            <a:r>
              <a:rPr sz="1050" spc="20" dirty="0">
                <a:latin typeface="Times New Roman"/>
                <a:cs typeface="Times New Roman"/>
              </a:rPr>
              <a:t>выс.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3007777" y="8471757"/>
            <a:ext cx="64071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240"/>
              </a:spcBef>
            </a:pPr>
            <a:r>
              <a:rPr sz="1050" spc="10" dirty="0">
                <a:latin typeface="Times New Roman"/>
                <a:cs typeface="Times New Roman"/>
              </a:rPr>
              <a:t>Размеры</a:t>
            </a:r>
            <a:endParaRPr sz="10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геометрич.</a:t>
            </a:r>
            <a:endParaRPr sz="1050" dirty="0">
              <a:latin typeface="Times New Roman"/>
              <a:cs typeface="Times New Roman"/>
            </a:endParaRPr>
          </a:p>
          <a:p>
            <a:pPr marL="109220" marR="59690" indent="-38735">
              <a:lnSpc>
                <a:spcPct val="118900"/>
              </a:lnSpc>
              <a:spcBef>
                <a:spcPts val="5"/>
              </a:spcBef>
            </a:pPr>
            <a:r>
              <a:rPr sz="1050" spc="25" dirty="0">
                <a:latin typeface="Times New Roman"/>
                <a:cs typeface="Times New Roman"/>
              </a:rPr>
              <a:t>(</a:t>
            </a:r>
            <a:r>
              <a:rPr sz="1050" spc="40" dirty="0">
                <a:latin typeface="Times New Roman"/>
                <a:cs typeface="Times New Roman"/>
              </a:rPr>
              <a:t>Ж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spc="5" dirty="0">
                <a:latin typeface="Times New Roman"/>
                <a:cs typeface="Times New Roman"/>
              </a:rPr>
              <a:t>ло</a:t>
            </a:r>
            <a:r>
              <a:rPr sz="1050" spc="25" dirty="0">
                <a:latin typeface="Times New Roman"/>
                <a:cs typeface="Times New Roman"/>
              </a:rPr>
              <a:t>г</a:t>
            </a:r>
            <a:r>
              <a:rPr sz="1050" spc="5" dirty="0">
                <a:latin typeface="Times New Roman"/>
                <a:cs typeface="Times New Roman"/>
              </a:rPr>
              <a:t>о  </a:t>
            </a:r>
            <a:r>
              <a:rPr sz="1050" spc="-10" dirty="0">
                <a:latin typeface="Times New Roman"/>
                <a:cs typeface="Times New Roman"/>
              </a:rPr>
              <a:t>здания)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4006546" y="8567184"/>
            <a:ext cx="418465" cy="582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8895" algn="just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Общ.  </a:t>
            </a:r>
            <a:r>
              <a:rPr sz="1050" dirty="0">
                <a:latin typeface="Times New Roman"/>
                <a:cs typeface="Times New Roman"/>
              </a:rPr>
              <a:t>площ.  </a:t>
            </a:r>
            <a:r>
              <a:rPr sz="1050" spc="15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25" dirty="0">
                <a:latin typeface="Times New Roman"/>
                <a:cs typeface="Times New Roman"/>
              </a:rPr>
              <a:t>м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л.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4788576" y="8471757"/>
            <a:ext cx="124269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0"/>
              </a:spcBef>
            </a:pPr>
            <a:r>
              <a:rPr sz="1050" spc="-10" dirty="0">
                <a:latin typeface="Times New Roman"/>
                <a:cs typeface="Times New Roman"/>
              </a:rPr>
              <a:t>Среднее</a:t>
            </a:r>
            <a:r>
              <a:rPr sz="1050" spc="17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количество</a:t>
            </a: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нахождения  </a:t>
            </a:r>
            <a:r>
              <a:rPr sz="1050" spc="-5" dirty="0">
                <a:latin typeface="Times New Roman"/>
                <a:cs typeface="Times New Roman"/>
              </a:rPr>
              <a:t>людей</a:t>
            </a:r>
            <a:r>
              <a:rPr sz="1050" spc="235" dirty="0">
                <a:latin typeface="Times New Roman"/>
                <a:cs typeface="Times New Roman"/>
              </a:rPr>
              <a:t> </a:t>
            </a:r>
            <a:r>
              <a:rPr sz="1050" spc="5" dirty="0">
                <a:latin typeface="Times New Roman"/>
                <a:cs typeface="Times New Roman"/>
              </a:rPr>
              <a:t>/</a:t>
            </a:r>
            <a:endParaRPr sz="1050" dirty="0">
              <a:latin typeface="Times New Roman"/>
              <a:cs typeface="Times New Roman"/>
            </a:endParaRPr>
          </a:p>
          <a:p>
            <a:pPr marL="50800" marR="4699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персонала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spc="10" dirty="0">
                <a:latin typeface="Times New Roman"/>
                <a:cs typeface="Times New Roman"/>
              </a:rPr>
              <a:t>(чел.)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6296881" y="8502321"/>
            <a:ext cx="1344930" cy="744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spc="-5" dirty="0">
                <a:latin typeface="Times New Roman"/>
                <a:cs typeface="Times New Roman"/>
              </a:rPr>
              <a:t>Количество  людей</a:t>
            </a:r>
            <a:r>
              <a:rPr sz="1050" spc="17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/</a:t>
            </a:r>
          </a:p>
          <a:p>
            <a:pPr marL="635" algn="ctr">
              <a:lnSpc>
                <a:spcPct val="100000"/>
              </a:lnSpc>
              <a:spcBef>
                <a:spcPts val="235"/>
              </a:spcBef>
            </a:pPr>
            <a:r>
              <a:rPr sz="1050" dirty="0">
                <a:latin typeface="Times New Roman"/>
                <a:cs typeface="Times New Roman"/>
              </a:rPr>
              <a:t>персонала</a:t>
            </a:r>
          </a:p>
          <a:p>
            <a:pPr marL="12700" marR="508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находящихся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dirty="0">
                <a:latin typeface="Times New Roman"/>
                <a:cs typeface="Times New Roman"/>
              </a:rPr>
              <a:t>круглосуточно</a:t>
            </a:r>
          </a:p>
        </p:txBody>
      </p:sp>
      <p:sp>
        <p:nvSpPr>
          <p:cNvPr id="316" name="object 316"/>
          <p:cNvSpPr txBox="1"/>
          <p:nvPr/>
        </p:nvSpPr>
        <p:spPr>
          <a:xfrm>
            <a:off x="7940547" y="8662290"/>
            <a:ext cx="692785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5080" indent="-8763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dirty="0">
                <a:latin typeface="Times New Roman"/>
                <a:cs typeface="Times New Roman"/>
              </a:rPr>
              <a:t>ч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30" dirty="0">
                <a:latin typeface="Times New Roman"/>
                <a:cs typeface="Times New Roman"/>
              </a:rPr>
              <a:t>в</a:t>
            </a:r>
            <a:r>
              <a:rPr sz="1050" spc="5" dirty="0">
                <a:latin typeface="Times New Roman"/>
                <a:cs typeface="Times New Roman"/>
              </a:rPr>
              <a:t>о  выходов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229015" y="9245066"/>
            <a:ext cx="3352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19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1013140" y="9245066"/>
            <a:ext cx="32512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20</a:t>
            </a:r>
            <a:r>
              <a:rPr sz="1200" spc="-7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1877515" y="9245066"/>
            <a:ext cx="1028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2347530" y="9235321"/>
            <a:ext cx="43296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3,6</a:t>
            </a:r>
            <a:r>
              <a:rPr sz="1200" spc="-8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3027114" y="9245066"/>
            <a:ext cx="61785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80 х 22</a:t>
            </a:r>
            <a:r>
              <a:rPr sz="1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3938865" y="9245066"/>
            <a:ext cx="56324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6273</a:t>
            </a:r>
            <a:r>
              <a:rPr sz="1200" spc="22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sz="1200" spc="15" baseline="24305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sz="1200" baseline="24305">
              <a:latin typeface="Times New Roman"/>
              <a:cs typeface="Times New Roman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5186198" y="9245066"/>
            <a:ext cx="4508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550</a:t>
            </a:r>
            <a:r>
              <a:rPr sz="1200" spc="-30" dirty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6" name="Прямоугольник 5"/>
          <p:cNvSpPr>
            <a:spLocks noChangeArrowheads="1"/>
          </p:cNvSpPr>
          <p:nvPr/>
        </p:nvSpPr>
        <p:spPr bwMode="auto">
          <a:xfrm>
            <a:off x="7841" y="-4564"/>
            <a:ext cx="12801600" cy="137613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6781520" y="9245066"/>
            <a:ext cx="3740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-30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8240274" y="9245066"/>
            <a:ext cx="10287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3178" y="1385654"/>
            <a:ext cx="2867025" cy="760391"/>
          </a:xfrm>
          <a:custGeom>
            <a:avLst/>
            <a:gdLst/>
            <a:ahLst/>
            <a:cxnLst/>
            <a:rect l="l" t="t" r="r" b="b"/>
            <a:pathLst>
              <a:path w="2867025" h="1027430">
                <a:moveTo>
                  <a:pt x="0" y="1027151"/>
                </a:moveTo>
                <a:lnTo>
                  <a:pt x="2866746" y="1027151"/>
                </a:lnTo>
                <a:lnTo>
                  <a:pt x="2866746" y="0"/>
                </a:lnTo>
                <a:lnTo>
                  <a:pt x="0" y="0"/>
                </a:lnTo>
                <a:lnTo>
                  <a:pt x="0" y="1027151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Директор филиала</a:t>
            </a:r>
          </a:p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Бондаренко Валентина Васильевна</a:t>
            </a:r>
            <a:endParaRPr lang="ru-RU" sz="1200" dirty="0" smtClean="0">
              <a:latin typeface="Times New Roman"/>
              <a:cs typeface="Times New Roman"/>
            </a:endParaRP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spc="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(48343)</a:t>
            </a:r>
            <a:r>
              <a:rPr lang="ru-RU" sz="1200" spc="6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5-91-83</a:t>
            </a: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8-906-502-94-88</a:t>
            </a:r>
            <a:endParaRPr lang="ru-RU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37" name="object 2"/>
          <p:cNvSpPr txBox="1"/>
          <p:nvPr/>
        </p:nvSpPr>
        <p:spPr>
          <a:xfrm>
            <a:off x="12089432" y="0"/>
            <a:ext cx="526430" cy="26409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3492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 smtClean="0">
                <a:latin typeface="Times New Roman"/>
                <a:cs typeface="Times New Roman"/>
              </a:rPr>
              <a:t>3.</a:t>
            </a:r>
            <a:r>
              <a:rPr lang="ru-RU" sz="1400" b="1" dirty="0" smtClean="0">
                <a:latin typeface="Times New Roman"/>
                <a:cs typeface="Times New Roman"/>
              </a:rPr>
              <a:t>1</a:t>
            </a:r>
            <a:r>
              <a:rPr sz="1400" b="1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510659" y="1392206"/>
            <a:ext cx="4168775" cy="1052539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/>
          <a:p>
            <a:pPr algn="ctr">
              <a:defRPr/>
            </a:pPr>
            <a:r>
              <a:rPr lang="ru-RU" sz="1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проживающего населения – 40116 чел.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домов – 8204 (из них нежилых 0);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-социально – значимых объектов – 44;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котельных – 27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5"/>
          <p:cNvSpPr>
            <a:spLocks noChangeArrowheads="1"/>
          </p:cNvSpPr>
          <p:nvPr/>
        </p:nvSpPr>
        <p:spPr bwMode="auto">
          <a:xfrm>
            <a:off x="8843866" y="8263566"/>
            <a:ext cx="3933227" cy="1185354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7908" tIns="63959" rIns="127908" bIns="63959" anchor="ctr"/>
          <a:lstStyle/>
          <a:p>
            <a:pPr algn="ctr" eaLnBrk="0" hangingPunct="0"/>
            <a:endParaRPr lang="ru-RU" altLang="ru-RU" sz="1400" dirty="0"/>
          </a:p>
        </p:txBody>
      </p:sp>
      <p:sp>
        <p:nvSpPr>
          <p:cNvPr id="73" name="Плюс 72"/>
          <p:cNvSpPr/>
          <p:nvPr/>
        </p:nvSpPr>
        <p:spPr>
          <a:xfrm>
            <a:off x="340662" y="2133079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4" name="Скругленная прямоугольная выноска 73"/>
          <p:cNvSpPr/>
          <p:nvPr/>
        </p:nvSpPr>
        <p:spPr>
          <a:xfrm flipH="1">
            <a:off x="1254907" y="3116336"/>
            <a:ext cx="2376487" cy="1584325"/>
          </a:xfrm>
          <a:prstGeom prst="wedgeRoundRectCallout">
            <a:avLst>
              <a:gd name="adj1" fmla="val 80307"/>
              <a:gd name="adj2" fmla="val -993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ГБУЗ  "Новозыбковская центральная районная больница" ул. Красная, д. 81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врач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Бурый </a:t>
            </a:r>
            <a:r>
              <a:rPr 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Сергей Николаевич. 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8-48343-3-29-05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8-961-100-04-77</a:t>
            </a:r>
            <a:endParaRPr lang="ru-RU" sz="1300" dirty="0">
              <a:solidFill>
                <a:schemeClr val="tx1"/>
              </a:solidFill>
            </a:endParaRPr>
          </a:p>
        </p:txBody>
      </p:sp>
      <p:grpSp>
        <p:nvGrpSpPr>
          <p:cNvPr id="76" name="Группа 629"/>
          <p:cNvGrpSpPr>
            <a:grpSpLocks/>
          </p:cNvGrpSpPr>
          <p:nvPr/>
        </p:nvGrpSpPr>
        <p:grpSpPr bwMode="auto">
          <a:xfrm>
            <a:off x="4310832" y="2775486"/>
            <a:ext cx="535629" cy="353173"/>
            <a:chOff x="164842" y="3795140"/>
            <a:chExt cx="303768" cy="352436"/>
          </a:xfrm>
        </p:grpSpPr>
        <p:sp>
          <p:nvSpPr>
            <p:cNvPr id="77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8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9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84" name="Скругленная прямоугольная выноска 83"/>
          <p:cNvSpPr/>
          <p:nvPr/>
        </p:nvSpPr>
        <p:spPr>
          <a:xfrm flipH="1">
            <a:off x="5371085" y="2724201"/>
            <a:ext cx="2447925" cy="1152525"/>
          </a:xfrm>
          <a:prstGeom prst="wedgeRoundRectCallout">
            <a:avLst>
              <a:gd name="adj1" fmla="val 88224"/>
              <a:gd name="adj2" fmla="val -179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ПСЧ-16 ФГКУ  "1 ОФПС"  по Брянской области,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Наримановская, д. 10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Жабченко Иван Иванович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8-920-858-70-01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8-903-869-33-20</a:t>
            </a:r>
          </a:p>
        </p:txBody>
      </p:sp>
      <p:sp>
        <p:nvSpPr>
          <p:cNvPr id="85" name="Прямоугольник 55"/>
          <p:cNvSpPr>
            <a:spLocks noChangeArrowheads="1"/>
          </p:cNvSpPr>
          <p:nvPr/>
        </p:nvSpPr>
        <p:spPr bwMode="auto">
          <a:xfrm rot="3070611">
            <a:off x="4670736" y="3959946"/>
            <a:ext cx="192258" cy="4583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86" name="Скругленная прямоугольная выноска 85"/>
          <p:cNvSpPr/>
          <p:nvPr/>
        </p:nvSpPr>
        <p:spPr>
          <a:xfrm>
            <a:off x="5564058" y="4793286"/>
            <a:ext cx="2376488" cy="1223962"/>
          </a:xfrm>
          <a:prstGeom prst="wedgeRoundRectCallout">
            <a:avLst>
              <a:gd name="adj1" fmla="val -79556"/>
              <a:gd name="adj2" fmla="val -11389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 администрации г.Новозыбкова, ул. Площадь Октябрьской революции,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Зам. главы администрации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зам.председателья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КЧС и ОПБ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Грудин Александр Михайлович, 8(48343)3-09-58, 8-900-360-38-49</a:t>
            </a:r>
          </a:p>
        </p:txBody>
      </p:sp>
      <p:pic>
        <p:nvPicPr>
          <p:cNvPr id="87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98" y="4317238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Скругленная прямоугольная выноска 87"/>
          <p:cNvSpPr/>
          <p:nvPr/>
        </p:nvSpPr>
        <p:spPr>
          <a:xfrm>
            <a:off x="2144948" y="5171041"/>
            <a:ext cx="2808288" cy="792163"/>
          </a:xfrm>
          <a:prstGeom prst="wedgeRoundRectCallout">
            <a:avLst>
              <a:gd name="adj1" fmla="val 39042"/>
              <a:gd name="adj2" fmla="val -1327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 МВД  России «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Ленина, 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Начальник  -  подполковник  полиции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Глазунов Дмитрий Николаевич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8(48343) 3-42-50,8-999-376-53-49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89" name="Group 1900"/>
          <p:cNvGrpSpPr>
            <a:grpSpLocks/>
          </p:cNvGrpSpPr>
          <p:nvPr/>
        </p:nvGrpSpPr>
        <p:grpSpPr bwMode="auto">
          <a:xfrm>
            <a:off x="10937999" y="6744816"/>
            <a:ext cx="287337" cy="287338"/>
            <a:chOff x="4727" y="2506"/>
            <a:chExt cx="706" cy="1172"/>
          </a:xfrm>
        </p:grpSpPr>
        <p:sp>
          <p:nvSpPr>
            <p:cNvPr id="90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1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2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3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4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5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6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7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8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9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0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1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2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3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4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5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6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7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8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9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0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1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2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3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4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5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6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7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8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9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0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1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2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3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4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5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6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7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8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9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0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1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2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3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4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5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6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7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8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9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1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2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3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5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6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7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8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9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0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1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2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3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4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5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6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7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8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9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0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1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2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3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4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5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6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7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8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169" name="Скругленная прямоугольная выноска 168"/>
          <p:cNvSpPr/>
          <p:nvPr/>
        </p:nvSpPr>
        <p:spPr>
          <a:xfrm>
            <a:off x="6408641" y="6411549"/>
            <a:ext cx="3313113" cy="1564247"/>
          </a:xfrm>
          <a:prstGeom prst="wedgeRoundRectCallout">
            <a:avLst>
              <a:gd name="adj1" fmla="val 89257"/>
              <a:gd name="adj2" fmla="val 1085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филиал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 Брянский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Новозыбков, ул.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Мичурина,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61,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филиала: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Валентина Васильевна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8(48343)5-91-83,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8-906-502-94-88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9049585" y="8302859"/>
            <a:ext cx="33829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695" tIns="89358" rIns="178695" bIns="893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b="1" dirty="0">
                <a:latin typeface="Times New Roman" panose="02020603050405020304" pitchFamily="18" charset="0"/>
              </a:rPr>
              <a:t>Условные обозначения</a:t>
            </a:r>
          </a:p>
        </p:txBody>
      </p:sp>
      <p:grpSp>
        <p:nvGrpSpPr>
          <p:cNvPr id="171" name="Group 1900"/>
          <p:cNvGrpSpPr>
            <a:grpSpLocks/>
          </p:cNvGrpSpPr>
          <p:nvPr/>
        </p:nvGrpSpPr>
        <p:grpSpPr bwMode="auto">
          <a:xfrm>
            <a:off x="8977652" y="8662290"/>
            <a:ext cx="230187" cy="304800"/>
            <a:chOff x="4727" y="2506"/>
            <a:chExt cx="706" cy="1172"/>
          </a:xfrm>
        </p:grpSpPr>
        <p:sp>
          <p:nvSpPr>
            <p:cNvPr id="172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3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4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5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6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7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8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9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0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1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2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3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4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5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6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7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8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9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0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1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2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3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4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5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6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7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8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9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0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1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2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3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4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5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6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7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8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9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0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1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2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3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4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5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6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7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8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9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0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1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2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3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4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5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6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7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8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9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0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1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2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3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4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5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6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7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8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9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0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1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2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3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4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5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6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7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8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9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50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251" name="TextBox 250"/>
          <p:cNvSpPr txBox="1">
            <a:spLocks noChangeArrowheads="1"/>
          </p:cNvSpPr>
          <p:nvPr/>
        </p:nvSpPr>
        <p:spPr bwMode="auto">
          <a:xfrm>
            <a:off x="9209112" y="8686276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Техникум</a:t>
            </a:r>
            <a:endParaRPr lang="ru-RU" altLang="ru-RU" sz="1000" dirty="0"/>
          </a:p>
        </p:txBody>
      </p:sp>
      <p:sp>
        <p:nvSpPr>
          <p:cNvPr id="254" name="Плюс 253"/>
          <p:cNvSpPr/>
          <p:nvPr/>
        </p:nvSpPr>
        <p:spPr>
          <a:xfrm>
            <a:off x="8949472" y="9062492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55" name="TextBox 254"/>
          <p:cNvSpPr txBox="1">
            <a:spLocks noChangeArrowheads="1"/>
          </p:cNvSpPr>
          <p:nvPr/>
        </p:nvSpPr>
        <p:spPr bwMode="auto">
          <a:xfrm>
            <a:off x="9209112" y="9091041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Больница</a:t>
            </a:r>
            <a:endParaRPr lang="ru-RU" altLang="ru-RU" sz="1000" dirty="0"/>
          </a:p>
        </p:txBody>
      </p:sp>
      <p:pic>
        <p:nvPicPr>
          <p:cNvPr id="256" name="Picture 60" descr="ме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208" y="8716554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" name="TextBox 256"/>
          <p:cNvSpPr txBox="1">
            <a:spLocks noChangeArrowheads="1"/>
          </p:cNvSpPr>
          <p:nvPr/>
        </p:nvSpPr>
        <p:spPr bwMode="auto">
          <a:xfrm>
            <a:off x="10313643" y="8688737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Полиция</a:t>
            </a:r>
            <a:endParaRPr lang="ru-RU" altLang="ru-RU" sz="1000" dirty="0"/>
          </a:p>
        </p:txBody>
      </p:sp>
      <p:grpSp>
        <p:nvGrpSpPr>
          <p:cNvPr id="258" name="Группа 629"/>
          <p:cNvGrpSpPr>
            <a:grpSpLocks/>
          </p:cNvGrpSpPr>
          <p:nvPr/>
        </p:nvGrpSpPr>
        <p:grpSpPr bwMode="auto">
          <a:xfrm>
            <a:off x="10001200" y="9091041"/>
            <a:ext cx="531891" cy="328946"/>
            <a:chOff x="164842" y="3795140"/>
            <a:chExt cx="303768" cy="352436"/>
          </a:xfrm>
        </p:grpSpPr>
        <p:sp>
          <p:nvSpPr>
            <p:cNvPr id="259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1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2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263" name="TextBox 262"/>
          <p:cNvSpPr txBox="1">
            <a:spLocks noChangeArrowheads="1"/>
          </p:cNvSpPr>
          <p:nvPr/>
        </p:nvSpPr>
        <p:spPr bwMode="auto">
          <a:xfrm>
            <a:off x="10562596" y="9090905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МЧС</a:t>
            </a:r>
            <a:endParaRPr lang="ru-RU" altLang="ru-RU" sz="1000" dirty="0"/>
          </a:p>
        </p:txBody>
      </p:sp>
      <p:sp>
        <p:nvSpPr>
          <p:cNvPr id="264" name="Прямоугольник 55"/>
          <p:cNvSpPr>
            <a:spLocks noChangeArrowheads="1"/>
          </p:cNvSpPr>
          <p:nvPr/>
        </p:nvSpPr>
        <p:spPr bwMode="auto">
          <a:xfrm>
            <a:off x="11153328" y="8905056"/>
            <a:ext cx="400050" cy="20002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265" name="TextBox 264"/>
          <p:cNvSpPr txBox="1">
            <a:spLocks noChangeArrowheads="1"/>
          </p:cNvSpPr>
          <p:nvPr/>
        </p:nvSpPr>
        <p:spPr bwMode="auto">
          <a:xfrm>
            <a:off x="11606587" y="8711120"/>
            <a:ext cx="937946" cy="5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err="1" smtClean="0"/>
              <a:t>Админист-ративное</a:t>
            </a:r>
            <a:r>
              <a:rPr lang="ru-RU" altLang="ru-RU" sz="1000" dirty="0" smtClean="0"/>
              <a:t> здание</a:t>
            </a:r>
            <a:endParaRPr lang="ru-RU" altLang="ru-RU" sz="1000" dirty="0"/>
          </a:p>
        </p:txBody>
      </p:sp>
      <p:sp>
        <p:nvSpPr>
          <p:cNvPr id="269" name="object 332"/>
          <p:cNvSpPr/>
          <p:nvPr/>
        </p:nvSpPr>
        <p:spPr>
          <a:xfrm>
            <a:off x="9408342" y="3576464"/>
            <a:ext cx="3393258" cy="667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333"/>
          <p:cNvSpPr txBox="1"/>
          <p:nvPr/>
        </p:nvSpPr>
        <p:spPr>
          <a:xfrm>
            <a:off x="7615246" y="3790778"/>
            <a:ext cx="5020310" cy="2385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8800" algn="ctr">
              <a:lnSpc>
                <a:spcPct val="100000"/>
              </a:lnSpc>
            </a:pPr>
            <a:r>
              <a:rPr sz="1550" b="1" spc="25" dirty="0" smtClean="0">
                <a:latin typeface="Times New Roman" pitchFamily="18" charset="0"/>
                <a:cs typeface="Times New Roman" pitchFamily="18" charset="0"/>
              </a:rPr>
              <a:t>ФОТО</a:t>
            </a:r>
            <a:r>
              <a:rPr lang="ru-RU" sz="1550" b="1" spc="25" dirty="0" smtClean="0">
                <a:latin typeface="Times New Roman" pitchFamily="18" charset="0"/>
                <a:cs typeface="Times New Roman" pitchFamily="18" charset="0"/>
              </a:rPr>
              <a:t> общежития №1</a:t>
            </a:r>
          </a:p>
        </p:txBody>
      </p:sp>
      <p:pic>
        <p:nvPicPr>
          <p:cNvPr id="271" name="Рисунок 27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2138" y="1408831"/>
            <a:ext cx="3359461" cy="22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841" y="-4563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2089432" y="0"/>
            <a:ext cx="526430" cy="26409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3492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3.2.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6"/>
          <a:stretch/>
        </p:blipFill>
        <p:spPr>
          <a:xfrm>
            <a:off x="2584376" y="1242889"/>
            <a:ext cx="7056784" cy="79320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51928" y="8905056"/>
            <a:ext cx="13105456" cy="2698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240560" y="917489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Ул. Мичурина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3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1-го этажа учебного корпуса №1)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6" y="1287583"/>
            <a:ext cx="11593288" cy="827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2-го этажа учебного корпуса №1)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8" y="1287583"/>
            <a:ext cx="11190605" cy="8274945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0097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3-го этажа учебного корпуса №1)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8" y="1287583"/>
            <a:ext cx="11190605" cy="8274944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472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D:\Паспорта территорий\Разработка паспортов 2016\Плотко\Грудин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248" y="1920280"/>
            <a:ext cx="1527175" cy="1460500"/>
          </a:xfrm>
          <a:prstGeom prst="rect">
            <a:avLst/>
          </a:prstGeom>
          <a:noFill/>
        </p:spPr>
      </p:pic>
      <p:sp>
        <p:nvSpPr>
          <p:cNvPr id="17410" name="Rectangle 4"/>
          <p:cNvSpPr txBox="1">
            <a:spLocks noChangeArrowheads="1"/>
          </p:cNvSpPr>
          <p:nvPr/>
        </p:nvSpPr>
        <p:spPr bwMode="auto">
          <a:xfrm>
            <a:off x="0" y="9525"/>
            <a:ext cx="12801600" cy="125888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lIns="110436" tIns="55219" rIns="110436" bIns="55219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</a:t>
            </a:r>
            <a:r>
              <a:rPr lang="ru-RU" alt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СОГЛАСОВАНИЯ</a:t>
            </a:r>
            <a:endParaRPr lang="ru-RU" alt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0240" y="1776264"/>
            <a:ext cx="2928938" cy="1285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СОГЛАСОВАНО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Председатель КЧС и ОПБ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Новозыбкова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Грудин А.М.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  »                 2017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м.п.                          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112" y="1920280"/>
            <a:ext cx="2474976" cy="17007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53128" y="1776264"/>
            <a:ext cx="2928937" cy="128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УТВЕРЖДАЮ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Новозыбковского сельскохозяйственного техникума – филиала ФГБОУ ВО Брянский ГАУ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В.В.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«    »                            2017 г.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м.п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       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28192" y="3504456"/>
            <a:ext cx="11377264" cy="0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46" name="TextBox 22"/>
          <p:cNvSpPr txBox="1">
            <a:spLocks noChangeArrowheads="1"/>
          </p:cNvSpPr>
          <p:nvPr/>
        </p:nvSpPr>
        <p:spPr bwMode="auto">
          <a:xfrm>
            <a:off x="4528592" y="3000400"/>
            <a:ext cx="357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СОГЛАСОВАНО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16224" y="4224536"/>
            <a:ext cx="2928938" cy="107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Заведующий сектором по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Защите населения и территории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ЧС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С.А.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   »                     2017 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1-го этажа левого крыла учебного корпуса №1)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28" y="1287583"/>
            <a:ext cx="10959545" cy="8274944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9021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  <a:endParaRPr lang="ru-RU" sz="2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2-го этажа левого крыла учебного корпуса №1)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28" y="1381660"/>
            <a:ext cx="10959545" cy="8086790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6414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1-го этажа учебного корпуса №2)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28" y="1391915"/>
            <a:ext cx="10959545" cy="8066280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629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2-го этажа учебного корпуса №2)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9" y="1391915"/>
            <a:ext cx="10884842" cy="8066280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6397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3-го этажа учебного корпуса №2)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56" y="1391915"/>
            <a:ext cx="10877888" cy="8066280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2456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4-го этажа учебного корпуса №2)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06" y="1391915"/>
            <a:ext cx="10812987" cy="8066280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5739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1-го этажа </a:t>
            </a:r>
            <a:r>
              <a:rPr lang="ru-RU" sz="21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электролабораторной</a:t>
            </a: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мастерской)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06" y="1507407"/>
            <a:ext cx="10812987" cy="78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81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2-го этажа </a:t>
            </a:r>
            <a:r>
              <a:rPr lang="ru-RU" sz="21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электролабораторной</a:t>
            </a: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мастерской)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93" y="1507407"/>
            <a:ext cx="10536812" cy="78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0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Поэтажный план эвакуации 3-го этажа </a:t>
            </a:r>
            <a:r>
              <a:rPr lang="ru-RU" sz="21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электролабораторной</a:t>
            </a: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мастерской)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15" y="1507407"/>
            <a:ext cx="10514967" cy="78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61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1-го этажа лабораторного корпуса)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</a:t>
            </a:r>
            <a:r>
              <a:rPr lang="ru-RU" sz="1400" b="1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15" y="1558600"/>
            <a:ext cx="10514967" cy="77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заставка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3792538"/>
            <a:ext cx="12801600" cy="2303462"/>
          </a:xfrm>
          <a:prstGeom prst="rect">
            <a:avLst/>
          </a:prstGeom>
          <a:effectLst/>
        </p:spPr>
        <p:txBody>
          <a:bodyPr lIns="127924" tIns="63966" rIns="127924" bIns="63966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1</a:t>
            </a: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СОДЕРЖАНИЕ</a:t>
            </a:r>
          </a:p>
        </p:txBody>
      </p:sp>
      <p:sp>
        <p:nvSpPr>
          <p:cNvPr id="12292" name="Text Box 65"/>
          <p:cNvSpPr txBox="1">
            <a:spLocks noChangeArrowheads="1"/>
          </p:cNvSpPr>
          <p:nvPr/>
        </p:nvSpPr>
        <p:spPr bwMode="auto">
          <a:xfrm>
            <a:off x="12082463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 dirty="0">
                <a:latin typeface="Times New Roman" pitchFamily="18" charset="0"/>
              </a:rPr>
              <a:t>п. </a:t>
            </a:r>
            <a:r>
              <a:rPr lang="ru-RU" altLang="ru-RU" sz="1400" b="1" dirty="0" smtClean="0">
                <a:latin typeface="Times New Roman" pitchFamily="18" charset="0"/>
              </a:rPr>
              <a:t>1</a:t>
            </a:r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2-го этажа лабораторного корпуса)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</a:t>
            </a:r>
            <a:r>
              <a:rPr lang="ru-RU" sz="1400" b="1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31" y="1558600"/>
            <a:ext cx="10480334" cy="77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02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1-го этажа Дома культуры)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64" y="1279229"/>
            <a:ext cx="6048672" cy="82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01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2-го этажа Дома культуры)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1" y="1344216"/>
            <a:ext cx="11082738" cy="82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52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1-го этажа столовой)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15" y="1290650"/>
            <a:ext cx="5991370" cy="81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89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2-го этажа столовой)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51" y="1279224"/>
            <a:ext cx="6060898" cy="83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26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1-го этажа общежития №1)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0" y="1344216"/>
            <a:ext cx="11205061" cy="81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2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2-го этажа общежития №1)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4" y="1344216"/>
            <a:ext cx="11188332" cy="81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10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3-го этажа общежития №1)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4" y="1344216"/>
            <a:ext cx="11188332" cy="81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4-го этажа общежития №1)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4" y="1350312"/>
            <a:ext cx="11188332" cy="815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39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(Поэтажный план эвакуации 5-го этажа общежития №1)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408" y="40131"/>
            <a:ext cx="713053" cy="22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sz="1400" b="1" smtClean="0">
                <a:latin typeface="Times New Roman"/>
                <a:cs typeface="Times New Roman"/>
              </a:rPr>
              <a:t>3.3.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4" y="1368493"/>
            <a:ext cx="11188332" cy="81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6" name="Прямоугольник 54"/>
          <p:cNvSpPr>
            <a:spLocks noChangeArrowheads="1"/>
          </p:cNvSpPr>
          <p:nvPr/>
        </p:nvSpPr>
        <p:spPr bwMode="auto">
          <a:xfrm>
            <a:off x="0" y="0"/>
            <a:ext cx="12847638" cy="127220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alt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(Содержание) </a:t>
            </a:r>
            <a:endParaRPr lang="ru-RU" alt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Group 67"/>
          <p:cNvGraphicFramePr>
            <a:graphicFrameLocks noGrp="1"/>
          </p:cNvGraphicFramePr>
          <p:nvPr/>
        </p:nvGraphicFramePr>
        <p:xfrm>
          <a:off x="279400" y="1344613"/>
          <a:ext cx="12241360" cy="5751556"/>
        </p:xfrm>
        <a:graphic>
          <a:graphicData uri="http://schemas.openxmlformats.org/drawingml/2006/table">
            <a:tbl>
              <a:tblPr/>
              <a:tblGrid>
                <a:gridCol w="1493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4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5782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раздела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слайда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481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893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Условные обозначения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779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171450" algn="l"/>
                          <a:tab pos="2667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779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техногенных пожаров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9903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системах ЖКХ объекта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2893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Декларация пожарной безопасности</a:t>
                      </a: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8016" marR="128016" marT="64001" marB="640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 Box 65"/>
          <p:cNvSpPr txBox="1">
            <a:spLocks noChangeArrowheads="1"/>
          </p:cNvSpPr>
          <p:nvPr/>
        </p:nvSpPr>
        <p:spPr bwMode="auto">
          <a:xfrm>
            <a:off x="12082463" y="0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5000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76350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916113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555875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 dirty="0">
                <a:latin typeface="Times New Roman" pitchFamily="18" charset="0"/>
              </a:rPr>
              <a:t>п. </a:t>
            </a:r>
            <a:r>
              <a:rPr lang="ru-RU" altLang="ru-RU" sz="1400" b="1" dirty="0" smtClean="0">
                <a:latin typeface="Times New Roman" pitchFamily="18" charset="0"/>
              </a:rPr>
              <a:t>1.1</a:t>
            </a:r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362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71578" y="157130"/>
            <a:ext cx="9926320" cy="11818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Учебный корпус №1, учебный корпус №2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ru-RU"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план чердака</a:t>
            </a:r>
            <a:r>
              <a:rPr sz="2100" b="1" spc="5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</a:t>
            </a:r>
            <a:r>
              <a:rPr sz="1400" b="1">
                <a:latin typeface="Arial"/>
                <a:cs typeface="Arial"/>
              </a:rPr>
              <a:t>.</a:t>
            </a:r>
            <a:r>
              <a:rPr sz="1400" b="1" spc="-100">
                <a:latin typeface="Arial"/>
                <a:cs typeface="Arial"/>
              </a:rPr>
              <a:t> </a:t>
            </a:r>
            <a:r>
              <a:rPr sz="1400" b="1" smtClean="0">
                <a:latin typeface="Arial"/>
                <a:cs typeface="Arial"/>
              </a:rPr>
              <a:t>3.</a:t>
            </a:r>
            <a:r>
              <a:rPr lang="ru-RU" sz="1400" b="1" dirty="0" smtClean="0">
                <a:latin typeface="Arial"/>
                <a:cs typeface="Arial"/>
              </a:rPr>
              <a:t>3</a:t>
            </a:r>
            <a:r>
              <a:rPr sz="1400" b="1" smtClean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07" y="1514453"/>
            <a:ext cx="6780986" cy="81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362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71578" y="157130"/>
            <a:ext cx="9926320" cy="11818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Учебный корпус №1, учебный корпус №2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ru-RU"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план чердака</a:t>
            </a:r>
            <a:r>
              <a:rPr sz="2100" b="1" spc="5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</a:t>
            </a:r>
            <a:r>
              <a:rPr sz="1400" b="1">
                <a:latin typeface="Arial"/>
                <a:cs typeface="Arial"/>
              </a:rPr>
              <a:t>.</a:t>
            </a:r>
            <a:r>
              <a:rPr sz="1400" b="1" spc="-100">
                <a:latin typeface="Arial"/>
                <a:cs typeface="Arial"/>
              </a:rPr>
              <a:t> </a:t>
            </a:r>
            <a:r>
              <a:rPr sz="1400" b="1" smtClean="0">
                <a:latin typeface="Arial"/>
                <a:cs typeface="Arial"/>
              </a:rPr>
              <a:t>3.</a:t>
            </a:r>
            <a:r>
              <a:rPr lang="ru-RU" sz="1400" b="1" dirty="0" smtClean="0">
                <a:latin typeface="Arial"/>
                <a:cs typeface="Arial"/>
              </a:rPr>
              <a:t>3</a:t>
            </a:r>
            <a:r>
              <a:rPr sz="1400" b="1" smtClean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rcRect l="30683" t="10591" r="26481" b="20921"/>
          <a:stretch>
            <a:fillRect/>
          </a:stretch>
        </p:blipFill>
        <p:spPr>
          <a:xfrm>
            <a:off x="2941017" y="1423530"/>
            <a:ext cx="6919566" cy="81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3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362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71578" y="157130"/>
            <a:ext cx="992632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ru-RU"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план чердака</a:t>
            </a:r>
            <a:r>
              <a:rPr sz="2100" b="1" spc="5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</a:t>
            </a:r>
            <a:r>
              <a:rPr sz="1400" b="1">
                <a:latin typeface="Arial"/>
                <a:cs typeface="Arial"/>
              </a:rPr>
              <a:t>.</a:t>
            </a:r>
            <a:r>
              <a:rPr sz="1400" b="1" spc="-100">
                <a:latin typeface="Arial"/>
                <a:cs typeface="Arial"/>
              </a:rPr>
              <a:t> </a:t>
            </a:r>
            <a:r>
              <a:rPr sz="1400" b="1" smtClean="0">
                <a:latin typeface="Arial"/>
                <a:cs typeface="Arial"/>
              </a:rPr>
              <a:t>3.</a:t>
            </a:r>
            <a:r>
              <a:rPr lang="ru-RU" sz="1400" b="1" dirty="0" smtClean="0">
                <a:latin typeface="Arial"/>
                <a:cs typeface="Arial"/>
              </a:rPr>
              <a:t>3</a:t>
            </a:r>
            <a:r>
              <a:rPr sz="1400" b="1" smtClean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rcRect t="20721" r="21093" b="35982"/>
          <a:stretch>
            <a:fillRect/>
          </a:stretch>
        </p:blipFill>
        <p:spPr>
          <a:xfrm>
            <a:off x="324296" y="2014518"/>
            <a:ext cx="12153008" cy="49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7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0795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0" tIns="45710" rIns="91420" bIns="45710"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(Оценка защищенности, исходя из рисков возникновения ЧС)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Group 100"/>
          <p:cNvGraphicFramePr>
            <a:graphicFrameLocks noGrp="1"/>
          </p:cNvGraphicFramePr>
          <p:nvPr/>
        </p:nvGraphicFramePr>
        <p:xfrm>
          <a:off x="192088" y="1101725"/>
          <a:ext cx="12417425" cy="5711129"/>
        </p:xfrm>
        <a:graphic>
          <a:graphicData uri="http://schemas.openxmlformats.org/drawingml/2006/table">
            <a:tbl>
              <a:tblPr/>
              <a:tblGrid>
                <a:gridCol w="804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7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8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3775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риска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641350" marR="0" lvl="1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риска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Временные показатели риска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38">
                <a:tc gridSpan="4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транспорте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 возникновения ЧС на объектах автомобильного транспорта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– Декабрь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железнодорожного транспорта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отсутствует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воздушного транспорта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отсутствует</a:t>
                      </a: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на объектах речного транспорта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отсутствует</a:t>
                      </a: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 - Октябрь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 gridSpan="4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Риски возникновения ЧС техногенного характера</a:t>
                      </a: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химически опасных объектах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отсутствует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радиационно опасных объектах 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отсутствует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биологически опасных объектах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отсутствует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2" name="Прямоугольник 39"/>
          <p:cNvGrpSpPr>
            <a:grpSpLocks/>
          </p:cNvGrpSpPr>
          <p:nvPr/>
        </p:nvGrpSpPr>
        <p:grpSpPr bwMode="auto">
          <a:xfrm>
            <a:off x="6400800" y="3000375"/>
            <a:ext cx="2827338" cy="581025"/>
            <a:chOff x="2158" y="3494"/>
            <a:chExt cx="1271" cy="262"/>
          </a:xfrm>
        </p:grpSpPr>
        <p:pic>
          <p:nvPicPr>
            <p:cNvPr id="16471" name="Прямоугольник 39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72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545263" y="3144838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Прямоугольник 39"/>
          <p:cNvGrpSpPr>
            <a:grpSpLocks/>
          </p:cNvGrpSpPr>
          <p:nvPr/>
        </p:nvGrpSpPr>
        <p:grpSpPr bwMode="auto">
          <a:xfrm>
            <a:off x="6400800" y="3576638"/>
            <a:ext cx="2827338" cy="581025"/>
            <a:chOff x="2158" y="3494"/>
            <a:chExt cx="1271" cy="262"/>
          </a:xfrm>
        </p:grpSpPr>
        <p:pic>
          <p:nvPicPr>
            <p:cNvPr id="16469" name="Прямоугольник 39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70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6545263" y="3721100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Прямоугольник 39"/>
          <p:cNvGrpSpPr>
            <a:grpSpLocks/>
          </p:cNvGrpSpPr>
          <p:nvPr/>
        </p:nvGrpSpPr>
        <p:grpSpPr bwMode="auto">
          <a:xfrm>
            <a:off x="6400800" y="4152900"/>
            <a:ext cx="2827338" cy="581025"/>
            <a:chOff x="2158" y="3494"/>
            <a:chExt cx="1271" cy="262"/>
          </a:xfrm>
        </p:grpSpPr>
        <p:pic>
          <p:nvPicPr>
            <p:cNvPr id="16467" name="Прямоугольник 39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68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6545263" y="4295775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5" name="Прямоугольник 39"/>
          <p:cNvGrpSpPr>
            <a:grpSpLocks/>
          </p:cNvGrpSpPr>
          <p:nvPr/>
        </p:nvGrpSpPr>
        <p:grpSpPr bwMode="auto">
          <a:xfrm>
            <a:off x="6400800" y="5016500"/>
            <a:ext cx="2827338" cy="581025"/>
            <a:chOff x="2158" y="3494"/>
            <a:chExt cx="1271" cy="262"/>
          </a:xfrm>
        </p:grpSpPr>
        <p:pic>
          <p:nvPicPr>
            <p:cNvPr id="16465" name="Прямоугольник 39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66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6545263" y="5160963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6" name="Прямоугольник 39"/>
          <p:cNvGrpSpPr>
            <a:grpSpLocks/>
          </p:cNvGrpSpPr>
          <p:nvPr/>
        </p:nvGrpSpPr>
        <p:grpSpPr bwMode="auto">
          <a:xfrm>
            <a:off x="6400800" y="5592763"/>
            <a:ext cx="2827338" cy="581025"/>
            <a:chOff x="2158" y="3494"/>
            <a:chExt cx="1271" cy="262"/>
          </a:xfrm>
        </p:grpSpPr>
        <p:pic>
          <p:nvPicPr>
            <p:cNvPr id="16463" name="Прямоугольник 39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64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8" name="Прямоугольник 27"/>
          <p:cNvSpPr>
            <a:spLocks noChangeArrowheads="1"/>
          </p:cNvSpPr>
          <p:nvPr/>
        </p:nvSpPr>
        <p:spPr bwMode="auto">
          <a:xfrm>
            <a:off x="6545263" y="5737225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7" name="Прямоугольник 39"/>
          <p:cNvGrpSpPr>
            <a:grpSpLocks/>
          </p:cNvGrpSpPr>
          <p:nvPr/>
        </p:nvGrpSpPr>
        <p:grpSpPr bwMode="auto">
          <a:xfrm>
            <a:off x="6400800" y="6240463"/>
            <a:ext cx="2827338" cy="581025"/>
            <a:chOff x="2158" y="3494"/>
            <a:chExt cx="1271" cy="262"/>
          </a:xfrm>
        </p:grpSpPr>
        <p:pic>
          <p:nvPicPr>
            <p:cNvPr id="16461" name="Прямоугольник 39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62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2" name="Прямоугольник 31"/>
          <p:cNvSpPr>
            <a:spLocks noChangeArrowheads="1"/>
          </p:cNvSpPr>
          <p:nvPr/>
        </p:nvSpPr>
        <p:spPr bwMode="auto">
          <a:xfrm>
            <a:off x="6545263" y="6384925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8" name="Прямоугольник 39"/>
          <p:cNvGrpSpPr>
            <a:grpSpLocks/>
          </p:cNvGrpSpPr>
          <p:nvPr/>
        </p:nvGrpSpPr>
        <p:grpSpPr bwMode="auto">
          <a:xfrm>
            <a:off x="6400800" y="2424113"/>
            <a:ext cx="2827338" cy="581025"/>
            <a:chOff x="2158" y="3494"/>
            <a:chExt cx="1271" cy="262"/>
          </a:xfrm>
        </p:grpSpPr>
        <p:pic>
          <p:nvPicPr>
            <p:cNvPr id="16459" name="Прямоугольник 39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60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7" name="Прямоугольник 36"/>
          <p:cNvSpPr>
            <a:spLocks noChangeArrowheads="1"/>
          </p:cNvSpPr>
          <p:nvPr/>
        </p:nvSpPr>
        <p:spPr bwMode="auto">
          <a:xfrm>
            <a:off x="6545263" y="2568575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" name="Text Box 65"/>
          <p:cNvSpPr txBox="1">
            <a:spLocks noChangeArrowheads="1"/>
          </p:cNvSpPr>
          <p:nvPr/>
        </p:nvSpPr>
        <p:spPr bwMode="auto">
          <a:xfrm>
            <a:off x="11441361" y="0"/>
            <a:ext cx="13602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 dirty="0">
                <a:latin typeface="Times New Roman" pitchFamily="18" charset="0"/>
              </a:rPr>
              <a:t>п. </a:t>
            </a:r>
            <a:r>
              <a:rPr lang="ru-RU" altLang="ru-RU" sz="1400" b="1" dirty="0" smtClean="0">
                <a:latin typeface="Times New Roman" pitchFamily="18" charset="0"/>
              </a:rPr>
              <a:t>3.4</a:t>
            </a:r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1080" name="Group 152"/>
          <p:cNvGraphicFramePr>
            <a:graphicFrameLocks noGrp="1"/>
          </p:cNvGraphicFramePr>
          <p:nvPr/>
        </p:nvGraphicFramePr>
        <p:xfrm>
          <a:off x="200025" y="2174875"/>
          <a:ext cx="12401553" cy="1704306"/>
        </p:xfrm>
        <a:graphic>
          <a:graphicData uri="http://schemas.openxmlformats.org/drawingml/2006/table">
            <a:tbl>
              <a:tblPr/>
              <a:tblGrid>
                <a:gridCol w="1027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3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4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209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военных ПОО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системах тепло-, водоснабжения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 - Март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электросетях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3003" marR="5300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1081" name="Group 153"/>
          <p:cNvGraphicFramePr>
            <a:graphicFrameLocks noGrp="1"/>
          </p:cNvGraphicFramePr>
          <p:nvPr/>
        </p:nvGraphicFramePr>
        <p:xfrm>
          <a:off x="200025" y="1084263"/>
          <a:ext cx="12401550" cy="1096327"/>
        </p:xfrm>
        <a:graphic>
          <a:graphicData uri="http://schemas.openxmlformats.org/drawingml/2006/table">
            <a:tbl>
              <a:tblPr/>
              <a:tblGrid>
                <a:gridCol w="1016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4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6327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риска</a:t>
                      </a: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риска</a:t>
                      </a: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Временные показатели риска</a:t>
                      </a:r>
                    </a:p>
                  </a:txBody>
                  <a:tcPr marL="53003" marR="5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1082" name="Group 154"/>
          <p:cNvGraphicFramePr>
            <a:graphicFrameLocks noGrp="1"/>
          </p:cNvGraphicFramePr>
          <p:nvPr/>
        </p:nvGraphicFramePr>
        <p:xfrm>
          <a:off x="200025" y="3925888"/>
          <a:ext cx="12401551" cy="1787526"/>
        </p:xfrm>
        <a:graphic>
          <a:graphicData uri="http://schemas.openxmlformats.org/drawingml/2006/table">
            <a:tbl>
              <a:tblPr/>
              <a:tblGrid>
                <a:gridCol w="1016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4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канализационных сетях</a:t>
                      </a: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техногенных пожаров</a:t>
                      </a: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гидродинамических аварий</a:t>
                      </a: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1083" name="Group 155"/>
          <p:cNvGraphicFramePr>
            <a:graphicFrameLocks noGrp="1"/>
          </p:cNvGraphicFramePr>
          <p:nvPr/>
        </p:nvGraphicFramePr>
        <p:xfrm>
          <a:off x="204788" y="5737225"/>
          <a:ext cx="12388700" cy="1422401"/>
        </p:xfrm>
        <a:graphic>
          <a:graphicData uri="http://schemas.openxmlformats.org/drawingml/2006/table">
            <a:tbl>
              <a:tblPr/>
              <a:tblGrid>
                <a:gridCol w="1023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7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7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5588">
                <a:tc gridSpan="4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природного характера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природного характера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землетрясений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отсутствует</a:t>
                      </a: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Прямоугольник 9"/>
          <p:cNvGrpSpPr>
            <a:grpSpLocks/>
          </p:cNvGrpSpPr>
          <p:nvPr/>
        </p:nvGrpSpPr>
        <p:grpSpPr bwMode="auto">
          <a:xfrm>
            <a:off x="6327775" y="2652713"/>
            <a:ext cx="2825750" cy="639762"/>
            <a:chOff x="2154" y="1233"/>
            <a:chExt cx="1271" cy="288"/>
          </a:xfrm>
        </p:grpSpPr>
        <p:pic>
          <p:nvPicPr>
            <p:cNvPr id="17542" name="Прямоугольник 9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4" y="1233"/>
              <a:ext cx="127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43" name="Text Box 110"/>
            <p:cNvSpPr txBox="1">
              <a:spLocks noChangeArrowheads="1"/>
            </p:cNvSpPr>
            <p:nvPr/>
          </p:nvSpPr>
          <p:spPr bwMode="auto">
            <a:xfrm>
              <a:off x="2170" y="1248"/>
              <a:ext cx="1242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Прямоугольник 18"/>
          <p:cNvGrpSpPr>
            <a:grpSpLocks/>
          </p:cNvGrpSpPr>
          <p:nvPr/>
        </p:nvGrpSpPr>
        <p:grpSpPr bwMode="auto">
          <a:xfrm>
            <a:off x="6327775" y="3273425"/>
            <a:ext cx="2825750" cy="625475"/>
            <a:chOff x="2154" y="1501"/>
            <a:chExt cx="1271" cy="281"/>
          </a:xfrm>
        </p:grpSpPr>
        <p:pic>
          <p:nvPicPr>
            <p:cNvPr id="17540" name="Прямоугольник 18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54" y="1501"/>
              <a:ext cx="1271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41" name="Text Box 117"/>
            <p:cNvSpPr txBox="1">
              <a:spLocks noChangeArrowheads="1"/>
            </p:cNvSpPr>
            <p:nvPr/>
          </p:nvSpPr>
          <p:spPr bwMode="auto">
            <a:xfrm>
              <a:off x="2170" y="1518"/>
              <a:ext cx="12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Прямоугольник 48"/>
          <p:cNvGrpSpPr>
            <a:grpSpLocks/>
          </p:cNvGrpSpPr>
          <p:nvPr/>
        </p:nvGrpSpPr>
        <p:grpSpPr bwMode="auto">
          <a:xfrm>
            <a:off x="6335713" y="3902075"/>
            <a:ext cx="2817812" cy="614363"/>
            <a:chOff x="2158" y="2066"/>
            <a:chExt cx="1267" cy="276"/>
          </a:xfrm>
        </p:grpSpPr>
        <p:pic>
          <p:nvPicPr>
            <p:cNvPr id="17538" name="Прямоугольник 48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58" y="2066"/>
              <a:ext cx="1267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39" name="Text Box 131"/>
            <p:cNvSpPr txBox="1">
              <a:spLocks noChangeArrowheads="1"/>
            </p:cNvSpPr>
            <p:nvPr/>
          </p:nvSpPr>
          <p:spPr bwMode="auto">
            <a:xfrm>
              <a:off x="2173" y="2081"/>
              <a:ext cx="1242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Прямоугольник 54"/>
          <p:cNvGrpSpPr>
            <a:grpSpLocks/>
          </p:cNvGrpSpPr>
          <p:nvPr/>
        </p:nvGrpSpPr>
        <p:grpSpPr bwMode="auto">
          <a:xfrm>
            <a:off x="6334125" y="4519613"/>
            <a:ext cx="2817813" cy="612775"/>
            <a:chOff x="2158" y="2573"/>
            <a:chExt cx="1267" cy="276"/>
          </a:xfrm>
        </p:grpSpPr>
        <p:pic>
          <p:nvPicPr>
            <p:cNvPr id="17536" name="Прямоугольник 54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8" y="2573"/>
              <a:ext cx="1267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37" name="Text Box 138"/>
            <p:cNvSpPr txBox="1">
              <a:spLocks noChangeArrowheads="1"/>
            </p:cNvSpPr>
            <p:nvPr/>
          </p:nvSpPr>
          <p:spPr bwMode="auto">
            <a:xfrm>
              <a:off x="2173" y="2587"/>
              <a:ext cx="1242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3" name="Прямоугольник 62"/>
          <p:cNvSpPr>
            <a:spLocks noChangeArrowheads="1"/>
          </p:cNvSpPr>
          <p:nvPr/>
        </p:nvSpPr>
        <p:spPr bwMode="auto">
          <a:xfrm>
            <a:off x="6550025" y="2814638"/>
            <a:ext cx="2374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Приемлемый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" name="Прямоугольник 63"/>
          <p:cNvSpPr>
            <a:spLocks noChangeArrowheads="1"/>
          </p:cNvSpPr>
          <p:nvPr/>
        </p:nvSpPr>
        <p:spPr bwMode="auto">
          <a:xfrm>
            <a:off x="6583363" y="3390900"/>
            <a:ext cx="2376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Приемлемый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6" name="Прямоугольник 65"/>
          <p:cNvSpPr>
            <a:spLocks noChangeArrowheads="1"/>
          </p:cNvSpPr>
          <p:nvPr/>
        </p:nvSpPr>
        <p:spPr bwMode="auto">
          <a:xfrm>
            <a:off x="6604000" y="4024313"/>
            <a:ext cx="2374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Приемлемый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-4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7" name="Прямоугольник 66"/>
          <p:cNvSpPr>
            <a:spLocks noChangeArrowheads="1"/>
          </p:cNvSpPr>
          <p:nvPr/>
        </p:nvSpPr>
        <p:spPr bwMode="auto">
          <a:xfrm>
            <a:off x="6615113" y="4627563"/>
            <a:ext cx="24352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Повышенный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-3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624" name="Прямоугольник 5"/>
          <p:cNvSpPr>
            <a:spLocks noChangeArrowheads="1"/>
          </p:cNvSpPr>
          <p:nvPr/>
        </p:nvSpPr>
        <p:spPr bwMode="auto">
          <a:xfrm>
            <a:off x="0" y="0"/>
            <a:ext cx="12801600" cy="10795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0" tIns="45710" rIns="91420" bIns="45710"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(Оценка защищенности, исходя из рисков возникновения ЧС)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1084" name="Group 156"/>
          <p:cNvGraphicFramePr>
            <a:graphicFrameLocks noGrp="1"/>
          </p:cNvGraphicFramePr>
          <p:nvPr/>
        </p:nvGraphicFramePr>
        <p:xfrm>
          <a:off x="200025" y="7158038"/>
          <a:ext cx="12401550" cy="1190626"/>
        </p:xfrm>
        <a:graphic>
          <a:graphicData uri="http://schemas.openxmlformats.org/drawingml/2006/table">
            <a:tbl>
              <a:tblPr/>
              <a:tblGrid>
                <a:gridCol w="1027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3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4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возникновений подтоплений (затоплений)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природных пожаров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6004" marR="960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Ноябрь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2358" marR="6235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Прямоугольник 39"/>
          <p:cNvGrpSpPr>
            <a:grpSpLocks/>
          </p:cNvGrpSpPr>
          <p:nvPr/>
        </p:nvGrpSpPr>
        <p:grpSpPr bwMode="auto">
          <a:xfrm>
            <a:off x="6329363" y="2136775"/>
            <a:ext cx="2827337" cy="581025"/>
            <a:chOff x="2158" y="3494"/>
            <a:chExt cx="1271" cy="262"/>
          </a:xfrm>
        </p:grpSpPr>
        <p:pic>
          <p:nvPicPr>
            <p:cNvPr id="17534" name="Прямоугольник 39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35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0" name="Прямоугольник 39"/>
          <p:cNvSpPr>
            <a:spLocks noChangeArrowheads="1"/>
          </p:cNvSpPr>
          <p:nvPr/>
        </p:nvSpPr>
        <p:spPr bwMode="auto">
          <a:xfrm>
            <a:off x="6472238" y="2279650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7" name="Прямоугольник 39"/>
          <p:cNvGrpSpPr>
            <a:grpSpLocks/>
          </p:cNvGrpSpPr>
          <p:nvPr/>
        </p:nvGrpSpPr>
        <p:grpSpPr bwMode="auto">
          <a:xfrm>
            <a:off x="6329363" y="6024563"/>
            <a:ext cx="2827337" cy="581025"/>
            <a:chOff x="2158" y="3494"/>
            <a:chExt cx="1271" cy="262"/>
          </a:xfrm>
        </p:grpSpPr>
        <p:pic>
          <p:nvPicPr>
            <p:cNvPr id="17532" name="Прямоугольник 39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33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6472238" y="6169025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8" name="Прямоугольник 39"/>
          <p:cNvGrpSpPr>
            <a:grpSpLocks/>
          </p:cNvGrpSpPr>
          <p:nvPr/>
        </p:nvGrpSpPr>
        <p:grpSpPr bwMode="auto">
          <a:xfrm>
            <a:off x="6329363" y="6600825"/>
            <a:ext cx="2827337" cy="581025"/>
            <a:chOff x="2158" y="3494"/>
            <a:chExt cx="1271" cy="262"/>
          </a:xfrm>
        </p:grpSpPr>
        <p:pic>
          <p:nvPicPr>
            <p:cNvPr id="17530" name="Прямоугольник 39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31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8" name="Прямоугольник 47"/>
          <p:cNvSpPr>
            <a:spLocks noChangeArrowheads="1"/>
          </p:cNvSpPr>
          <p:nvPr/>
        </p:nvSpPr>
        <p:spPr bwMode="auto">
          <a:xfrm>
            <a:off x="6472238" y="6672263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9" name="Прямоугольник 39"/>
          <p:cNvGrpSpPr>
            <a:grpSpLocks/>
          </p:cNvGrpSpPr>
          <p:nvPr/>
        </p:nvGrpSpPr>
        <p:grpSpPr bwMode="auto">
          <a:xfrm>
            <a:off x="6329363" y="5160963"/>
            <a:ext cx="2827337" cy="581025"/>
            <a:chOff x="2158" y="3494"/>
            <a:chExt cx="1271" cy="262"/>
          </a:xfrm>
        </p:grpSpPr>
        <p:pic>
          <p:nvPicPr>
            <p:cNvPr id="17528" name="Прямоугольник 39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29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53" name="Прямоугольник 52"/>
          <p:cNvSpPr>
            <a:spLocks noChangeArrowheads="1"/>
          </p:cNvSpPr>
          <p:nvPr/>
        </p:nvSpPr>
        <p:spPr bwMode="auto">
          <a:xfrm>
            <a:off x="6472238" y="5232400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0" name="Прямоугольник 39"/>
          <p:cNvGrpSpPr>
            <a:grpSpLocks/>
          </p:cNvGrpSpPr>
          <p:nvPr/>
        </p:nvGrpSpPr>
        <p:grpSpPr bwMode="auto">
          <a:xfrm>
            <a:off x="6329363" y="7177088"/>
            <a:ext cx="2827337" cy="581025"/>
            <a:chOff x="2158" y="3494"/>
            <a:chExt cx="1271" cy="262"/>
          </a:xfrm>
        </p:grpSpPr>
        <p:pic>
          <p:nvPicPr>
            <p:cNvPr id="17526" name="Прямоугольник 39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27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57" name="Прямоугольник 56"/>
          <p:cNvSpPr>
            <a:spLocks noChangeArrowheads="1"/>
          </p:cNvSpPr>
          <p:nvPr/>
        </p:nvSpPr>
        <p:spPr bwMode="auto">
          <a:xfrm>
            <a:off x="6472238" y="7321550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1" name="Прямоугольник 39"/>
          <p:cNvGrpSpPr>
            <a:grpSpLocks/>
          </p:cNvGrpSpPr>
          <p:nvPr/>
        </p:nvGrpSpPr>
        <p:grpSpPr bwMode="auto">
          <a:xfrm>
            <a:off x="6329363" y="7753350"/>
            <a:ext cx="2827337" cy="581025"/>
            <a:chOff x="2158" y="3494"/>
            <a:chExt cx="1271" cy="262"/>
          </a:xfrm>
        </p:grpSpPr>
        <p:pic>
          <p:nvPicPr>
            <p:cNvPr id="17524" name="Прямоугольник 39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25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973" tIns="63987" rIns="127973" bIns="63987" anchor="ctr"/>
            <a:lstStyle/>
            <a:p>
              <a:pPr algn="ctr" defTabSz="1277938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6472238" y="7896225"/>
            <a:ext cx="25225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7973" tIns="63987" rIns="127973" bIns="63987">
            <a:spAutoFit/>
          </a:bodyPr>
          <a:lstStyle/>
          <a:p>
            <a:pPr algn="ctr" defTabSz="1277938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Недопустимый  риск - 10</a:t>
            </a:r>
            <a:r>
              <a:rPr lang="ru-RU" sz="1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-2</a:t>
            </a:r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Text Box 65"/>
          <p:cNvSpPr txBox="1">
            <a:spLocks noChangeArrowheads="1"/>
          </p:cNvSpPr>
          <p:nvPr/>
        </p:nvSpPr>
        <p:spPr bwMode="auto">
          <a:xfrm>
            <a:off x="11441361" y="0"/>
            <a:ext cx="13602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 dirty="0">
                <a:latin typeface="Times New Roman" pitchFamily="18" charset="0"/>
              </a:rPr>
              <a:t>п. </a:t>
            </a:r>
            <a:r>
              <a:rPr lang="ru-RU" altLang="ru-RU" sz="1400" b="1" dirty="0" smtClean="0">
                <a:latin typeface="Times New Roman" pitchFamily="18" charset="0"/>
              </a:rPr>
              <a:t>3.4</a:t>
            </a:r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2" y="1344216"/>
            <a:ext cx="12426101" cy="82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1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4" y="1337705"/>
            <a:ext cx="12498109" cy="82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0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0" y="1337705"/>
            <a:ext cx="12465036" cy="82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5" y="1409700"/>
            <a:ext cx="12465036" cy="17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1" y="1344216"/>
            <a:ext cx="12125283" cy="82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9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855913"/>
            <a:ext cx="12801600" cy="3365500"/>
          </a:xfrm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lIns="127908" tIns="63959" rIns="127908" bIns="63959"/>
          <a:lstStyle/>
          <a:p>
            <a:pPr defTabSz="1277938" eaLnBrk="1" hangingPunct="1">
              <a:defRPr/>
            </a:pPr>
            <a:endParaRPr lang="ru-RU" sz="5500" b="1" i="1" u="sng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63" y="157163"/>
            <a:ext cx="2335212" cy="2019300"/>
            <a:chOff x="373" y="1752"/>
            <a:chExt cx="1786" cy="1388"/>
          </a:xfrm>
        </p:grpSpPr>
        <p:sp>
          <p:nvSpPr>
            <p:cNvPr id="1037" name="AutoShape 6"/>
            <p:cNvSpPr>
              <a:spLocks noChangeArrowheads="1"/>
            </p:cNvSpPr>
            <p:nvPr/>
          </p:nvSpPr>
          <p:spPr bwMode="auto">
            <a:xfrm>
              <a:off x="441" y="1819"/>
              <a:ext cx="75" cy="247"/>
            </a:xfrm>
            <a:prstGeom prst="can">
              <a:avLst>
                <a:gd name="adj" fmla="val 3202"/>
              </a:avLst>
            </a:prstGeom>
            <a:gradFill rotWithShape="0">
              <a:gsLst>
                <a:gs pos="0">
                  <a:srgbClr val="B77113"/>
                </a:gs>
                <a:gs pos="50000">
                  <a:srgbClr val="D6AD84"/>
                </a:gs>
                <a:gs pos="100000">
                  <a:srgbClr val="B77113"/>
                </a:gs>
              </a:gsLst>
              <a:lin ang="0" scaled="1"/>
            </a:gradFill>
            <a:ln w="3175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038" name="Freeform 7"/>
            <p:cNvSpPr>
              <a:spLocks/>
            </p:cNvSpPr>
            <p:nvPr/>
          </p:nvSpPr>
          <p:spPr bwMode="auto">
            <a:xfrm>
              <a:off x="489" y="1759"/>
              <a:ext cx="764" cy="246"/>
            </a:xfrm>
            <a:custGeom>
              <a:avLst/>
              <a:gdLst>
                <a:gd name="T0" fmla="*/ 0 w 1193"/>
                <a:gd name="T1" fmla="*/ 0 h 973"/>
                <a:gd name="T2" fmla="*/ 1 w 1193"/>
                <a:gd name="T3" fmla="*/ 0 h 973"/>
                <a:gd name="T4" fmla="*/ 1 w 1193"/>
                <a:gd name="T5" fmla="*/ 0 h 973"/>
                <a:gd name="T6" fmla="*/ 1 w 1193"/>
                <a:gd name="T7" fmla="*/ 0 h 973"/>
                <a:gd name="T8" fmla="*/ 1 w 1193"/>
                <a:gd name="T9" fmla="*/ 0 h 973"/>
                <a:gd name="T10" fmla="*/ 1 w 1193"/>
                <a:gd name="T11" fmla="*/ 0 h 973"/>
                <a:gd name="T12" fmla="*/ 1 w 1193"/>
                <a:gd name="T13" fmla="*/ 0 h 973"/>
                <a:gd name="T14" fmla="*/ 1 w 1193"/>
                <a:gd name="T15" fmla="*/ 0 h 973"/>
                <a:gd name="T16" fmla="*/ 1 w 1193"/>
                <a:gd name="T17" fmla="*/ 0 h 973"/>
                <a:gd name="T18" fmla="*/ 1 w 1193"/>
                <a:gd name="T19" fmla="*/ 0 h 973"/>
                <a:gd name="T20" fmla="*/ 1 w 1193"/>
                <a:gd name="T21" fmla="*/ 0 h 973"/>
                <a:gd name="T22" fmla="*/ 1 w 1193"/>
                <a:gd name="T23" fmla="*/ 0 h 973"/>
                <a:gd name="T24" fmla="*/ 1 w 1193"/>
                <a:gd name="T25" fmla="*/ 0 h 973"/>
                <a:gd name="T26" fmla="*/ 1 w 1193"/>
                <a:gd name="T27" fmla="*/ 0 h 973"/>
                <a:gd name="T28" fmla="*/ 1 w 1193"/>
                <a:gd name="T29" fmla="*/ 0 h 973"/>
                <a:gd name="T30" fmla="*/ 1 w 1193"/>
                <a:gd name="T31" fmla="*/ 0 h 973"/>
                <a:gd name="T32" fmla="*/ 1 w 1193"/>
                <a:gd name="T33" fmla="*/ 0 h 973"/>
                <a:gd name="T34" fmla="*/ 1 w 1193"/>
                <a:gd name="T35" fmla="*/ 0 h 973"/>
                <a:gd name="T36" fmla="*/ 1 w 1193"/>
                <a:gd name="T37" fmla="*/ 0 h 973"/>
                <a:gd name="T38" fmla="*/ 1 w 1193"/>
                <a:gd name="T39" fmla="*/ 0 h 973"/>
                <a:gd name="T40" fmla="*/ 1 w 1193"/>
                <a:gd name="T41" fmla="*/ 0 h 973"/>
                <a:gd name="T42" fmla="*/ 1 w 1193"/>
                <a:gd name="T43" fmla="*/ 0 h 973"/>
                <a:gd name="T44" fmla="*/ 1 w 1193"/>
                <a:gd name="T45" fmla="*/ 0 h 973"/>
                <a:gd name="T46" fmla="*/ 1 w 1193"/>
                <a:gd name="T47" fmla="*/ 0 h 973"/>
                <a:gd name="T48" fmla="*/ 1 w 1193"/>
                <a:gd name="T49" fmla="*/ 0 h 973"/>
                <a:gd name="T50" fmla="*/ 1 w 1193"/>
                <a:gd name="T51" fmla="*/ 0 h 973"/>
                <a:gd name="T52" fmla="*/ 1 w 1193"/>
                <a:gd name="T53" fmla="*/ 0 h 973"/>
                <a:gd name="T54" fmla="*/ 1 w 1193"/>
                <a:gd name="T55" fmla="*/ 0 h 973"/>
                <a:gd name="T56" fmla="*/ 1 w 1193"/>
                <a:gd name="T57" fmla="*/ 0 h 973"/>
                <a:gd name="T58" fmla="*/ 1 w 1193"/>
                <a:gd name="T59" fmla="*/ 0 h 973"/>
                <a:gd name="T60" fmla="*/ 1 w 1193"/>
                <a:gd name="T61" fmla="*/ 0 h 973"/>
                <a:gd name="T62" fmla="*/ 1 w 1193"/>
                <a:gd name="T63" fmla="*/ 0 h 973"/>
                <a:gd name="T64" fmla="*/ 1 w 1193"/>
                <a:gd name="T65" fmla="*/ 0 h 973"/>
                <a:gd name="T66" fmla="*/ 1 w 1193"/>
                <a:gd name="T67" fmla="*/ 0 h 973"/>
                <a:gd name="T68" fmla="*/ 1 w 1193"/>
                <a:gd name="T69" fmla="*/ 0 h 973"/>
                <a:gd name="T70" fmla="*/ 1 w 1193"/>
                <a:gd name="T71" fmla="*/ 0 h 973"/>
                <a:gd name="T72" fmla="*/ 1 w 1193"/>
                <a:gd name="T73" fmla="*/ 0 h 973"/>
                <a:gd name="T74" fmla="*/ 1 w 1193"/>
                <a:gd name="T75" fmla="*/ 0 h 973"/>
                <a:gd name="T76" fmla="*/ 1 w 1193"/>
                <a:gd name="T77" fmla="*/ 0 h 973"/>
                <a:gd name="T78" fmla="*/ 1 w 1193"/>
                <a:gd name="T79" fmla="*/ 0 h 973"/>
                <a:gd name="T80" fmla="*/ 1 w 1193"/>
                <a:gd name="T81" fmla="*/ 0 h 973"/>
                <a:gd name="T82" fmla="*/ 1 w 1193"/>
                <a:gd name="T83" fmla="*/ 0 h 973"/>
                <a:gd name="T84" fmla="*/ 1 w 1193"/>
                <a:gd name="T85" fmla="*/ 0 h 973"/>
                <a:gd name="T86" fmla="*/ 0 w 1193"/>
                <a:gd name="T87" fmla="*/ 0 h 9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3"/>
                <a:gd name="T133" fmla="*/ 0 h 973"/>
                <a:gd name="T134" fmla="*/ 1193 w 1193"/>
                <a:gd name="T135" fmla="*/ 973 h 9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3" h="973">
                  <a:moveTo>
                    <a:pt x="0" y="169"/>
                  </a:moveTo>
                  <a:lnTo>
                    <a:pt x="36" y="134"/>
                  </a:lnTo>
                  <a:lnTo>
                    <a:pt x="74" y="106"/>
                  </a:lnTo>
                  <a:lnTo>
                    <a:pt x="120" y="79"/>
                  </a:lnTo>
                  <a:lnTo>
                    <a:pt x="181" y="48"/>
                  </a:lnTo>
                  <a:lnTo>
                    <a:pt x="248" y="21"/>
                  </a:lnTo>
                  <a:lnTo>
                    <a:pt x="320" y="8"/>
                  </a:lnTo>
                  <a:lnTo>
                    <a:pt x="378" y="4"/>
                  </a:lnTo>
                  <a:lnTo>
                    <a:pt x="451" y="0"/>
                  </a:lnTo>
                  <a:lnTo>
                    <a:pt x="542" y="0"/>
                  </a:lnTo>
                  <a:lnTo>
                    <a:pt x="622" y="4"/>
                  </a:lnTo>
                  <a:lnTo>
                    <a:pt x="710" y="17"/>
                  </a:lnTo>
                  <a:lnTo>
                    <a:pt x="764" y="29"/>
                  </a:lnTo>
                  <a:lnTo>
                    <a:pt x="827" y="58"/>
                  </a:lnTo>
                  <a:lnTo>
                    <a:pt x="893" y="89"/>
                  </a:lnTo>
                  <a:lnTo>
                    <a:pt x="935" y="120"/>
                  </a:lnTo>
                  <a:lnTo>
                    <a:pt x="931" y="126"/>
                  </a:lnTo>
                  <a:lnTo>
                    <a:pt x="972" y="202"/>
                  </a:lnTo>
                  <a:lnTo>
                    <a:pt x="976" y="227"/>
                  </a:lnTo>
                  <a:lnTo>
                    <a:pt x="985" y="304"/>
                  </a:lnTo>
                  <a:lnTo>
                    <a:pt x="1010" y="416"/>
                  </a:lnTo>
                  <a:lnTo>
                    <a:pt x="1038" y="532"/>
                  </a:lnTo>
                  <a:lnTo>
                    <a:pt x="1080" y="681"/>
                  </a:lnTo>
                  <a:lnTo>
                    <a:pt x="1143" y="838"/>
                  </a:lnTo>
                  <a:lnTo>
                    <a:pt x="1176" y="923"/>
                  </a:lnTo>
                  <a:lnTo>
                    <a:pt x="1193" y="973"/>
                  </a:lnTo>
                  <a:lnTo>
                    <a:pt x="1130" y="919"/>
                  </a:lnTo>
                  <a:lnTo>
                    <a:pt x="1068" y="869"/>
                  </a:lnTo>
                  <a:lnTo>
                    <a:pt x="976" y="816"/>
                  </a:lnTo>
                  <a:lnTo>
                    <a:pt x="873" y="767"/>
                  </a:lnTo>
                  <a:lnTo>
                    <a:pt x="777" y="730"/>
                  </a:lnTo>
                  <a:lnTo>
                    <a:pt x="677" y="703"/>
                  </a:lnTo>
                  <a:lnTo>
                    <a:pt x="569" y="681"/>
                  </a:lnTo>
                  <a:lnTo>
                    <a:pt x="456" y="677"/>
                  </a:lnTo>
                  <a:lnTo>
                    <a:pt x="344" y="691"/>
                  </a:lnTo>
                  <a:lnTo>
                    <a:pt x="229" y="713"/>
                  </a:lnTo>
                  <a:lnTo>
                    <a:pt x="124" y="744"/>
                  </a:lnTo>
                  <a:lnTo>
                    <a:pt x="128" y="686"/>
                  </a:lnTo>
                  <a:lnTo>
                    <a:pt x="120" y="597"/>
                  </a:lnTo>
                  <a:lnTo>
                    <a:pt x="99" y="493"/>
                  </a:lnTo>
                  <a:lnTo>
                    <a:pt x="78" y="399"/>
                  </a:lnTo>
                  <a:lnTo>
                    <a:pt x="48" y="304"/>
                  </a:lnTo>
                  <a:lnTo>
                    <a:pt x="19" y="219"/>
                  </a:lnTo>
                  <a:lnTo>
                    <a:pt x="0" y="169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39" name="Freeform 8"/>
            <p:cNvSpPr>
              <a:spLocks/>
            </p:cNvSpPr>
            <p:nvPr/>
          </p:nvSpPr>
          <p:spPr bwMode="auto">
            <a:xfrm>
              <a:off x="485" y="2382"/>
              <a:ext cx="980" cy="246"/>
            </a:xfrm>
            <a:custGeom>
              <a:avLst/>
              <a:gdLst>
                <a:gd name="T0" fmla="*/ 1 w 1532"/>
                <a:gd name="T1" fmla="*/ 0 h 807"/>
                <a:gd name="T2" fmla="*/ 1 w 1532"/>
                <a:gd name="T3" fmla="*/ 0 h 807"/>
                <a:gd name="T4" fmla="*/ 1 w 1532"/>
                <a:gd name="T5" fmla="*/ 0 h 807"/>
                <a:gd name="T6" fmla="*/ 1 w 1532"/>
                <a:gd name="T7" fmla="*/ 0 h 807"/>
                <a:gd name="T8" fmla="*/ 1 w 1532"/>
                <a:gd name="T9" fmla="*/ 0 h 807"/>
                <a:gd name="T10" fmla="*/ 1 w 1532"/>
                <a:gd name="T11" fmla="*/ 0 h 807"/>
                <a:gd name="T12" fmla="*/ 1 w 1532"/>
                <a:gd name="T13" fmla="*/ 0 h 807"/>
                <a:gd name="T14" fmla="*/ 1 w 1532"/>
                <a:gd name="T15" fmla="*/ 0 h 807"/>
                <a:gd name="T16" fmla="*/ 1 w 1532"/>
                <a:gd name="T17" fmla="*/ 0 h 807"/>
                <a:gd name="T18" fmla="*/ 1 w 1532"/>
                <a:gd name="T19" fmla="*/ 0 h 807"/>
                <a:gd name="T20" fmla="*/ 1 w 1532"/>
                <a:gd name="T21" fmla="*/ 0 h 807"/>
                <a:gd name="T22" fmla="*/ 1 w 1532"/>
                <a:gd name="T23" fmla="*/ 0 h 807"/>
                <a:gd name="T24" fmla="*/ 1 w 1532"/>
                <a:gd name="T25" fmla="*/ 0 h 807"/>
                <a:gd name="T26" fmla="*/ 1 w 1532"/>
                <a:gd name="T27" fmla="*/ 0 h 807"/>
                <a:gd name="T28" fmla="*/ 1 w 1532"/>
                <a:gd name="T29" fmla="*/ 0 h 807"/>
                <a:gd name="T30" fmla="*/ 1 w 1532"/>
                <a:gd name="T31" fmla="*/ 0 h 807"/>
                <a:gd name="T32" fmla="*/ 1 w 1532"/>
                <a:gd name="T33" fmla="*/ 0 h 807"/>
                <a:gd name="T34" fmla="*/ 1 w 1532"/>
                <a:gd name="T35" fmla="*/ 0 h 807"/>
                <a:gd name="T36" fmla="*/ 1 w 1532"/>
                <a:gd name="T37" fmla="*/ 0 h 807"/>
                <a:gd name="T38" fmla="*/ 1 w 1532"/>
                <a:gd name="T39" fmla="*/ 0 h 807"/>
                <a:gd name="T40" fmla="*/ 1 w 1532"/>
                <a:gd name="T41" fmla="*/ 0 h 807"/>
                <a:gd name="T42" fmla="*/ 1 w 1532"/>
                <a:gd name="T43" fmla="*/ 0 h 807"/>
                <a:gd name="T44" fmla="*/ 0 w 1532"/>
                <a:gd name="T45" fmla="*/ 0 h 807"/>
                <a:gd name="T46" fmla="*/ 1 w 1532"/>
                <a:gd name="T47" fmla="*/ 0 h 807"/>
                <a:gd name="T48" fmla="*/ 1 w 1532"/>
                <a:gd name="T49" fmla="*/ 0 h 807"/>
                <a:gd name="T50" fmla="*/ 1 w 1532"/>
                <a:gd name="T51" fmla="*/ 0 h 807"/>
                <a:gd name="T52" fmla="*/ 1 w 1532"/>
                <a:gd name="T53" fmla="*/ 0 h 807"/>
                <a:gd name="T54" fmla="*/ 1 w 1532"/>
                <a:gd name="T55" fmla="*/ 0 h 807"/>
                <a:gd name="T56" fmla="*/ 1 w 1532"/>
                <a:gd name="T57" fmla="*/ 0 h 8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32"/>
                <a:gd name="T88" fmla="*/ 0 h 807"/>
                <a:gd name="T89" fmla="*/ 1532 w 1532"/>
                <a:gd name="T90" fmla="*/ 807 h 8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32" h="807">
                  <a:moveTo>
                    <a:pt x="130" y="62"/>
                  </a:moveTo>
                  <a:lnTo>
                    <a:pt x="234" y="26"/>
                  </a:lnTo>
                  <a:lnTo>
                    <a:pt x="330" y="4"/>
                  </a:lnTo>
                  <a:lnTo>
                    <a:pt x="429" y="0"/>
                  </a:lnTo>
                  <a:lnTo>
                    <a:pt x="525" y="8"/>
                  </a:lnTo>
                  <a:lnTo>
                    <a:pt x="600" y="17"/>
                  </a:lnTo>
                  <a:lnTo>
                    <a:pt x="713" y="53"/>
                  </a:lnTo>
                  <a:lnTo>
                    <a:pt x="958" y="129"/>
                  </a:lnTo>
                  <a:lnTo>
                    <a:pt x="1091" y="179"/>
                  </a:lnTo>
                  <a:lnTo>
                    <a:pt x="1302" y="273"/>
                  </a:lnTo>
                  <a:lnTo>
                    <a:pt x="1411" y="393"/>
                  </a:lnTo>
                  <a:lnTo>
                    <a:pt x="1532" y="807"/>
                  </a:lnTo>
                  <a:lnTo>
                    <a:pt x="1510" y="771"/>
                  </a:lnTo>
                  <a:lnTo>
                    <a:pt x="1457" y="741"/>
                  </a:lnTo>
                  <a:lnTo>
                    <a:pt x="1377" y="686"/>
                  </a:lnTo>
                  <a:lnTo>
                    <a:pt x="1257" y="636"/>
                  </a:lnTo>
                  <a:lnTo>
                    <a:pt x="1112" y="591"/>
                  </a:lnTo>
                  <a:lnTo>
                    <a:pt x="921" y="543"/>
                  </a:lnTo>
                  <a:lnTo>
                    <a:pt x="775" y="529"/>
                  </a:lnTo>
                  <a:lnTo>
                    <a:pt x="588" y="520"/>
                  </a:lnTo>
                  <a:lnTo>
                    <a:pt x="392" y="556"/>
                  </a:lnTo>
                  <a:lnTo>
                    <a:pt x="192" y="606"/>
                  </a:lnTo>
                  <a:lnTo>
                    <a:pt x="0" y="653"/>
                  </a:lnTo>
                  <a:lnTo>
                    <a:pt x="38" y="585"/>
                  </a:lnTo>
                  <a:lnTo>
                    <a:pt x="68" y="495"/>
                  </a:lnTo>
                  <a:lnTo>
                    <a:pt x="89" y="408"/>
                  </a:lnTo>
                  <a:lnTo>
                    <a:pt x="109" y="295"/>
                  </a:lnTo>
                  <a:lnTo>
                    <a:pt x="126" y="197"/>
                  </a:lnTo>
                  <a:lnTo>
                    <a:pt x="130" y="6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0" name="Freeform 9"/>
            <p:cNvSpPr>
              <a:spLocks/>
            </p:cNvSpPr>
            <p:nvPr/>
          </p:nvSpPr>
          <p:spPr bwMode="auto">
            <a:xfrm>
              <a:off x="1705" y="2340"/>
              <a:ext cx="138" cy="251"/>
            </a:xfrm>
            <a:custGeom>
              <a:avLst/>
              <a:gdLst>
                <a:gd name="T0" fmla="*/ 1 w 216"/>
                <a:gd name="T1" fmla="*/ 0 h 686"/>
                <a:gd name="T2" fmla="*/ 1 w 216"/>
                <a:gd name="T3" fmla="*/ 0 h 686"/>
                <a:gd name="T4" fmla="*/ 1 w 216"/>
                <a:gd name="T5" fmla="*/ 0 h 686"/>
                <a:gd name="T6" fmla="*/ 1 w 216"/>
                <a:gd name="T7" fmla="*/ 0 h 686"/>
                <a:gd name="T8" fmla="*/ 1 w 216"/>
                <a:gd name="T9" fmla="*/ 0 h 686"/>
                <a:gd name="T10" fmla="*/ 1 w 216"/>
                <a:gd name="T11" fmla="*/ 0 h 686"/>
                <a:gd name="T12" fmla="*/ 1 w 216"/>
                <a:gd name="T13" fmla="*/ 0 h 686"/>
                <a:gd name="T14" fmla="*/ 0 w 216"/>
                <a:gd name="T15" fmla="*/ 0 h 686"/>
                <a:gd name="T16" fmla="*/ 1 w 216"/>
                <a:gd name="T17" fmla="*/ 0 h 686"/>
                <a:gd name="T18" fmla="*/ 1 w 216"/>
                <a:gd name="T19" fmla="*/ 0 h 686"/>
                <a:gd name="T20" fmla="*/ 1 w 216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"/>
                <a:gd name="T34" fmla="*/ 0 h 686"/>
                <a:gd name="T35" fmla="*/ 216 w 216"/>
                <a:gd name="T36" fmla="*/ 686 h 6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" h="686">
                  <a:moveTo>
                    <a:pt x="208" y="673"/>
                  </a:moveTo>
                  <a:lnTo>
                    <a:pt x="216" y="615"/>
                  </a:lnTo>
                  <a:lnTo>
                    <a:pt x="216" y="493"/>
                  </a:lnTo>
                  <a:lnTo>
                    <a:pt x="216" y="351"/>
                  </a:lnTo>
                  <a:lnTo>
                    <a:pt x="204" y="231"/>
                  </a:lnTo>
                  <a:lnTo>
                    <a:pt x="194" y="103"/>
                  </a:lnTo>
                  <a:lnTo>
                    <a:pt x="74" y="58"/>
                  </a:lnTo>
                  <a:lnTo>
                    <a:pt x="0" y="0"/>
                  </a:lnTo>
                  <a:lnTo>
                    <a:pt x="11" y="163"/>
                  </a:lnTo>
                  <a:lnTo>
                    <a:pt x="83" y="450"/>
                  </a:lnTo>
                  <a:lnTo>
                    <a:pt x="207" y="686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1" name="Freeform 10"/>
            <p:cNvSpPr>
              <a:spLocks/>
            </p:cNvSpPr>
            <p:nvPr/>
          </p:nvSpPr>
          <p:spPr bwMode="auto">
            <a:xfrm>
              <a:off x="1083" y="1827"/>
              <a:ext cx="166" cy="247"/>
            </a:xfrm>
            <a:custGeom>
              <a:avLst/>
              <a:gdLst>
                <a:gd name="T0" fmla="*/ 0 w 256"/>
                <a:gd name="T1" fmla="*/ 0 h 776"/>
                <a:gd name="T2" fmla="*/ 1 w 256"/>
                <a:gd name="T3" fmla="*/ 0 h 776"/>
                <a:gd name="T4" fmla="*/ 1 w 256"/>
                <a:gd name="T5" fmla="*/ 0 h 776"/>
                <a:gd name="T6" fmla="*/ 1 w 256"/>
                <a:gd name="T7" fmla="*/ 0 h 776"/>
                <a:gd name="T8" fmla="*/ 1 w 256"/>
                <a:gd name="T9" fmla="*/ 0 h 776"/>
                <a:gd name="T10" fmla="*/ 1 w 256"/>
                <a:gd name="T11" fmla="*/ 0 h 776"/>
                <a:gd name="T12" fmla="*/ 1 w 256"/>
                <a:gd name="T13" fmla="*/ 0 h 776"/>
                <a:gd name="T14" fmla="*/ 1 w 256"/>
                <a:gd name="T15" fmla="*/ 0 h 776"/>
                <a:gd name="T16" fmla="*/ 1 w 256"/>
                <a:gd name="T17" fmla="*/ 0 h 776"/>
                <a:gd name="T18" fmla="*/ 1 w 256"/>
                <a:gd name="T19" fmla="*/ 0 h 776"/>
                <a:gd name="T20" fmla="*/ 1 w 256"/>
                <a:gd name="T21" fmla="*/ 0 h 776"/>
                <a:gd name="T22" fmla="*/ 1 w 256"/>
                <a:gd name="T23" fmla="*/ 0 h 776"/>
                <a:gd name="T24" fmla="*/ 1 w 256"/>
                <a:gd name="T25" fmla="*/ 0 h 776"/>
                <a:gd name="T26" fmla="*/ 1 w 256"/>
                <a:gd name="T27" fmla="*/ 0 h 776"/>
                <a:gd name="T28" fmla="*/ 1 w 256"/>
                <a:gd name="T29" fmla="*/ 0 h 776"/>
                <a:gd name="T30" fmla="*/ 1 w 256"/>
                <a:gd name="T31" fmla="*/ 0 h 776"/>
                <a:gd name="T32" fmla="*/ 1 w 256"/>
                <a:gd name="T33" fmla="*/ 0 h 776"/>
                <a:gd name="T34" fmla="*/ 1 w 256"/>
                <a:gd name="T35" fmla="*/ 0 h 776"/>
                <a:gd name="T36" fmla="*/ 1 w 256"/>
                <a:gd name="T37" fmla="*/ 0 h 776"/>
                <a:gd name="T38" fmla="*/ 1 w 256"/>
                <a:gd name="T39" fmla="*/ 0 h 776"/>
                <a:gd name="T40" fmla="*/ 1 w 256"/>
                <a:gd name="T41" fmla="*/ 0 h 776"/>
                <a:gd name="T42" fmla="*/ 1 w 256"/>
                <a:gd name="T43" fmla="*/ 0 h 776"/>
                <a:gd name="T44" fmla="*/ 0 w 256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6"/>
                <a:gd name="T70" fmla="*/ 0 h 776"/>
                <a:gd name="T71" fmla="*/ 256 w 256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6" h="776">
                  <a:moveTo>
                    <a:pt x="0" y="0"/>
                  </a:moveTo>
                  <a:lnTo>
                    <a:pt x="41" y="35"/>
                  </a:lnTo>
                  <a:lnTo>
                    <a:pt x="74" y="54"/>
                  </a:lnTo>
                  <a:lnTo>
                    <a:pt x="89" y="68"/>
                  </a:lnTo>
                  <a:lnTo>
                    <a:pt x="111" y="82"/>
                  </a:lnTo>
                  <a:lnTo>
                    <a:pt x="136" y="90"/>
                  </a:lnTo>
                  <a:lnTo>
                    <a:pt x="164" y="99"/>
                  </a:lnTo>
                  <a:lnTo>
                    <a:pt x="214" y="104"/>
                  </a:lnTo>
                  <a:lnTo>
                    <a:pt x="256" y="107"/>
                  </a:lnTo>
                  <a:lnTo>
                    <a:pt x="244" y="224"/>
                  </a:lnTo>
                  <a:lnTo>
                    <a:pt x="218" y="392"/>
                  </a:lnTo>
                  <a:lnTo>
                    <a:pt x="214" y="494"/>
                  </a:lnTo>
                  <a:lnTo>
                    <a:pt x="218" y="533"/>
                  </a:lnTo>
                  <a:lnTo>
                    <a:pt x="214" y="597"/>
                  </a:lnTo>
                  <a:lnTo>
                    <a:pt x="227" y="776"/>
                  </a:lnTo>
                  <a:lnTo>
                    <a:pt x="186" y="687"/>
                  </a:lnTo>
                  <a:lnTo>
                    <a:pt x="133" y="547"/>
                  </a:lnTo>
                  <a:lnTo>
                    <a:pt x="86" y="405"/>
                  </a:lnTo>
                  <a:lnTo>
                    <a:pt x="65" y="323"/>
                  </a:lnTo>
                  <a:lnTo>
                    <a:pt x="53" y="283"/>
                  </a:lnTo>
                  <a:lnTo>
                    <a:pt x="41" y="234"/>
                  </a:lnTo>
                  <a:lnTo>
                    <a:pt x="4" y="99"/>
                  </a:lnTo>
                  <a:lnTo>
                    <a:pt x="0" y="6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2" name="Freeform 11"/>
            <p:cNvSpPr>
              <a:spLocks/>
            </p:cNvSpPr>
            <p:nvPr/>
          </p:nvSpPr>
          <p:spPr bwMode="auto">
            <a:xfrm>
              <a:off x="1792" y="2104"/>
              <a:ext cx="248" cy="247"/>
            </a:xfrm>
            <a:custGeom>
              <a:avLst/>
              <a:gdLst>
                <a:gd name="T0" fmla="*/ 1 w 387"/>
                <a:gd name="T1" fmla="*/ 0 h 747"/>
                <a:gd name="T2" fmla="*/ 1 w 387"/>
                <a:gd name="T3" fmla="*/ 0 h 747"/>
                <a:gd name="T4" fmla="*/ 1 w 387"/>
                <a:gd name="T5" fmla="*/ 0 h 747"/>
                <a:gd name="T6" fmla="*/ 1 w 387"/>
                <a:gd name="T7" fmla="*/ 0 h 747"/>
                <a:gd name="T8" fmla="*/ 1 w 387"/>
                <a:gd name="T9" fmla="*/ 0 h 747"/>
                <a:gd name="T10" fmla="*/ 1 w 387"/>
                <a:gd name="T11" fmla="*/ 0 h 747"/>
                <a:gd name="T12" fmla="*/ 1 w 387"/>
                <a:gd name="T13" fmla="*/ 0 h 747"/>
                <a:gd name="T14" fmla="*/ 1 w 387"/>
                <a:gd name="T15" fmla="*/ 0 h 747"/>
                <a:gd name="T16" fmla="*/ 1 w 387"/>
                <a:gd name="T17" fmla="*/ 0 h 747"/>
                <a:gd name="T18" fmla="*/ 1 w 387"/>
                <a:gd name="T19" fmla="*/ 0 h 747"/>
                <a:gd name="T20" fmla="*/ 1 w 387"/>
                <a:gd name="T21" fmla="*/ 0 h 747"/>
                <a:gd name="T22" fmla="*/ 1 w 387"/>
                <a:gd name="T23" fmla="*/ 0 h 747"/>
                <a:gd name="T24" fmla="*/ 0 w 387"/>
                <a:gd name="T25" fmla="*/ 0 h 747"/>
                <a:gd name="T26" fmla="*/ 1 w 387"/>
                <a:gd name="T27" fmla="*/ 0 h 747"/>
                <a:gd name="T28" fmla="*/ 1 w 387"/>
                <a:gd name="T29" fmla="*/ 0 h 747"/>
                <a:gd name="T30" fmla="*/ 1 w 387"/>
                <a:gd name="T31" fmla="*/ 0 h 747"/>
                <a:gd name="T32" fmla="*/ 1 w 387"/>
                <a:gd name="T33" fmla="*/ 0 h 747"/>
                <a:gd name="T34" fmla="*/ 1 w 387"/>
                <a:gd name="T35" fmla="*/ 0 h 747"/>
                <a:gd name="T36" fmla="*/ 1 w 387"/>
                <a:gd name="T37" fmla="*/ 0 h 747"/>
                <a:gd name="T38" fmla="*/ 1 w 387"/>
                <a:gd name="T39" fmla="*/ 0 h 747"/>
                <a:gd name="T40" fmla="*/ 1 w 387"/>
                <a:gd name="T41" fmla="*/ 0 h 747"/>
                <a:gd name="T42" fmla="*/ 1 w 387"/>
                <a:gd name="T43" fmla="*/ 0 h 747"/>
                <a:gd name="T44" fmla="*/ 1 w 387"/>
                <a:gd name="T45" fmla="*/ 0 h 747"/>
                <a:gd name="T46" fmla="*/ 1 w 387"/>
                <a:gd name="T47" fmla="*/ 0 h 747"/>
                <a:gd name="T48" fmla="*/ 1 w 387"/>
                <a:gd name="T49" fmla="*/ 0 h 747"/>
                <a:gd name="T50" fmla="*/ 1 w 387"/>
                <a:gd name="T51" fmla="*/ 0 h 747"/>
                <a:gd name="T52" fmla="*/ 1 w 387"/>
                <a:gd name="T53" fmla="*/ 0 h 7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7"/>
                <a:gd name="T82" fmla="*/ 0 h 747"/>
                <a:gd name="T83" fmla="*/ 387 w 387"/>
                <a:gd name="T84" fmla="*/ 747 h 7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7" h="747">
                  <a:moveTo>
                    <a:pt x="387" y="686"/>
                  </a:moveTo>
                  <a:lnTo>
                    <a:pt x="303" y="660"/>
                  </a:lnTo>
                  <a:lnTo>
                    <a:pt x="232" y="660"/>
                  </a:lnTo>
                  <a:lnTo>
                    <a:pt x="158" y="663"/>
                  </a:lnTo>
                  <a:lnTo>
                    <a:pt x="86" y="694"/>
                  </a:lnTo>
                  <a:lnTo>
                    <a:pt x="59" y="747"/>
                  </a:lnTo>
                  <a:lnTo>
                    <a:pt x="36" y="655"/>
                  </a:lnTo>
                  <a:lnTo>
                    <a:pt x="30" y="591"/>
                  </a:lnTo>
                  <a:lnTo>
                    <a:pt x="13" y="498"/>
                  </a:lnTo>
                  <a:lnTo>
                    <a:pt x="11" y="403"/>
                  </a:lnTo>
                  <a:lnTo>
                    <a:pt x="11" y="299"/>
                  </a:lnTo>
                  <a:lnTo>
                    <a:pt x="4" y="206"/>
                  </a:lnTo>
                  <a:lnTo>
                    <a:pt x="0" y="116"/>
                  </a:lnTo>
                  <a:lnTo>
                    <a:pt x="13" y="56"/>
                  </a:lnTo>
                  <a:lnTo>
                    <a:pt x="79" y="26"/>
                  </a:lnTo>
                  <a:lnTo>
                    <a:pt x="199" y="12"/>
                  </a:lnTo>
                  <a:lnTo>
                    <a:pt x="269" y="0"/>
                  </a:lnTo>
                  <a:lnTo>
                    <a:pt x="370" y="21"/>
                  </a:lnTo>
                  <a:lnTo>
                    <a:pt x="336" y="94"/>
                  </a:lnTo>
                  <a:lnTo>
                    <a:pt x="333" y="170"/>
                  </a:lnTo>
                  <a:lnTo>
                    <a:pt x="324" y="237"/>
                  </a:lnTo>
                  <a:lnTo>
                    <a:pt x="324" y="299"/>
                  </a:lnTo>
                  <a:lnTo>
                    <a:pt x="320" y="378"/>
                  </a:lnTo>
                  <a:lnTo>
                    <a:pt x="333" y="451"/>
                  </a:lnTo>
                  <a:lnTo>
                    <a:pt x="345" y="525"/>
                  </a:lnTo>
                  <a:lnTo>
                    <a:pt x="365" y="597"/>
                  </a:lnTo>
                  <a:lnTo>
                    <a:pt x="387" y="686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3" name="Freeform 12"/>
            <p:cNvSpPr>
              <a:spLocks/>
            </p:cNvSpPr>
            <p:nvPr/>
          </p:nvSpPr>
          <p:spPr bwMode="auto">
            <a:xfrm>
              <a:off x="1826" y="2472"/>
              <a:ext cx="282" cy="247"/>
            </a:xfrm>
            <a:custGeom>
              <a:avLst/>
              <a:gdLst>
                <a:gd name="T0" fmla="*/ 1 w 441"/>
                <a:gd name="T1" fmla="*/ 1 h 487"/>
                <a:gd name="T2" fmla="*/ 1 w 441"/>
                <a:gd name="T3" fmla="*/ 1 h 487"/>
                <a:gd name="T4" fmla="*/ 1 w 441"/>
                <a:gd name="T5" fmla="*/ 1 h 487"/>
                <a:gd name="T6" fmla="*/ 1 w 441"/>
                <a:gd name="T7" fmla="*/ 1 h 487"/>
                <a:gd name="T8" fmla="*/ 1 w 441"/>
                <a:gd name="T9" fmla="*/ 1 h 487"/>
                <a:gd name="T10" fmla="*/ 1 w 441"/>
                <a:gd name="T11" fmla="*/ 1 h 487"/>
                <a:gd name="T12" fmla="*/ 1 w 441"/>
                <a:gd name="T13" fmla="*/ 0 h 487"/>
                <a:gd name="T14" fmla="*/ 1 w 441"/>
                <a:gd name="T15" fmla="*/ 1 h 487"/>
                <a:gd name="T16" fmla="*/ 1 w 441"/>
                <a:gd name="T17" fmla="*/ 1 h 487"/>
                <a:gd name="T18" fmla="*/ 0 w 441"/>
                <a:gd name="T19" fmla="*/ 1 h 487"/>
                <a:gd name="T20" fmla="*/ 1 w 441"/>
                <a:gd name="T21" fmla="*/ 1 h 487"/>
                <a:gd name="T22" fmla="*/ 1 w 441"/>
                <a:gd name="T23" fmla="*/ 1 h 487"/>
                <a:gd name="T24" fmla="*/ 1 w 441"/>
                <a:gd name="T25" fmla="*/ 1 h 487"/>
                <a:gd name="T26" fmla="*/ 1 w 441"/>
                <a:gd name="T27" fmla="*/ 1 h 487"/>
                <a:gd name="T28" fmla="*/ 1 w 441"/>
                <a:gd name="T29" fmla="*/ 1 h 487"/>
                <a:gd name="T30" fmla="*/ 1 w 441"/>
                <a:gd name="T31" fmla="*/ 1 h 487"/>
                <a:gd name="T32" fmla="*/ 1 w 441"/>
                <a:gd name="T33" fmla="*/ 1 h 487"/>
                <a:gd name="T34" fmla="*/ 1 w 441"/>
                <a:gd name="T35" fmla="*/ 1 h 487"/>
                <a:gd name="T36" fmla="*/ 1 w 441"/>
                <a:gd name="T37" fmla="*/ 1 h 487"/>
                <a:gd name="T38" fmla="*/ 1 w 441"/>
                <a:gd name="T39" fmla="*/ 1 h 487"/>
                <a:gd name="T40" fmla="*/ 1 w 441"/>
                <a:gd name="T41" fmla="*/ 1 h 4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1"/>
                <a:gd name="T64" fmla="*/ 0 h 487"/>
                <a:gd name="T65" fmla="*/ 441 w 441"/>
                <a:gd name="T66" fmla="*/ 487 h 4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1" h="487">
                  <a:moveTo>
                    <a:pt x="441" y="487"/>
                  </a:moveTo>
                  <a:lnTo>
                    <a:pt x="384" y="296"/>
                  </a:lnTo>
                  <a:lnTo>
                    <a:pt x="358" y="152"/>
                  </a:lnTo>
                  <a:lnTo>
                    <a:pt x="332" y="39"/>
                  </a:lnTo>
                  <a:lnTo>
                    <a:pt x="251" y="12"/>
                  </a:lnTo>
                  <a:lnTo>
                    <a:pt x="206" y="3"/>
                  </a:lnTo>
                  <a:lnTo>
                    <a:pt x="156" y="0"/>
                  </a:lnTo>
                  <a:lnTo>
                    <a:pt x="104" y="8"/>
                  </a:lnTo>
                  <a:lnTo>
                    <a:pt x="51" y="21"/>
                  </a:lnTo>
                  <a:lnTo>
                    <a:pt x="0" y="56"/>
                  </a:lnTo>
                  <a:lnTo>
                    <a:pt x="20" y="150"/>
                  </a:lnTo>
                  <a:lnTo>
                    <a:pt x="16" y="250"/>
                  </a:lnTo>
                  <a:lnTo>
                    <a:pt x="14" y="328"/>
                  </a:lnTo>
                  <a:lnTo>
                    <a:pt x="18" y="378"/>
                  </a:lnTo>
                  <a:lnTo>
                    <a:pt x="20" y="446"/>
                  </a:lnTo>
                  <a:lnTo>
                    <a:pt x="22" y="446"/>
                  </a:lnTo>
                  <a:lnTo>
                    <a:pt x="89" y="427"/>
                  </a:lnTo>
                  <a:lnTo>
                    <a:pt x="197" y="417"/>
                  </a:lnTo>
                  <a:lnTo>
                    <a:pt x="293" y="417"/>
                  </a:lnTo>
                  <a:lnTo>
                    <a:pt x="372" y="430"/>
                  </a:lnTo>
                  <a:lnTo>
                    <a:pt x="431" y="44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4" name="Freeform 13"/>
            <p:cNvSpPr>
              <a:spLocks/>
            </p:cNvSpPr>
            <p:nvPr/>
          </p:nvSpPr>
          <p:spPr bwMode="auto">
            <a:xfrm>
              <a:off x="1117" y="2709"/>
              <a:ext cx="354" cy="247"/>
            </a:xfrm>
            <a:custGeom>
              <a:avLst/>
              <a:gdLst>
                <a:gd name="T0" fmla="*/ 0 w 552"/>
                <a:gd name="T1" fmla="*/ 1 h 375"/>
                <a:gd name="T2" fmla="*/ 1 w 552"/>
                <a:gd name="T3" fmla="*/ 1 h 375"/>
                <a:gd name="T4" fmla="*/ 1 w 552"/>
                <a:gd name="T5" fmla="*/ 1 h 375"/>
                <a:gd name="T6" fmla="*/ 1 w 552"/>
                <a:gd name="T7" fmla="*/ 1 h 375"/>
                <a:gd name="T8" fmla="*/ 1 w 552"/>
                <a:gd name="T9" fmla="*/ 1 h 375"/>
                <a:gd name="T10" fmla="*/ 1 w 552"/>
                <a:gd name="T11" fmla="*/ 1 h 375"/>
                <a:gd name="T12" fmla="*/ 1 w 552"/>
                <a:gd name="T13" fmla="*/ 1 h 375"/>
                <a:gd name="T14" fmla="*/ 1 w 552"/>
                <a:gd name="T15" fmla="*/ 1 h 375"/>
                <a:gd name="T16" fmla="*/ 1 w 552"/>
                <a:gd name="T17" fmla="*/ 1 h 375"/>
                <a:gd name="T18" fmla="*/ 1 w 552"/>
                <a:gd name="T19" fmla="*/ 1 h 375"/>
                <a:gd name="T20" fmla="*/ 1 w 552"/>
                <a:gd name="T21" fmla="*/ 1 h 375"/>
                <a:gd name="T22" fmla="*/ 1 w 552"/>
                <a:gd name="T23" fmla="*/ 1 h 375"/>
                <a:gd name="T24" fmla="*/ 1 w 552"/>
                <a:gd name="T25" fmla="*/ 1 h 375"/>
                <a:gd name="T26" fmla="*/ 0 w 552"/>
                <a:gd name="T27" fmla="*/ 0 h 3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2"/>
                <a:gd name="T43" fmla="*/ 0 h 375"/>
                <a:gd name="T44" fmla="*/ 552 w 552"/>
                <a:gd name="T45" fmla="*/ 375 h 3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2" h="375">
                  <a:moveTo>
                    <a:pt x="0" y="2"/>
                  </a:moveTo>
                  <a:lnTo>
                    <a:pt x="19" y="375"/>
                  </a:lnTo>
                  <a:lnTo>
                    <a:pt x="82" y="336"/>
                  </a:lnTo>
                  <a:lnTo>
                    <a:pt x="132" y="297"/>
                  </a:lnTo>
                  <a:lnTo>
                    <a:pt x="224" y="280"/>
                  </a:lnTo>
                  <a:lnTo>
                    <a:pt x="299" y="297"/>
                  </a:lnTo>
                  <a:lnTo>
                    <a:pt x="382" y="306"/>
                  </a:lnTo>
                  <a:lnTo>
                    <a:pt x="487" y="319"/>
                  </a:lnTo>
                  <a:lnTo>
                    <a:pt x="547" y="284"/>
                  </a:lnTo>
                  <a:lnTo>
                    <a:pt x="552" y="223"/>
                  </a:lnTo>
                  <a:lnTo>
                    <a:pt x="489" y="194"/>
                  </a:lnTo>
                  <a:lnTo>
                    <a:pt x="344" y="99"/>
                  </a:lnTo>
                  <a:lnTo>
                    <a:pt x="187" y="52"/>
                  </a:lnTo>
                  <a:lnTo>
                    <a:pt x="0" y="0"/>
                  </a:lnTo>
                </a:path>
              </a:pathLst>
            </a:custGeom>
            <a:solidFill>
              <a:srgbClr val="CC0000"/>
            </a:solidFill>
            <a:ln w="635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5" name="Freeform 14"/>
            <p:cNvSpPr>
              <a:spLocks/>
            </p:cNvSpPr>
            <p:nvPr/>
          </p:nvSpPr>
          <p:spPr bwMode="auto">
            <a:xfrm>
              <a:off x="1784" y="2898"/>
              <a:ext cx="73" cy="242"/>
            </a:xfrm>
            <a:custGeom>
              <a:avLst/>
              <a:gdLst>
                <a:gd name="T0" fmla="*/ 0 w 84"/>
                <a:gd name="T1" fmla="*/ 1 h 196"/>
                <a:gd name="T2" fmla="*/ 1 w 84"/>
                <a:gd name="T3" fmla="*/ 0 h 196"/>
                <a:gd name="T4" fmla="*/ 1 w 84"/>
                <a:gd name="T5" fmla="*/ 1 h 196"/>
                <a:gd name="T6" fmla="*/ 1 w 84"/>
                <a:gd name="T7" fmla="*/ 1 h 196"/>
                <a:gd name="T8" fmla="*/ 1 w 84"/>
                <a:gd name="T9" fmla="*/ 1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96"/>
                <a:gd name="T17" fmla="*/ 84 w 8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96">
                  <a:moveTo>
                    <a:pt x="0" y="196"/>
                  </a:moveTo>
                  <a:lnTo>
                    <a:pt x="4" y="0"/>
                  </a:lnTo>
                  <a:lnTo>
                    <a:pt x="84" y="132"/>
                  </a:lnTo>
                  <a:lnTo>
                    <a:pt x="21" y="172"/>
                  </a:lnTo>
                  <a:lnTo>
                    <a:pt x="12" y="186"/>
                  </a:lnTo>
                </a:path>
              </a:pathLst>
            </a:custGeom>
            <a:solidFill>
              <a:srgbClr val="CC000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6" name="Freeform 15"/>
            <p:cNvSpPr>
              <a:spLocks/>
            </p:cNvSpPr>
            <p:nvPr/>
          </p:nvSpPr>
          <p:spPr bwMode="auto">
            <a:xfrm>
              <a:off x="1131" y="2611"/>
              <a:ext cx="721" cy="246"/>
            </a:xfrm>
            <a:custGeom>
              <a:avLst/>
              <a:gdLst>
                <a:gd name="T0" fmla="*/ 1 w 1129"/>
                <a:gd name="T1" fmla="*/ 0 h 632"/>
                <a:gd name="T2" fmla="*/ 1 w 1129"/>
                <a:gd name="T3" fmla="*/ 0 h 632"/>
                <a:gd name="T4" fmla="*/ 1 w 1129"/>
                <a:gd name="T5" fmla="*/ 0 h 632"/>
                <a:gd name="T6" fmla="*/ 1 w 1129"/>
                <a:gd name="T7" fmla="*/ 0 h 632"/>
                <a:gd name="T8" fmla="*/ 1 w 1129"/>
                <a:gd name="T9" fmla="*/ 0 h 632"/>
                <a:gd name="T10" fmla="*/ 1 w 1129"/>
                <a:gd name="T11" fmla="*/ 0 h 632"/>
                <a:gd name="T12" fmla="*/ 1 w 1129"/>
                <a:gd name="T13" fmla="*/ 0 h 632"/>
                <a:gd name="T14" fmla="*/ 1 w 1129"/>
                <a:gd name="T15" fmla="*/ 0 h 632"/>
                <a:gd name="T16" fmla="*/ 1 w 1129"/>
                <a:gd name="T17" fmla="*/ 0 h 632"/>
                <a:gd name="T18" fmla="*/ 1 w 1129"/>
                <a:gd name="T19" fmla="*/ 0 h 632"/>
                <a:gd name="T20" fmla="*/ 1 w 1129"/>
                <a:gd name="T21" fmla="*/ 0 h 632"/>
                <a:gd name="T22" fmla="*/ 1 w 1129"/>
                <a:gd name="T23" fmla="*/ 0 h 632"/>
                <a:gd name="T24" fmla="*/ 1 w 1129"/>
                <a:gd name="T25" fmla="*/ 0 h 632"/>
                <a:gd name="T26" fmla="*/ 1 w 1129"/>
                <a:gd name="T27" fmla="*/ 0 h 632"/>
                <a:gd name="T28" fmla="*/ 1 w 1129"/>
                <a:gd name="T29" fmla="*/ 0 h 632"/>
                <a:gd name="T30" fmla="*/ 1 w 1129"/>
                <a:gd name="T31" fmla="*/ 0 h 632"/>
                <a:gd name="T32" fmla="*/ 1 w 1129"/>
                <a:gd name="T33" fmla="*/ 0 h 632"/>
                <a:gd name="T34" fmla="*/ 1 w 1129"/>
                <a:gd name="T35" fmla="*/ 0 h 632"/>
                <a:gd name="T36" fmla="*/ 1 w 1129"/>
                <a:gd name="T37" fmla="*/ 0 h 632"/>
                <a:gd name="T38" fmla="*/ 1 w 1129"/>
                <a:gd name="T39" fmla="*/ 0 h 632"/>
                <a:gd name="T40" fmla="*/ 0 w 1129"/>
                <a:gd name="T41" fmla="*/ 0 h 632"/>
                <a:gd name="T42" fmla="*/ 1 w 1129"/>
                <a:gd name="T43" fmla="*/ 0 h 632"/>
                <a:gd name="T44" fmla="*/ 1 w 1129"/>
                <a:gd name="T45" fmla="*/ 0 h 632"/>
                <a:gd name="T46" fmla="*/ 1 w 1129"/>
                <a:gd name="T47" fmla="*/ 0 h 632"/>
                <a:gd name="T48" fmla="*/ 1 w 1129"/>
                <a:gd name="T49" fmla="*/ 0 h 632"/>
                <a:gd name="T50" fmla="*/ 1 w 1129"/>
                <a:gd name="T51" fmla="*/ 0 h 632"/>
                <a:gd name="T52" fmla="*/ 1 w 1129"/>
                <a:gd name="T53" fmla="*/ 0 h 632"/>
                <a:gd name="T54" fmla="*/ 1 w 1129"/>
                <a:gd name="T55" fmla="*/ 0 h 632"/>
                <a:gd name="T56" fmla="*/ 1 w 1129"/>
                <a:gd name="T57" fmla="*/ 0 h 632"/>
                <a:gd name="T58" fmla="*/ 1 w 1129"/>
                <a:gd name="T59" fmla="*/ 0 h 632"/>
                <a:gd name="T60" fmla="*/ 1 w 1129"/>
                <a:gd name="T61" fmla="*/ 0 h 632"/>
                <a:gd name="T62" fmla="*/ 1 w 1129"/>
                <a:gd name="T63" fmla="*/ 0 h 632"/>
                <a:gd name="T64" fmla="*/ 1 w 1129"/>
                <a:gd name="T65" fmla="*/ 0 h 632"/>
                <a:gd name="T66" fmla="*/ 1 w 1129"/>
                <a:gd name="T67" fmla="*/ 0 h 632"/>
                <a:gd name="T68" fmla="*/ 1 w 1129"/>
                <a:gd name="T69" fmla="*/ 0 h 632"/>
                <a:gd name="T70" fmla="*/ 1 w 1129"/>
                <a:gd name="T71" fmla="*/ 0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9"/>
                <a:gd name="T109" fmla="*/ 0 h 632"/>
                <a:gd name="T110" fmla="*/ 1129 w 1129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9" h="632">
                  <a:moveTo>
                    <a:pt x="1121" y="622"/>
                  </a:moveTo>
                  <a:lnTo>
                    <a:pt x="1129" y="550"/>
                  </a:lnTo>
                  <a:lnTo>
                    <a:pt x="1123" y="422"/>
                  </a:lnTo>
                  <a:lnTo>
                    <a:pt x="1123" y="350"/>
                  </a:lnTo>
                  <a:lnTo>
                    <a:pt x="1123" y="262"/>
                  </a:lnTo>
                  <a:lnTo>
                    <a:pt x="1113" y="216"/>
                  </a:lnTo>
                  <a:lnTo>
                    <a:pt x="1089" y="176"/>
                  </a:lnTo>
                  <a:lnTo>
                    <a:pt x="1051" y="152"/>
                  </a:lnTo>
                  <a:lnTo>
                    <a:pt x="918" y="81"/>
                  </a:lnTo>
                  <a:lnTo>
                    <a:pt x="798" y="35"/>
                  </a:lnTo>
                  <a:lnTo>
                    <a:pt x="706" y="17"/>
                  </a:lnTo>
                  <a:lnTo>
                    <a:pt x="573" y="0"/>
                  </a:lnTo>
                  <a:lnTo>
                    <a:pt x="453" y="0"/>
                  </a:lnTo>
                  <a:lnTo>
                    <a:pt x="407" y="8"/>
                  </a:lnTo>
                  <a:lnTo>
                    <a:pt x="510" y="394"/>
                  </a:lnTo>
                  <a:lnTo>
                    <a:pt x="510" y="452"/>
                  </a:lnTo>
                  <a:lnTo>
                    <a:pt x="482" y="475"/>
                  </a:lnTo>
                  <a:lnTo>
                    <a:pt x="378" y="465"/>
                  </a:lnTo>
                  <a:lnTo>
                    <a:pt x="152" y="438"/>
                  </a:lnTo>
                  <a:lnTo>
                    <a:pt x="58" y="478"/>
                  </a:lnTo>
                  <a:lnTo>
                    <a:pt x="0" y="542"/>
                  </a:lnTo>
                  <a:lnTo>
                    <a:pt x="46" y="574"/>
                  </a:lnTo>
                  <a:lnTo>
                    <a:pt x="108" y="605"/>
                  </a:lnTo>
                  <a:lnTo>
                    <a:pt x="157" y="624"/>
                  </a:lnTo>
                  <a:lnTo>
                    <a:pt x="253" y="632"/>
                  </a:lnTo>
                  <a:lnTo>
                    <a:pt x="347" y="628"/>
                  </a:lnTo>
                  <a:lnTo>
                    <a:pt x="474" y="588"/>
                  </a:lnTo>
                  <a:lnTo>
                    <a:pt x="628" y="557"/>
                  </a:lnTo>
                  <a:lnTo>
                    <a:pt x="713" y="538"/>
                  </a:lnTo>
                  <a:lnTo>
                    <a:pt x="823" y="519"/>
                  </a:lnTo>
                  <a:lnTo>
                    <a:pt x="911" y="519"/>
                  </a:lnTo>
                  <a:lnTo>
                    <a:pt x="1019" y="532"/>
                  </a:lnTo>
                  <a:lnTo>
                    <a:pt x="1056" y="557"/>
                  </a:lnTo>
                  <a:lnTo>
                    <a:pt x="1094" y="588"/>
                  </a:lnTo>
                  <a:lnTo>
                    <a:pt x="1122" y="619"/>
                  </a:lnTo>
                  <a:lnTo>
                    <a:pt x="1123" y="62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7" name="Freeform 16"/>
            <p:cNvSpPr>
              <a:spLocks/>
            </p:cNvSpPr>
            <p:nvPr/>
          </p:nvSpPr>
          <p:spPr bwMode="auto">
            <a:xfrm>
              <a:off x="1794" y="2706"/>
              <a:ext cx="365" cy="246"/>
            </a:xfrm>
            <a:custGeom>
              <a:avLst/>
              <a:gdLst>
                <a:gd name="T0" fmla="*/ 1 w 572"/>
                <a:gd name="T1" fmla="*/ 0 h 553"/>
                <a:gd name="T2" fmla="*/ 1 w 572"/>
                <a:gd name="T3" fmla="*/ 0 h 553"/>
                <a:gd name="T4" fmla="*/ 1 w 572"/>
                <a:gd name="T5" fmla="*/ 0 h 553"/>
                <a:gd name="T6" fmla="*/ 1 w 572"/>
                <a:gd name="T7" fmla="*/ 0 h 553"/>
                <a:gd name="T8" fmla="*/ 1 w 572"/>
                <a:gd name="T9" fmla="*/ 0 h 553"/>
                <a:gd name="T10" fmla="*/ 1 w 572"/>
                <a:gd name="T11" fmla="*/ 0 h 553"/>
                <a:gd name="T12" fmla="*/ 1 w 572"/>
                <a:gd name="T13" fmla="*/ 0 h 553"/>
                <a:gd name="T14" fmla="*/ 1 w 572"/>
                <a:gd name="T15" fmla="*/ 0 h 553"/>
                <a:gd name="T16" fmla="*/ 1 w 572"/>
                <a:gd name="T17" fmla="*/ 0 h 553"/>
                <a:gd name="T18" fmla="*/ 1 w 572"/>
                <a:gd name="T19" fmla="*/ 0 h 553"/>
                <a:gd name="T20" fmla="*/ 1 w 572"/>
                <a:gd name="T21" fmla="*/ 0 h 553"/>
                <a:gd name="T22" fmla="*/ 1 w 572"/>
                <a:gd name="T23" fmla="*/ 0 h 553"/>
                <a:gd name="T24" fmla="*/ 1 w 572"/>
                <a:gd name="T25" fmla="*/ 0 h 553"/>
                <a:gd name="T26" fmla="*/ 1 w 572"/>
                <a:gd name="T27" fmla="*/ 0 h 553"/>
                <a:gd name="T28" fmla="*/ 1 w 572"/>
                <a:gd name="T29" fmla="*/ 0 h 553"/>
                <a:gd name="T30" fmla="*/ 1 w 572"/>
                <a:gd name="T31" fmla="*/ 0 h 553"/>
                <a:gd name="T32" fmla="*/ 1 w 572"/>
                <a:gd name="T33" fmla="*/ 0 h 553"/>
                <a:gd name="T34" fmla="*/ 1 w 572"/>
                <a:gd name="T35" fmla="*/ 0 h 553"/>
                <a:gd name="T36" fmla="*/ 1 w 572"/>
                <a:gd name="T37" fmla="*/ 0 h 553"/>
                <a:gd name="T38" fmla="*/ 1 w 572"/>
                <a:gd name="T39" fmla="*/ 0 h 553"/>
                <a:gd name="T40" fmla="*/ 1 w 572"/>
                <a:gd name="T41" fmla="*/ 0 h 553"/>
                <a:gd name="T42" fmla="*/ 1 w 572"/>
                <a:gd name="T43" fmla="*/ 0 h 553"/>
                <a:gd name="T44" fmla="*/ 0 w 572"/>
                <a:gd name="T45" fmla="*/ 0 h 553"/>
                <a:gd name="T46" fmla="*/ 1 w 572"/>
                <a:gd name="T47" fmla="*/ 0 h 553"/>
                <a:gd name="T48" fmla="*/ 1 w 572"/>
                <a:gd name="T49" fmla="*/ 0 h 553"/>
                <a:gd name="T50" fmla="*/ 1 w 572"/>
                <a:gd name="T51" fmla="*/ 0 h 553"/>
                <a:gd name="T52" fmla="*/ 1 w 572"/>
                <a:gd name="T53" fmla="*/ 0 h 553"/>
                <a:gd name="T54" fmla="*/ 1 w 572"/>
                <a:gd name="T55" fmla="*/ 0 h 553"/>
                <a:gd name="T56" fmla="*/ 1 w 572"/>
                <a:gd name="T57" fmla="*/ 0 h 553"/>
                <a:gd name="T58" fmla="*/ 1 w 572"/>
                <a:gd name="T59" fmla="*/ 0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2"/>
                <a:gd name="T91" fmla="*/ 0 h 553"/>
                <a:gd name="T92" fmla="*/ 572 w 572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2" h="553">
                  <a:moveTo>
                    <a:pt x="79" y="49"/>
                  </a:moveTo>
                  <a:lnTo>
                    <a:pt x="114" y="16"/>
                  </a:lnTo>
                  <a:lnTo>
                    <a:pt x="202" y="0"/>
                  </a:lnTo>
                  <a:lnTo>
                    <a:pt x="281" y="0"/>
                  </a:lnTo>
                  <a:lnTo>
                    <a:pt x="369" y="4"/>
                  </a:lnTo>
                  <a:lnTo>
                    <a:pt x="435" y="26"/>
                  </a:lnTo>
                  <a:lnTo>
                    <a:pt x="481" y="43"/>
                  </a:lnTo>
                  <a:lnTo>
                    <a:pt x="507" y="130"/>
                  </a:lnTo>
                  <a:lnTo>
                    <a:pt x="520" y="185"/>
                  </a:lnTo>
                  <a:lnTo>
                    <a:pt x="531" y="238"/>
                  </a:lnTo>
                  <a:lnTo>
                    <a:pt x="546" y="311"/>
                  </a:lnTo>
                  <a:lnTo>
                    <a:pt x="555" y="368"/>
                  </a:lnTo>
                  <a:lnTo>
                    <a:pt x="572" y="476"/>
                  </a:lnTo>
                  <a:lnTo>
                    <a:pt x="571" y="518"/>
                  </a:lnTo>
                  <a:lnTo>
                    <a:pt x="528" y="524"/>
                  </a:lnTo>
                  <a:lnTo>
                    <a:pt x="452" y="517"/>
                  </a:lnTo>
                  <a:lnTo>
                    <a:pt x="394" y="499"/>
                  </a:lnTo>
                  <a:lnTo>
                    <a:pt x="348" y="499"/>
                  </a:lnTo>
                  <a:lnTo>
                    <a:pt x="290" y="517"/>
                  </a:lnTo>
                  <a:lnTo>
                    <a:pt x="225" y="535"/>
                  </a:lnTo>
                  <a:lnTo>
                    <a:pt x="170" y="553"/>
                  </a:lnTo>
                  <a:lnTo>
                    <a:pt x="86" y="553"/>
                  </a:lnTo>
                  <a:lnTo>
                    <a:pt x="0" y="524"/>
                  </a:lnTo>
                  <a:lnTo>
                    <a:pt x="32" y="490"/>
                  </a:lnTo>
                  <a:lnTo>
                    <a:pt x="80" y="466"/>
                  </a:lnTo>
                  <a:lnTo>
                    <a:pt x="94" y="420"/>
                  </a:lnTo>
                  <a:lnTo>
                    <a:pt x="92" y="336"/>
                  </a:lnTo>
                  <a:lnTo>
                    <a:pt x="88" y="242"/>
                  </a:lnTo>
                  <a:lnTo>
                    <a:pt x="86" y="98"/>
                  </a:lnTo>
                  <a:lnTo>
                    <a:pt x="79" y="49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8" name="Freeform 17"/>
            <p:cNvSpPr>
              <a:spLocks/>
            </p:cNvSpPr>
            <p:nvPr/>
          </p:nvSpPr>
          <p:spPr bwMode="auto">
            <a:xfrm>
              <a:off x="1632" y="2107"/>
              <a:ext cx="199" cy="246"/>
            </a:xfrm>
            <a:custGeom>
              <a:avLst/>
              <a:gdLst>
                <a:gd name="T0" fmla="*/ 1 w 310"/>
                <a:gd name="T1" fmla="*/ 0 h 736"/>
                <a:gd name="T2" fmla="*/ 1 w 310"/>
                <a:gd name="T3" fmla="*/ 0 h 736"/>
                <a:gd name="T4" fmla="*/ 1 w 310"/>
                <a:gd name="T5" fmla="*/ 0 h 736"/>
                <a:gd name="T6" fmla="*/ 1 w 310"/>
                <a:gd name="T7" fmla="*/ 0 h 736"/>
                <a:gd name="T8" fmla="*/ 1 w 310"/>
                <a:gd name="T9" fmla="*/ 0 h 736"/>
                <a:gd name="T10" fmla="*/ 0 w 310"/>
                <a:gd name="T11" fmla="*/ 0 h 736"/>
                <a:gd name="T12" fmla="*/ 1 w 310"/>
                <a:gd name="T13" fmla="*/ 0 h 736"/>
                <a:gd name="T14" fmla="*/ 1 w 310"/>
                <a:gd name="T15" fmla="*/ 0 h 736"/>
                <a:gd name="T16" fmla="*/ 1 w 310"/>
                <a:gd name="T17" fmla="*/ 0 h 736"/>
                <a:gd name="T18" fmla="*/ 1 w 310"/>
                <a:gd name="T19" fmla="*/ 0 h 736"/>
                <a:gd name="T20" fmla="*/ 1 w 310"/>
                <a:gd name="T21" fmla="*/ 0 h 736"/>
                <a:gd name="T22" fmla="*/ 1 w 310"/>
                <a:gd name="T23" fmla="*/ 0 h 736"/>
                <a:gd name="T24" fmla="*/ 1 w 310"/>
                <a:gd name="T25" fmla="*/ 0 h 736"/>
                <a:gd name="T26" fmla="*/ 1 w 310"/>
                <a:gd name="T27" fmla="*/ 0 h 736"/>
                <a:gd name="T28" fmla="*/ 1 w 310"/>
                <a:gd name="T29" fmla="*/ 0 h 736"/>
                <a:gd name="T30" fmla="*/ 1 w 310"/>
                <a:gd name="T31" fmla="*/ 0 h 736"/>
                <a:gd name="T32" fmla="*/ 1 w 310"/>
                <a:gd name="T33" fmla="*/ 0 h 736"/>
                <a:gd name="T34" fmla="*/ 1 w 310"/>
                <a:gd name="T35" fmla="*/ 0 h 736"/>
                <a:gd name="T36" fmla="*/ 1 w 310"/>
                <a:gd name="T37" fmla="*/ 0 h 7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0"/>
                <a:gd name="T58" fmla="*/ 0 h 736"/>
                <a:gd name="T59" fmla="*/ 310 w 310"/>
                <a:gd name="T60" fmla="*/ 736 h 7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0" h="736">
                  <a:moveTo>
                    <a:pt x="247" y="133"/>
                  </a:moveTo>
                  <a:lnTo>
                    <a:pt x="225" y="120"/>
                  </a:lnTo>
                  <a:lnTo>
                    <a:pt x="170" y="116"/>
                  </a:lnTo>
                  <a:lnTo>
                    <a:pt x="112" y="84"/>
                  </a:lnTo>
                  <a:lnTo>
                    <a:pt x="58" y="43"/>
                  </a:lnTo>
                  <a:lnTo>
                    <a:pt x="0" y="0"/>
                  </a:lnTo>
                  <a:lnTo>
                    <a:pt x="8" y="133"/>
                  </a:lnTo>
                  <a:lnTo>
                    <a:pt x="11" y="228"/>
                  </a:lnTo>
                  <a:lnTo>
                    <a:pt x="9" y="291"/>
                  </a:lnTo>
                  <a:lnTo>
                    <a:pt x="4" y="377"/>
                  </a:lnTo>
                  <a:lnTo>
                    <a:pt x="46" y="493"/>
                  </a:lnTo>
                  <a:lnTo>
                    <a:pt x="112" y="546"/>
                  </a:lnTo>
                  <a:lnTo>
                    <a:pt x="140" y="607"/>
                  </a:lnTo>
                  <a:lnTo>
                    <a:pt x="205" y="666"/>
                  </a:lnTo>
                  <a:lnTo>
                    <a:pt x="310" y="736"/>
                  </a:lnTo>
                  <a:lnTo>
                    <a:pt x="280" y="452"/>
                  </a:lnTo>
                  <a:lnTo>
                    <a:pt x="280" y="380"/>
                  </a:lnTo>
                  <a:lnTo>
                    <a:pt x="255" y="241"/>
                  </a:lnTo>
                  <a:lnTo>
                    <a:pt x="247" y="133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9" name="Freeform 18"/>
            <p:cNvSpPr>
              <a:spLocks/>
            </p:cNvSpPr>
            <p:nvPr/>
          </p:nvSpPr>
          <p:spPr bwMode="auto">
            <a:xfrm>
              <a:off x="1212" y="1881"/>
              <a:ext cx="508" cy="246"/>
            </a:xfrm>
            <a:custGeom>
              <a:avLst/>
              <a:gdLst>
                <a:gd name="T0" fmla="*/ 1 w 835"/>
                <a:gd name="T1" fmla="*/ 0 h 1051"/>
                <a:gd name="T2" fmla="*/ 1 w 835"/>
                <a:gd name="T3" fmla="*/ 0 h 1051"/>
                <a:gd name="T4" fmla="*/ 1 w 835"/>
                <a:gd name="T5" fmla="*/ 0 h 1051"/>
                <a:gd name="T6" fmla="*/ 0 w 835"/>
                <a:gd name="T7" fmla="*/ 0 h 1051"/>
                <a:gd name="T8" fmla="*/ 1 w 835"/>
                <a:gd name="T9" fmla="*/ 0 h 1051"/>
                <a:gd name="T10" fmla="*/ 1 w 835"/>
                <a:gd name="T11" fmla="*/ 0 h 1051"/>
                <a:gd name="T12" fmla="*/ 1 w 835"/>
                <a:gd name="T13" fmla="*/ 0 h 1051"/>
                <a:gd name="T14" fmla="*/ 1 w 835"/>
                <a:gd name="T15" fmla="*/ 0 h 1051"/>
                <a:gd name="T16" fmla="*/ 1 w 835"/>
                <a:gd name="T17" fmla="*/ 0 h 1051"/>
                <a:gd name="T18" fmla="*/ 1 w 835"/>
                <a:gd name="T19" fmla="*/ 0 h 1051"/>
                <a:gd name="T20" fmla="*/ 1 w 835"/>
                <a:gd name="T21" fmla="*/ 0 h 1051"/>
                <a:gd name="T22" fmla="*/ 1 w 835"/>
                <a:gd name="T23" fmla="*/ 0 h 1051"/>
                <a:gd name="T24" fmla="*/ 1 w 835"/>
                <a:gd name="T25" fmla="*/ 0 h 1051"/>
                <a:gd name="T26" fmla="*/ 1 w 835"/>
                <a:gd name="T27" fmla="*/ 0 h 1051"/>
                <a:gd name="T28" fmla="*/ 1 w 835"/>
                <a:gd name="T29" fmla="*/ 0 h 1051"/>
                <a:gd name="T30" fmla="*/ 1 w 835"/>
                <a:gd name="T31" fmla="*/ 0 h 1051"/>
                <a:gd name="T32" fmla="*/ 1 w 835"/>
                <a:gd name="T33" fmla="*/ 0 h 1051"/>
                <a:gd name="T34" fmla="*/ 1 w 835"/>
                <a:gd name="T35" fmla="*/ 0 h 1051"/>
                <a:gd name="T36" fmla="*/ 1 w 835"/>
                <a:gd name="T37" fmla="*/ 0 h 1051"/>
                <a:gd name="T38" fmla="*/ 1 w 835"/>
                <a:gd name="T39" fmla="*/ 0 h 1051"/>
                <a:gd name="T40" fmla="*/ 1 w 835"/>
                <a:gd name="T41" fmla="*/ 0 h 1051"/>
                <a:gd name="T42" fmla="*/ 1 w 835"/>
                <a:gd name="T43" fmla="*/ 0 h 1051"/>
                <a:gd name="T44" fmla="*/ 1 w 835"/>
                <a:gd name="T45" fmla="*/ 0 h 1051"/>
                <a:gd name="T46" fmla="*/ 1 w 835"/>
                <a:gd name="T47" fmla="*/ 0 h 10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5"/>
                <a:gd name="T73" fmla="*/ 0 h 1051"/>
                <a:gd name="T74" fmla="*/ 835 w 835"/>
                <a:gd name="T75" fmla="*/ 1051 h 10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5" h="1051">
                  <a:moveTo>
                    <a:pt x="119" y="934"/>
                  </a:moveTo>
                  <a:lnTo>
                    <a:pt x="25" y="713"/>
                  </a:lnTo>
                  <a:lnTo>
                    <a:pt x="12" y="651"/>
                  </a:lnTo>
                  <a:lnTo>
                    <a:pt x="0" y="498"/>
                  </a:lnTo>
                  <a:lnTo>
                    <a:pt x="20" y="128"/>
                  </a:lnTo>
                  <a:lnTo>
                    <a:pt x="48" y="9"/>
                  </a:lnTo>
                  <a:lnTo>
                    <a:pt x="152" y="0"/>
                  </a:lnTo>
                  <a:lnTo>
                    <a:pt x="386" y="9"/>
                  </a:lnTo>
                  <a:lnTo>
                    <a:pt x="574" y="75"/>
                  </a:lnTo>
                  <a:lnTo>
                    <a:pt x="719" y="206"/>
                  </a:lnTo>
                  <a:lnTo>
                    <a:pt x="719" y="239"/>
                  </a:lnTo>
                  <a:lnTo>
                    <a:pt x="697" y="401"/>
                  </a:lnTo>
                  <a:lnTo>
                    <a:pt x="697" y="477"/>
                  </a:lnTo>
                  <a:lnTo>
                    <a:pt x="703" y="587"/>
                  </a:lnTo>
                  <a:lnTo>
                    <a:pt x="708" y="687"/>
                  </a:lnTo>
                  <a:lnTo>
                    <a:pt x="737" y="798"/>
                  </a:lnTo>
                  <a:lnTo>
                    <a:pt x="759" y="880"/>
                  </a:lnTo>
                  <a:lnTo>
                    <a:pt x="834" y="1050"/>
                  </a:lnTo>
                  <a:lnTo>
                    <a:pt x="737" y="1034"/>
                  </a:lnTo>
                  <a:lnTo>
                    <a:pt x="632" y="987"/>
                  </a:lnTo>
                  <a:lnTo>
                    <a:pt x="513" y="934"/>
                  </a:lnTo>
                  <a:lnTo>
                    <a:pt x="412" y="934"/>
                  </a:lnTo>
                  <a:lnTo>
                    <a:pt x="272" y="910"/>
                  </a:lnTo>
                  <a:lnTo>
                    <a:pt x="119" y="934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0" name="Freeform 19"/>
            <p:cNvSpPr>
              <a:spLocks/>
            </p:cNvSpPr>
            <p:nvPr/>
          </p:nvSpPr>
          <p:spPr bwMode="auto">
            <a:xfrm>
              <a:off x="1242" y="2333"/>
              <a:ext cx="599" cy="246"/>
            </a:xfrm>
            <a:custGeom>
              <a:avLst/>
              <a:gdLst>
                <a:gd name="T0" fmla="*/ 1 w 936"/>
                <a:gd name="T1" fmla="*/ 0 h 682"/>
                <a:gd name="T2" fmla="*/ 1 w 936"/>
                <a:gd name="T3" fmla="*/ 0 h 682"/>
                <a:gd name="T4" fmla="*/ 1 w 936"/>
                <a:gd name="T5" fmla="*/ 0 h 682"/>
                <a:gd name="T6" fmla="*/ 1 w 936"/>
                <a:gd name="T7" fmla="*/ 0 h 682"/>
                <a:gd name="T8" fmla="*/ 1 w 936"/>
                <a:gd name="T9" fmla="*/ 0 h 682"/>
                <a:gd name="T10" fmla="*/ 1 w 936"/>
                <a:gd name="T11" fmla="*/ 0 h 682"/>
                <a:gd name="T12" fmla="*/ 1 w 936"/>
                <a:gd name="T13" fmla="*/ 0 h 682"/>
                <a:gd name="T14" fmla="*/ 1 w 936"/>
                <a:gd name="T15" fmla="*/ 0 h 682"/>
                <a:gd name="T16" fmla="*/ 1 w 936"/>
                <a:gd name="T17" fmla="*/ 0 h 682"/>
                <a:gd name="T18" fmla="*/ 1 w 936"/>
                <a:gd name="T19" fmla="*/ 0 h 682"/>
                <a:gd name="T20" fmla="*/ 1 w 936"/>
                <a:gd name="T21" fmla="*/ 0 h 682"/>
                <a:gd name="T22" fmla="*/ 1 w 936"/>
                <a:gd name="T23" fmla="*/ 0 h 682"/>
                <a:gd name="T24" fmla="*/ 1 w 936"/>
                <a:gd name="T25" fmla="*/ 0 h 682"/>
                <a:gd name="T26" fmla="*/ 1 w 936"/>
                <a:gd name="T27" fmla="*/ 0 h 682"/>
                <a:gd name="T28" fmla="*/ 0 w 936"/>
                <a:gd name="T29" fmla="*/ 0 h 682"/>
                <a:gd name="T30" fmla="*/ 1 w 936"/>
                <a:gd name="T31" fmla="*/ 0 h 682"/>
                <a:gd name="T32" fmla="*/ 1 w 936"/>
                <a:gd name="T33" fmla="*/ 0 h 682"/>
                <a:gd name="T34" fmla="*/ 1 w 936"/>
                <a:gd name="T35" fmla="*/ 0 h 682"/>
                <a:gd name="T36" fmla="*/ 1 w 936"/>
                <a:gd name="T37" fmla="*/ 0 h 6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6"/>
                <a:gd name="T58" fmla="*/ 0 h 682"/>
                <a:gd name="T59" fmla="*/ 936 w 936"/>
                <a:gd name="T60" fmla="*/ 682 h 6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6" h="682">
                  <a:moveTo>
                    <a:pt x="234" y="492"/>
                  </a:moveTo>
                  <a:lnTo>
                    <a:pt x="312" y="490"/>
                  </a:lnTo>
                  <a:lnTo>
                    <a:pt x="480" y="490"/>
                  </a:lnTo>
                  <a:lnTo>
                    <a:pt x="674" y="536"/>
                  </a:lnTo>
                  <a:lnTo>
                    <a:pt x="798" y="590"/>
                  </a:lnTo>
                  <a:lnTo>
                    <a:pt x="880" y="643"/>
                  </a:lnTo>
                  <a:lnTo>
                    <a:pt x="936" y="682"/>
                  </a:lnTo>
                  <a:lnTo>
                    <a:pt x="825" y="474"/>
                  </a:lnTo>
                  <a:lnTo>
                    <a:pt x="770" y="311"/>
                  </a:lnTo>
                  <a:lnTo>
                    <a:pt x="747" y="219"/>
                  </a:lnTo>
                  <a:lnTo>
                    <a:pt x="572" y="120"/>
                  </a:lnTo>
                  <a:lnTo>
                    <a:pt x="399" y="70"/>
                  </a:lnTo>
                  <a:lnTo>
                    <a:pt x="286" y="49"/>
                  </a:lnTo>
                  <a:lnTo>
                    <a:pt x="141" y="21"/>
                  </a:lnTo>
                  <a:lnTo>
                    <a:pt x="0" y="0"/>
                  </a:lnTo>
                  <a:lnTo>
                    <a:pt x="79" y="142"/>
                  </a:lnTo>
                  <a:lnTo>
                    <a:pt x="126" y="276"/>
                  </a:lnTo>
                  <a:lnTo>
                    <a:pt x="174" y="435"/>
                  </a:lnTo>
                  <a:lnTo>
                    <a:pt x="212" y="47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1" name="Freeform 20"/>
            <p:cNvSpPr>
              <a:spLocks/>
            </p:cNvSpPr>
            <p:nvPr/>
          </p:nvSpPr>
          <p:spPr bwMode="auto">
            <a:xfrm rot="11000101" flipV="1">
              <a:off x="373" y="1835"/>
              <a:ext cx="225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2" name="Oval 21"/>
            <p:cNvSpPr>
              <a:spLocks noChangeArrowheads="1"/>
            </p:cNvSpPr>
            <p:nvPr/>
          </p:nvSpPr>
          <p:spPr bwMode="auto">
            <a:xfrm>
              <a:off x="448" y="2690"/>
              <a:ext cx="83" cy="33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053" name="Freeform 22"/>
            <p:cNvSpPr>
              <a:spLocks/>
            </p:cNvSpPr>
            <p:nvPr/>
          </p:nvSpPr>
          <p:spPr bwMode="auto">
            <a:xfrm>
              <a:off x="502" y="1752"/>
              <a:ext cx="735" cy="247"/>
            </a:xfrm>
            <a:custGeom>
              <a:avLst/>
              <a:gdLst>
                <a:gd name="T0" fmla="*/ 0 w 1202"/>
                <a:gd name="T1" fmla="*/ 0 h 1177"/>
                <a:gd name="T2" fmla="*/ 1 w 1202"/>
                <a:gd name="T3" fmla="*/ 0 h 1177"/>
                <a:gd name="T4" fmla="*/ 1 w 1202"/>
                <a:gd name="T5" fmla="*/ 0 h 1177"/>
                <a:gd name="T6" fmla="*/ 1 w 1202"/>
                <a:gd name="T7" fmla="*/ 0 h 1177"/>
                <a:gd name="T8" fmla="*/ 1 w 1202"/>
                <a:gd name="T9" fmla="*/ 0 h 1177"/>
                <a:gd name="T10" fmla="*/ 1 w 1202"/>
                <a:gd name="T11" fmla="*/ 0 h 1177"/>
                <a:gd name="T12" fmla="*/ 1 w 1202"/>
                <a:gd name="T13" fmla="*/ 0 h 1177"/>
                <a:gd name="T14" fmla="*/ 1 w 1202"/>
                <a:gd name="T15" fmla="*/ 0 h 1177"/>
                <a:gd name="T16" fmla="*/ 1 w 1202"/>
                <a:gd name="T17" fmla="*/ 0 h 1177"/>
                <a:gd name="T18" fmla="*/ 1 w 1202"/>
                <a:gd name="T19" fmla="*/ 0 h 1177"/>
                <a:gd name="T20" fmla="*/ 1 w 1202"/>
                <a:gd name="T21" fmla="*/ 0 h 1177"/>
                <a:gd name="T22" fmla="*/ 1 w 1202"/>
                <a:gd name="T23" fmla="*/ 0 h 1177"/>
                <a:gd name="T24" fmla="*/ 1 w 1202"/>
                <a:gd name="T25" fmla="*/ 0 h 1177"/>
                <a:gd name="T26" fmla="*/ 1 w 1202"/>
                <a:gd name="T27" fmla="*/ 0 h 1177"/>
                <a:gd name="T28" fmla="*/ 1 w 1202"/>
                <a:gd name="T29" fmla="*/ 0 h 1177"/>
                <a:gd name="T30" fmla="*/ 1 w 1202"/>
                <a:gd name="T31" fmla="*/ 0 h 1177"/>
                <a:gd name="T32" fmla="*/ 1 w 1202"/>
                <a:gd name="T33" fmla="*/ 0 h 1177"/>
                <a:gd name="T34" fmla="*/ 1 w 1202"/>
                <a:gd name="T35" fmla="*/ 0 h 1177"/>
                <a:gd name="T36" fmla="*/ 1 w 1202"/>
                <a:gd name="T37" fmla="*/ 0 h 1177"/>
                <a:gd name="T38" fmla="*/ 1 w 1202"/>
                <a:gd name="T39" fmla="*/ 0 h 1177"/>
                <a:gd name="T40" fmla="*/ 1 w 1202"/>
                <a:gd name="T41" fmla="*/ 0 h 1177"/>
                <a:gd name="T42" fmla="*/ 1 w 1202"/>
                <a:gd name="T43" fmla="*/ 0 h 1177"/>
                <a:gd name="T44" fmla="*/ 1 w 1202"/>
                <a:gd name="T45" fmla="*/ 0 h 1177"/>
                <a:gd name="T46" fmla="*/ 1 w 1202"/>
                <a:gd name="T47" fmla="*/ 0 h 1177"/>
                <a:gd name="T48" fmla="*/ 1 w 1202"/>
                <a:gd name="T49" fmla="*/ 0 h 1177"/>
                <a:gd name="T50" fmla="*/ 1 w 1202"/>
                <a:gd name="T51" fmla="*/ 0 h 1177"/>
                <a:gd name="T52" fmla="*/ 1 w 1202"/>
                <a:gd name="T53" fmla="*/ 0 h 1177"/>
                <a:gd name="T54" fmla="*/ 1 w 1202"/>
                <a:gd name="T55" fmla="*/ 0 h 1177"/>
                <a:gd name="T56" fmla="*/ 1 w 1202"/>
                <a:gd name="T57" fmla="*/ 0 h 1177"/>
                <a:gd name="T58" fmla="*/ 1 w 1202"/>
                <a:gd name="T59" fmla="*/ 0 h 1177"/>
                <a:gd name="T60" fmla="*/ 1 w 1202"/>
                <a:gd name="T61" fmla="*/ 0 h 1177"/>
                <a:gd name="T62" fmla="*/ 1 w 1202"/>
                <a:gd name="T63" fmla="*/ 0 h 1177"/>
                <a:gd name="T64" fmla="*/ 1 w 1202"/>
                <a:gd name="T65" fmla="*/ 0 h 1177"/>
                <a:gd name="T66" fmla="*/ 1 w 1202"/>
                <a:gd name="T67" fmla="*/ 0 h 1177"/>
                <a:gd name="T68" fmla="*/ 1 w 1202"/>
                <a:gd name="T69" fmla="*/ 0 h 1177"/>
                <a:gd name="T70" fmla="*/ 1 w 1202"/>
                <a:gd name="T71" fmla="*/ 0 h 1177"/>
                <a:gd name="T72" fmla="*/ 1 w 1202"/>
                <a:gd name="T73" fmla="*/ 0 h 1177"/>
                <a:gd name="T74" fmla="*/ 1 w 1202"/>
                <a:gd name="T75" fmla="*/ 0 h 1177"/>
                <a:gd name="T76" fmla="*/ 1 w 1202"/>
                <a:gd name="T77" fmla="*/ 0 h 1177"/>
                <a:gd name="T78" fmla="*/ 1 w 1202"/>
                <a:gd name="T79" fmla="*/ 0 h 1177"/>
                <a:gd name="T80" fmla="*/ 1 w 1202"/>
                <a:gd name="T81" fmla="*/ 0 h 1177"/>
                <a:gd name="T82" fmla="*/ 1 w 1202"/>
                <a:gd name="T83" fmla="*/ 0 h 1177"/>
                <a:gd name="T84" fmla="*/ 1 w 1202"/>
                <a:gd name="T85" fmla="*/ 0 h 1177"/>
                <a:gd name="T86" fmla="*/ 1 w 1202"/>
                <a:gd name="T87" fmla="*/ 0 h 1177"/>
                <a:gd name="T88" fmla="*/ 0 w 1202"/>
                <a:gd name="T89" fmla="*/ 0 h 11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2"/>
                <a:gd name="T136" fmla="*/ 0 h 1177"/>
                <a:gd name="T137" fmla="*/ 1202 w 1202"/>
                <a:gd name="T138" fmla="*/ 1177 h 11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2" h="1177">
                  <a:moveTo>
                    <a:pt x="0" y="212"/>
                  </a:moveTo>
                  <a:lnTo>
                    <a:pt x="36" y="168"/>
                  </a:lnTo>
                  <a:lnTo>
                    <a:pt x="74" y="133"/>
                  </a:lnTo>
                  <a:lnTo>
                    <a:pt x="121" y="99"/>
                  </a:lnTo>
                  <a:lnTo>
                    <a:pt x="182" y="60"/>
                  </a:lnTo>
                  <a:lnTo>
                    <a:pt x="250" y="26"/>
                  </a:lnTo>
                  <a:lnTo>
                    <a:pt x="321" y="11"/>
                  </a:lnTo>
                  <a:lnTo>
                    <a:pt x="380" y="5"/>
                  </a:lnTo>
                  <a:lnTo>
                    <a:pt x="454" y="0"/>
                  </a:lnTo>
                  <a:lnTo>
                    <a:pt x="545" y="0"/>
                  </a:lnTo>
                  <a:lnTo>
                    <a:pt x="625" y="5"/>
                  </a:lnTo>
                  <a:lnTo>
                    <a:pt x="714" y="21"/>
                  </a:lnTo>
                  <a:lnTo>
                    <a:pt x="768" y="37"/>
                  </a:lnTo>
                  <a:lnTo>
                    <a:pt x="831" y="73"/>
                  </a:lnTo>
                  <a:lnTo>
                    <a:pt x="898" y="112"/>
                  </a:lnTo>
                  <a:lnTo>
                    <a:pt x="940" y="151"/>
                  </a:lnTo>
                  <a:lnTo>
                    <a:pt x="962" y="181"/>
                  </a:lnTo>
                  <a:lnTo>
                    <a:pt x="977" y="253"/>
                  </a:lnTo>
                  <a:lnTo>
                    <a:pt x="981" y="285"/>
                  </a:lnTo>
                  <a:lnTo>
                    <a:pt x="990" y="382"/>
                  </a:lnTo>
                  <a:lnTo>
                    <a:pt x="1015" y="522"/>
                  </a:lnTo>
                  <a:lnTo>
                    <a:pt x="1044" y="668"/>
                  </a:lnTo>
                  <a:lnTo>
                    <a:pt x="1090" y="850"/>
                  </a:lnTo>
                  <a:lnTo>
                    <a:pt x="1154" y="1047"/>
                  </a:lnTo>
                  <a:lnTo>
                    <a:pt x="1202" y="1177"/>
                  </a:lnTo>
                  <a:lnTo>
                    <a:pt x="1198" y="1143"/>
                  </a:lnTo>
                  <a:lnTo>
                    <a:pt x="1198" y="1174"/>
                  </a:lnTo>
                  <a:lnTo>
                    <a:pt x="1136" y="1153"/>
                  </a:lnTo>
                  <a:lnTo>
                    <a:pt x="1073" y="1091"/>
                  </a:lnTo>
                  <a:lnTo>
                    <a:pt x="981" y="1025"/>
                  </a:lnTo>
                  <a:lnTo>
                    <a:pt x="877" y="963"/>
                  </a:lnTo>
                  <a:lnTo>
                    <a:pt x="781" y="917"/>
                  </a:lnTo>
                  <a:lnTo>
                    <a:pt x="681" y="882"/>
                  </a:lnTo>
                  <a:lnTo>
                    <a:pt x="572" y="855"/>
                  </a:lnTo>
                  <a:lnTo>
                    <a:pt x="458" y="851"/>
                  </a:lnTo>
                  <a:lnTo>
                    <a:pt x="346" y="867"/>
                  </a:lnTo>
                  <a:lnTo>
                    <a:pt x="230" y="895"/>
                  </a:lnTo>
                  <a:lnTo>
                    <a:pt x="125" y="934"/>
                  </a:lnTo>
                  <a:lnTo>
                    <a:pt x="129" y="861"/>
                  </a:lnTo>
                  <a:lnTo>
                    <a:pt x="121" y="749"/>
                  </a:lnTo>
                  <a:lnTo>
                    <a:pt x="99" y="619"/>
                  </a:lnTo>
                  <a:lnTo>
                    <a:pt x="78" y="501"/>
                  </a:lnTo>
                  <a:lnTo>
                    <a:pt x="49" y="382"/>
                  </a:lnTo>
                  <a:lnTo>
                    <a:pt x="19" y="275"/>
                  </a:lnTo>
                  <a:lnTo>
                    <a:pt x="0" y="212"/>
                  </a:lnTo>
                </a:path>
              </a:pathLst>
            </a:custGeom>
            <a:solidFill>
              <a:srgbClr val="C4F7FF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4" name="Freeform 37"/>
            <p:cNvSpPr>
              <a:spLocks/>
            </p:cNvSpPr>
            <p:nvPr/>
          </p:nvSpPr>
          <p:spPr bwMode="auto">
            <a:xfrm>
              <a:off x="570" y="2142"/>
              <a:ext cx="822" cy="246"/>
            </a:xfrm>
            <a:custGeom>
              <a:avLst/>
              <a:gdLst>
                <a:gd name="T0" fmla="*/ 0 w 1354"/>
                <a:gd name="T1" fmla="*/ 0 h 872"/>
                <a:gd name="T2" fmla="*/ 1 w 1354"/>
                <a:gd name="T3" fmla="*/ 0 h 872"/>
                <a:gd name="T4" fmla="*/ 1 w 1354"/>
                <a:gd name="T5" fmla="*/ 0 h 872"/>
                <a:gd name="T6" fmla="*/ 1 w 1354"/>
                <a:gd name="T7" fmla="*/ 0 h 872"/>
                <a:gd name="T8" fmla="*/ 1 w 1354"/>
                <a:gd name="T9" fmla="*/ 0 h 872"/>
                <a:gd name="T10" fmla="*/ 1 w 1354"/>
                <a:gd name="T11" fmla="*/ 0 h 872"/>
                <a:gd name="T12" fmla="*/ 1 w 1354"/>
                <a:gd name="T13" fmla="*/ 0 h 872"/>
                <a:gd name="T14" fmla="*/ 1 w 1354"/>
                <a:gd name="T15" fmla="*/ 0 h 872"/>
                <a:gd name="T16" fmla="*/ 1 w 1354"/>
                <a:gd name="T17" fmla="*/ 0 h 872"/>
                <a:gd name="T18" fmla="*/ 1 w 1354"/>
                <a:gd name="T19" fmla="*/ 0 h 872"/>
                <a:gd name="T20" fmla="*/ 1 w 1354"/>
                <a:gd name="T21" fmla="*/ 0 h 872"/>
                <a:gd name="T22" fmla="*/ 1 w 1354"/>
                <a:gd name="T23" fmla="*/ 0 h 872"/>
                <a:gd name="T24" fmla="*/ 1 w 1354"/>
                <a:gd name="T25" fmla="*/ 0 h 872"/>
                <a:gd name="T26" fmla="*/ 1 w 1354"/>
                <a:gd name="T27" fmla="*/ 0 h 872"/>
                <a:gd name="T28" fmla="*/ 1 w 1354"/>
                <a:gd name="T29" fmla="*/ 0 h 872"/>
                <a:gd name="T30" fmla="*/ 1 w 1354"/>
                <a:gd name="T31" fmla="*/ 0 h 872"/>
                <a:gd name="T32" fmla="*/ 1 w 1354"/>
                <a:gd name="T33" fmla="*/ 0 h 872"/>
                <a:gd name="T34" fmla="*/ 1 w 1354"/>
                <a:gd name="T35" fmla="*/ 0 h 872"/>
                <a:gd name="T36" fmla="*/ 1 w 1354"/>
                <a:gd name="T37" fmla="*/ 0 h 872"/>
                <a:gd name="T38" fmla="*/ 1 w 1354"/>
                <a:gd name="T39" fmla="*/ 0 h 872"/>
                <a:gd name="T40" fmla="*/ 1 w 1354"/>
                <a:gd name="T41" fmla="*/ 0 h 872"/>
                <a:gd name="T42" fmla="*/ 0 w 1354"/>
                <a:gd name="T43" fmla="*/ 0 h 8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4"/>
                <a:gd name="T67" fmla="*/ 0 h 872"/>
                <a:gd name="T68" fmla="*/ 1354 w 1354"/>
                <a:gd name="T69" fmla="*/ 872 h 8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4" h="872">
                  <a:moveTo>
                    <a:pt x="0" y="521"/>
                  </a:moveTo>
                  <a:lnTo>
                    <a:pt x="82" y="483"/>
                  </a:lnTo>
                  <a:lnTo>
                    <a:pt x="257" y="459"/>
                  </a:lnTo>
                  <a:lnTo>
                    <a:pt x="407" y="459"/>
                  </a:lnTo>
                  <a:lnTo>
                    <a:pt x="580" y="497"/>
                  </a:lnTo>
                  <a:lnTo>
                    <a:pt x="812" y="574"/>
                  </a:lnTo>
                  <a:lnTo>
                    <a:pt x="1005" y="638"/>
                  </a:lnTo>
                  <a:lnTo>
                    <a:pt x="1176" y="713"/>
                  </a:lnTo>
                  <a:lnTo>
                    <a:pt x="1261" y="772"/>
                  </a:lnTo>
                  <a:lnTo>
                    <a:pt x="1353" y="871"/>
                  </a:lnTo>
                  <a:lnTo>
                    <a:pt x="1241" y="550"/>
                  </a:lnTo>
                  <a:lnTo>
                    <a:pt x="1155" y="358"/>
                  </a:lnTo>
                  <a:lnTo>
                    <a:pt x="1106" y="291"/>
                  </a:lnTo>
                  <a:lnTo>
                    <a:pt x="931" y="167"/>
                  </a:lnTo>
                  <a:lnTo>
                    <a:pt x="707" y="61"/>
                  </a:lnTo>
                  <a:lnTo>
                    <a:pt x="453" y="13"/>
                  </a:lnTo>
                  <a:lnTo>
                    <a:pt x="244" y="0"/>
                  </a:lnTo>
                  <a:lnTo>
                    <a:pt x="117" y="28"/>
                  </a:lnTo>
                  <a:lnTo>
                    <a:pt x="4" y="95"/>
                  </a:lnTo>
                  <a:lnTo>
                    <a:pt x="12" y="201"/>
                  </a:lnTo>
                  <a:lnTo>
                    <a:pt x="8" y="397"/>
                  </a:lnTo>
                  <a:lnTo>
                    <a:pt x="0" y="52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5" name="Freeform 38"/>
            <p:cNvSpPr>
              <a:spLocks/>
            </p:cNvSpPr>
            <p:nvPr/>
          </p:nvSpPr>
          <p:spPr bwMode="auto">
            <a:xfrm rot="21384435" flipH="1">
              <a:off x="396" y="1823"/>
              <a:ext cx="226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6" name="Oval 39"/>
            <p:cNvSpPr>
              <a:spLocks noChangeArrowheads="1"/>
            </p:cNvSpPr>
            <p:nvPr/>
          </p:nvSpPr>
          <p:spPr bwMode="auto">
            <a:xfrm>
              <a:off x="440" y="1802"/>
              <a:ext cx="82" cy="33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401550" y="0"/>
            <a:ext cx="400050" cy="9601200"/>
            <a:chOff x="5454" y="0"/>
            <a:chExt cx="193" cy="4320"/>
          </a:xfrm>
        </p:grpSpPr>
        <p:sp>
          <p:nvSpPr>
            <p:cNvPr id="1034" name="Rectangle 4"/>
            <p:cNvSpPr>
              <a:spLocks noChangeArrowheads="1"/>
            </p:cNvSpPr>
            <p:nvPr/>
          </p:nvSpPr>
          <p:spPr bwMode="auto">
            <a:xfrm rot="10800000">
              <a:off x="5511" y="0"/>
              <a:ext cx="91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auto">
            <a:xfrm rot="10800000">
              <a:off x="5454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</p:grpSp>
      <p:graphicFrame>
        <p:nvGraphicFramePr>
          <p:cNvPr id="1026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1991975" y="0"/>
          <a:ext cx="809625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2" name="CorelDRAW" r:id="rId3" imgW="810768" imgH="950976" progId="CorelDraw.Graphic.13">
                  <p:embed/>
                </p:oleObj>
              </mc:Choice>
              <mc:Fallback>
                <p:oleObj name="CorelDRAW" r:id="rId3" imgW="810768" imgH="950976" progId="CorelDraw.Graphic.1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1975" y="0"/>
                        <a:ext cx="809625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20688" y="266700"/>
          <a:ext cx="357187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3" name="CorelDRAW" r:id="rId5" imgW="810768" imgH="950976" progId="CorelDraw.Graphic.13">
                  <p:embed/>
                </p:oleObj>
              </mc:Choice>
              <mc:Fallback>
                <p:oleObj name="CorelDRAW" r:id="rId5" imgW="810768" imgH="950976" progId="CorelDraw.Graphic.1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8" y="266700"/>
                        <a:ext cx="357187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2" descr="заставка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0" y="3648472"/>
            <a:ext cx="12801600" cy="18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06" tIns="45703" rIns="91406" bIns="45703">
            <a:spAutoFit/>
          </a:bodyPr>
          <a:lstStyle/>
          <a:p>
            <a:pPr algn="ctr" defTabSz="1277938">
              <a:defRPr/>
            </a:pPr>
            <a:endParaRPr lang="ru-RU" sz="43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Раздел № 2</a:t>
            </a: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УСЛОВНЫЕ ОБОЗНАЧЕНИЯ</a:t>
            </a:r>
          </a:p>
        </p:txBody>
      </p:sp>
      <p:sp>
        <p:nvSpPr>
          <p:cNvPr id="1033" name="Text Box 97"/>
          <p:cNvSpPr txBox="1">
            <a:spLocks noChangeArrowheads="1"/>
          </p:cNvSpPr>
          <p:nvPr/>
        </p:nvSpPr>
        <p:spPr bwMode="auto">
          <a:xfrm>
            <a:off x="12082463" y="0"/>
            <a:ext cx="719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sz="1400" b="1" dirty="0">
                <a:latin typeface="Times New Roman" pitchFamily="18" charset="0"/>
              </a:rPr>
              <a:t>п. </a:t>
            </a:r>
            <a:r>
              <a:rPr lang="ru-RU" sz="1400" b="1" dirty="0" smtClean="0">
                <a:latin typeface="Times New Roman" pitchFamily="18" charset="0"/>
              </a:rPr>
              <a:t>2</a:t>
            </a:r>
            <a:endParaRPr 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1" y="1381229"/>
            <a:ext cx="12125283" cy="818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0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8" y="1381229"/>
            <a:ext cx="11942829" cy="818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8" y="1471375"/>
            <a:ext cx="11942829" cy="80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9" y="1409700"/>
            <a:ext cx="11942829" cy="64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2" y="1344216"/>
            <a:ext cx="12119821" cy="82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2" y="1369382"/>
            <a:ext cx="12119821" cy="82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5" y="1369382"/>
            <a:ext cx="11966835" cy="82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8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5" y="1446162"/>
            <a:ext cx="11966835" cy="80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6" y="1409700"/>
            <a:ext cx="11966835" cy="68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2" y="1446162"/>
            <a:ext cx="11843161" cy="80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51"/>
          <p:cNvSpPr>
            <a:spLocks noChangeArrowheads="1"/>
          </p:cNvSpPr>
          <p:nvPr/>
        </p:nvSpPr>
        <p:spPr bwMode="auto">
          <a:xfrm>
            <a:off x="1157288" y="1150938"/>
            <a:ext cx="400050" cy="20002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39" name="TextBox 52"/>
          <p:cNvSpPr txBox="1">
            <a:spLocks noChangeArrowheads="1"/>
          </p:cNvSpPr>
          <p:nvPr/>
        </p:nvSpPr>
        <p:spPr bwMode="auto">
          <a:xfrm>
            <a:off x="1644650" y="1031875"/>
            <a:ext cx="270033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жилые дома;</a:t>
            </a:r>
          </a:p>
        </p:txBody>
      </p:sp>
      <p:sp>
        <p:nvSpPr>
          <p:cNvPr id="14340" name="Прямоугольник 53"/>
          <p:cNvSpPr>
            <a:spLocks noChangeArrowheads="1"/>
          </p:cNvSpPr>
          <p:nvPr/>
        </p:nvSpPr>
        <p:spPr bwMode="auto">
          <a:xfrm>
            <a:off x="1157288" y="1441450"/>
            <a:ext cx="400050" cy="20002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1" name="TextBox 54"/>
          <p:cNvSpPr txBox="1">
            <a:spLocks noChangeArrowheads="1"/>
          </p:cNvSpPr>
          <p:nvPr/>
        </p:nvSpPr>
        <p:spPr bwMode="auto">
          <a:xfrm>
            <a:off x="1644650" y="1354138"/>
            <a:ext cx="43164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промышленные (хозяйственные) объекты;</a:t>
            </a:r>
          </a:p>
        </p:txBody>
      </p:sp>
      <p:sp>
        <p:nvSpPr>
          <p:cNvPr id="14342" name="Прямоугольник 55"/>
          <p:cNvSpPr>
            <a:spLocks noChangeArrowheads="1"/>
          </p:cNvSpPr>
          <p:nvPr/>
        </p:nvSpPr>
        <p:spPr bwMode="auto">
          <a:xfrm>
            <a:off x="1157288" y="1739900"/>
            <a:ext cx="400050" cy="200025"/>
          </a:xfrm>
          <a:prstGeom prst="rect">
            <a:avLst/>
          </a:prstGeom>
          <a:solidFill>
            <a:srgbClr val="1AF253"/>
          </a:solidFill>
          <a:ln w="25400" algn="ctr">
            <a:solidFill>
              <a:srgbClr val="1AF253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3" name="TextBox 56"/>
          <p:cNvSpPr txBox="1">
            <a:spLocks noChangeArrowheads="1"/>
          </p:cNvSpPr>
          <p:nvPr/>
        </p:nvSpPr>
        <p:spPr bwMode="auto">
          <a:xfrm>
            <a:off x="1644650" y="1652588"/>
            <a:ext cx="34528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социально – значимые объекты;</a:t>
            </a:r>
          </a:p>
        </p:txBody>
      </p:sp>
      <p:sp>
        <p:nvSpPr>
          <p:cNvPr id="14344" name="Прямоугольник 51"/>
          <p:cNvSpPr>
            <a:spLocks noChangeArrowheads="1"/>
          </p:cNvSpPr>
          <p:nvPr/>
        </p:nvSpPr>
        <p:spPr bwMode="auto">
          <a:xfrm>
            <a:off x="1152525" y="2027238"/>
            <a:ext cx="400050" cy="200025"/>
          </a:xfrm>
          <a:prstGeom prst="rect">
            <a:avLst/>
          </a:prstGeom>
          <a:noFill/>
          <a:ln w="25400" algn="ctr">
            <a:solidFill>
              <a:srgbClr val="009900"/>
            </a:solidFill>
            <a:prstDash val="dash"/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5" name="Прямоугольник 51"/>
          <p:cNvSpPr>
            <a:spLocks noChangeArrowheads="1"/>
          </p:cNvSpPr>
          <p:nvPr/>
        </p:nvSpPr>
        <p:spPr bwMode="auto">
          <a:xfrm>
            <a:off x="1152525" y="2343150"/>
            <a:ext cx="400050" cy="200025"/>
          </a:xfrm>
          <a:prstGeom prst="rect">
            <a:avLst/>
          </a:prstGeom>
          <a:noFill/>
          <a:ln w="25400" algn="ctr">
            <a:solidFill>
              <a:srgbClr val="FF9900"/>
            </a:solidFill>
            <a:prstDash val="dash"/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6" name="Прямоугольник 51"/>
          <p:cNvSpPr>
            <a:spLocks noChangeArrowheads="1"/>
          </p:cNvSpPr>
          <p:nvPr/>
        </p:nvSpPr>
        <p:spPr bwMode="auto">
          <a:xfrm>
            <a:off x="1152525" y="2660650"/>
            <a:ext cx="400050" cy="200025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7" name="TextBox 52"/>
          <p:cNvSpPr txBox="1">
            <a:spLocks noChangeArrowheads="1"/>
          </p:cNvSpPr>
          <p:nvPr/>
        </p:nvSpPr>
        <p:spPr bwMode="auto">
          <a:xfrm>
            <a:off x="1639888" y="1908175"/>
            <a:ext cx="39147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- 1-этажные дома (кирпич, бетон);</a:t>
            </a:r>
          </a:p>
        </p:txBody>
      </p:sp>
      <p:sp>
        <p:nvSpPr>
          <p:cNvPr id="14348" name="TextBox 54"/>
          <p:cNvSpPr txBox="1">
            <a:spLocks noChangeArrowheads="1"/>
          </p:cNvSpPr>
          <p:nvPr/>
        </p:nvSpPr>
        <p:spPr bwMode="auto">
          <a:xfrm>
            <a:off x="1639888" y="2236788"/>
            <a:ext cx="43164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- 2-этажные дома (кирпич, бетон);</a:t>
            </a:r>
          </a:p>
        </p:txBody>
      </p:sp>
      <p:sp>
        <p:nvSpPr>
          <p:cNvPr id="14349" name="TextBox 56"/>
          <p:cNvSpPr txBox="1">
            <a:spLocks noChangeArrowheads="1"/>
          </p:cNvSpPr>
          <p:nvPr/>
        </p:nvSpPr>
        <p:spPr bwMode="auto">
          <a:xfrm>
            <a:off x="1639888" y="2547938"/>
            <a:ext cx="39528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- 3-этажные и более дома (кирпич, бетон);</a:t>
            </a:r>
          </a:p>
        </p:txBody>
      </p:sp>
      <p:sp>
        <p:nvSpPr>
          <p:cNvPr id="14350" name="Прямоугольник 51"/>
          <p:cNvSpPr>
            <a:spLocks noChangeArrowheads="1"/>
          </p:cNvSpPr>
          <p:nvPr/>
        </p:nvSpPr>
        <p:spPr bwMode="auto">
          <a:xfrm>
            <a:off x="1152525" y="2965450"/>
            <a:ext cx="400050" cy="200025"/>
          </a:xfrm>
          <a:prstGeom prst="rect">
            <a:avLst/>
          </a:prstGeom>
          <a:noFill/>
          <a:ln w="25400" algn="ctr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51" name="Прямоугольник 51"/>
          <p:cNvSpPr>
            <a:spLocks noChangeArrowheads="1"/>
          </p:cNvSpPr>
          <p:nvPr/>
        </p:nvSpPr>
        <p:spPr bwMode="auto">
          <a:xfrm>
            <a:off x="1152525" y="3257550"/>
            <a:ext cx="400050" cy="200025"/>
          </a:xfrm>
          <a:prstGeom prst="rect">
            <a:avLst/>
          </a:prstGeom>
          <a:noFill/>
          <a:ln w="25400" algn="ctr">
            <a:solidFill>
              <a:srgbClr val="CC0099"/>
            </a:solidFill>
            <a:prstDash val="dash"/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52" name="TextBox 54"/>
          <p:cNvSpPr txBox="1">
            <a:spLocks noChangeArrowheads="1"/>
          </p:cNvSpPr>
          <p:nvPr/>
        </p:nvSpPr>
        <p:spPr bwMode="auto">
          <a:xfrm>
            <a:off x="1639888" y="2846388"/>
            <a:ext cx="43164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- 1-этажные дома (деревянные);</a:t>
            </a:r>
          </a:p>
        </p:txBody>
      </p:sp>
      <p:sp>
        <p:nvSpPr>
          <p:cNvPr id="14353" name="TextBox 56"/>
          <p:cNvSpPr txBox="1">
            <a:spLocks noChangeArrowheads="1"/>
          </p:cNvSpPr>
          <p:nvPr/>
        </p:nvSpPr>
        <p:spPr bwMode="auto">
          <a:xfrm>
            <a:off x="1639888" y="3157538"/>
            <a:ext cx="39528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85" tIns="63994" rIns="127985" bIns="63994">
            <a:spAutoFit/>
          </a:bodyPr>
          <a:lstStyle/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- 2-этажные и более дома (деревянные);</a:t>
            </a:r>
          </a:p>
        </p:txBody>
      </p:sp>
      <p:pic>
        <p:nvPicPr>
          <p:cNvPr id="14354" name="Picture 60" descr="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825" y="3579813"/>
            <a:ext cx="37147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5" name="Text Box 61"/>
          <p:cNvSpPr txBox="1">
            <a:spLocks noChangeArrowheads="1"/>
          </p:cNvSpPr>
          <p:nvPr/>
        </p:nvSpPr>
        <p:spPr bwMode="auto">
          <a:xfrm>
            <a:off x="1525588" y="3443288"/>
            <a:ext cx="30972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9829" tIns="124923" rIns="249829" bIns="124923">
            <a:spAutoFit/>
          </a:bodyPr>
          <a:lstStyle/>
          <a:p>
            <a:pPr defTabSz="1787525"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стационарный пост ДПС;</a:t>
            </a:r>
          </a:p>
        </p:txBody>
      </p:sp>
      <p:sp>
        <p:nvSpPr>
          <p:cNvPr id="14356" name="Text Box 55"/>
          <p:cNvSpPr txBox="1">
            <a:spLocks noChangeArrowheads="1"/>
          </p:cNvSpPr>
          <p:nvPr/>
        </p:nvSpPr>
        <p:spPr bwMode="auto">
          <a:xfrm>
            <a:off x="1592263" y="3900488"/>
            <a:ext cx="3365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765" tIns="89397" rIns="178765" bIns="89397">
            <a:spAutoFit/>
          </a:bodyPr>
          <a:lstStyle/>
          <a:p>
            <a:pPr defTabSz="1787525"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сельская больница (мед.пункт)  с    указанием номера и кол. коек;</a:t>
            </a:r>
          </a:p>
        </p:txBody>
      </p:sp>
      <p:sp>
        <p:nvSpPr>
          <p:cNvPr id="14357" name="Oval 63"/>
          <p:cNvSpPr>
            <a:spLocks noChangeArrowheads="1"/>
          </p:cNvSpPr>
          <p:nvPr/>
        </p:nvSpPr>
        <p:spPr bwMode="auto">
          <a:xfrm>
            <a:off x="968375" y="5087938"/>
            <a:ext cx="647700" cy="179387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27730" tIns="63867" rIns="127730" bIns="63867" anchor="ctr"/>
          <a:lstStyle/>
          <a:p>
            <a:pPr algn="ctr" defTabSz="1274763"/>
            <a:endParaRPr lang="ru-RU" sz="3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358" name="Line 59"/>
          <p:cNvSpPr>
            <a:spLocks noChangeShapeType="1"/>
          </p:cNvSpPr>
          <p:nvPr/>
        </p:nvSpPr>
        <p:spPr bwMode="auto">
          <a:xfrm>
            <a:off x="977900" y="4654550"/>
            <a:ext cx="590550" cy="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</p:spPr>
        <p:txBody>
          <a:bodyPr lIns="91417" tIns="45709" rIns="91417" bIns="45709"/>
          <a:lstStyle/>
          <a:p>
            <a:endParaRPr lang="ru-RU"/>
          </a:p>
        </p:txBody>
      </p:sp>
      <p:sp>
        <p:nvSpPr>
          <p:cNvPr id="14359" name="Text Box 47"/>
          <p:cNvSpPr txBox="1">
            <a:spLocks noChangeArrowheads="1"/>
          </p:cNvSpPr>
          <p:nvPr/>
        </p:nvSpPr>
        <p:spPr bwMode="auto">
          <a:xfrm>
            <a:off x="1654175" y="4957763"/>
            <a:ext cx="3540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08" tIns="60495" rIns="121008" bIns="60495">
            <a:spAutoFit/>
          </a:bodyPr>
          <a:lstStyle/>
          <a:p>
            <a:pPr defTabSz="1212850"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аварийно-опасные участки трассы;</a:t>
            </a:r>
          </a:p>
        </p:txBody>
      </p:sp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1085850" y="5641975"/>
            <a:ext cx="417513" cy="236538"/>
            <a:chOff x="0" y="0"/>
            <a:chExt cx="20000" cy="20000"/>
          </a:xfrm>
        </p:grpSpPr>
        <p:sp>
          <p:nvSpPr>
            <p:cNvPr id="14532" name="Freeform 100"/>
            <p:cNvSpPr>
              <a:spLocks/>
            </p:cNvSpPr>
            <p:nvPr/>
          </p:nvSpPr>
          <p:spPr bwMode="auto">
            <a:xfrm>
              <a:off x="0" y="0"/>
              <a:ext cx="20000" cy="6036"/>
            </a:xfrm>
            <a:custGeom>
              <a:avLst/>
              <a:gdLst>
                <a:gd name="T0" fmla="*/ 0 w 20000"/>
                <a:gd name="T1" fmla="*/ 0 h 20000"/>
                <a:gd name="T2" fmla="*/ 1817 w 20000"/>
                <a:gd name="T3" fmla="*/ 0 h 20000"/>
                <a:gd name="T4" fmla="*/ 18167 w 20000"/>
                <a:gd name="T5" fmla="*/ 0 h 20000"/>
                <a:gd name="T6" fmla="*/ 19984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0"/>
                  </a:moveTo>
                  <a:lnTo>
                    <a:pt x="1817" y="19884"/>
                  </a:lnTo>
                  <a:lnTo>
                    <a:pt x="18167" y="19884"/>
                  </a:lnTo>
                  <a:lnTo>
                    <a:pt x="19984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127761" tIns="63881" rIns="127761" bIns="63881"/>
            <a:lstStyle/>
            <a:p>
              <a:endParaRPr lang="ru-RU"/>
            </a:p>
          </p:txBody>
        </p:sp>
        <p:sp>
          <p:nvSpPr>
            <p:cNvPr id="14533" name="Freeform 101"/>
            <p:cNvSpPr>
              <a:spLocks/>
            </p:cNvSpPr>
            <p:nvPr/>
          </p:nvSpPr>
          <p:spPr bwMode="auto">
            <a:xfrm>
              <a:off x="0" y="13966"/>
              <a:ext cx="20000" cy="6034"/>
            </a:xfrm>
            <a:custGeom>
              <a:avLst/>
              <a:gdLst>
                <a:gd name="T0" fmla="*/ 0 w 20000"/>
                <a:gd name="T1" fmla="*/ 0 h 20000"/>
                <a:gd name="T2" fmla="*/ 1817 w 20000"/>
                <a:gd name="T3" fmla="*/ 0 h 20000"/>
                <a:gd name="T4" fmla="*/ 18167 w 20000"/>
                <a:gd name="T5" fmla="*/ 0 h 20000"/>
                <a:gd name="T6" fmla="*/ 19984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19884"/>
                  </a:moveTo>
                  <a:lnTo>
                    <a:pt x="1817" y="0"/>
                  </a:lnTo>
                  <a:lnTo>
                    <a:pt x="18167" y="0"/>
                  </a:lnTo>
                  <a:lnTo>
                    <a:pt x="19984" y="19884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127761" tIns="63881" rIns="127761" bIns="63881"/>
            <a:lstStyle/>
            <a:p>
              <a:endParaRPr lang="ru-RU"/>
            </a:p>
          </p:txBody>
        </p:sp>
      </p:grpSp>
      <p:sp>
        <p:nvSpPr>
          <p:cNvPr id="14361" name="Text Box 64"/>
          <p:cNvSpPr txBox="1">
            <a:spLocks noChangeArrowheads="1"/>
          </p:cNvSpPr>
          <p:nvPr/>
        </p:nvSpPr>
        <p:spPr bwMode="auto">
          <a:xfrm>
            <a:off x="1646238" y="5549900"/>
            <a:ext cx="1660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796" tIns="60392" rIns="120796" bIns="60392">
            <a:spAutoFit/>
          </a:bodyPr>
          <a:lstStyle/>
          <a:p>
            <a:pPr defTabSz="1787525"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мост;</a:t>
            </a: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814388" y="3962400"/>
            <a:ext cx="815975" cy="393700"/>
            <a:chOff x="2290" y="4020"/>
            <a:chExt cx="768" cy="218"/>
          </a:xfrm>
        </p:grpSpPr>
        <p:sp>
          <p:nvSpPr>
            <p:cNvPr id="14524" name="Rectangle 54"/>
            <p:cNvSpPr>
              <a:spLocks noChangeArrowheads="1"/>
            </p:cNvSpPr>
            <p:nvPr/>
          </p:nvSpPr>
          <p:spPr bwMode="auto">
            <a:xfrm>
              <a:off x="2653" y="4039"/>
              <a:ext cx="405" cy="1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17748" tIns="17748" rIns="17748" bIns="17748"/>
            <a:lstStyle/>
            <a:p>
              <a:pPr algn="ctr" defTabSz="1787525"/>
              <a:r>
                <a:rPr lang="ru-RU" sz="1100" u="sng">
                  <a:cs typeface="Times New Roman" pitchFamily="18" charset="0"/>
                </a:rPr>
                <a:t>№12</a:t>
              </a:r>
            </a:p>
            <a:p>
              <a:pPr algn="ctr" defTabSz="1787525"/>
              <a:r>
                <a:rPr lang="ru-RU" sz="1100">
                  <a:cs typeface="Times New Roman" pitchFamily="18" charset="0"/>
                </a:rPr>
                <a:t> 150</a:t>
              </a:r>
              <a:endParaRPr lang="ru-RU" sz="3500">
                <a:cs typeface="Times New Roman" pitchFamily="18" charset="0"/>
              </a:endParaRPr>
            </a:p>
          </p:txBody>
        </p:sp>
        <p:grpSp>
          <p:nvGrpSpPr>
            <p:cNvPr id="4" name="Group 56"/>
            <p:cNvGrpSpPr>
              <a:grpSpLocks/>
            </p:cNvGrpSpPr>
            <p:nvPr/>
          </p:nvGrpSpPr>
          <p:grpSpPr bwMode="auto">
            <a:xfrm>
              <a:off x="2290" y="4020"/>
              <a:ext cx="361" cy="211"/>
              <a:chOff x="0" y="1"/>
              <a:chExt cx="20000" cy="19999"/>
            </a:xfrm>
          </p:grpSpPr>
          <p:sp>
            <p:nvSpPr>
              <p:cNvPr id="14526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27761" tIns="63881" rIns="127761" bIns="63881"/>
              <a:lstStyle/>
              <a:p>
                <a:pPr defTabSz="1787525"/>
                <a:endParaRPr lang="ru-RU" sz="3500">
                  <a:latin typeface="Calibri" pitchFamily="34" charset="0"/>
                </a:endParaRPr>
              </a:p>
            </p:txBody>
          </p:sp>
          <p:sp>
            <p:nvSpPr>
              <p:cNvPr id="14527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28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60"/>
              <p:cNvGrpSpPr>
                <a:grpSpLocks/>
              </p:cNvGrpSpPr>
              <p:nvPr/>
            </p:nvGrpSpPr>
            <p:grpSpPr bwMode="auto">
              <a:xfrm>
                <a:off x="8652" y="3009"/>
                <a:ext cx="3120" cy="3408"/>
                <a:chOff x="-2659" y="0"/>
                <a:chExt cx="26710" cy="20000"/>
              </a:xfrm>
            </p:grpSpPr>
            <p:sp>
              <p:nvSpPr>
                <p:cNvPr id="14530" name="Line 61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4531" name="Line 62"/>
                <p:cNvSpPr>
                  <a:spLocks noChangeShapeType="1"/>
                </p:cNvSpPr>
                <p:nvPr/>
              </p:nvSpPr>
              <p:spPr bwMode="auto">
                <a:xfrm>
                  <a:off x="-2659" y="11007"/>
                  <a:ext cx="26710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14363" name="Text Box 47"/>
          <p:cNvSpPr txBox="1">
            <a:spLocks noChangeArrowheads="1"/>
          </p:cNvSpPr>
          <p:nvPr/>
        </p:nvSpPr>
        <p:spPr bwMode="auto">
          <a:xfrm>
            <a:off x="1651000" y="5295900"/>
            <a:ext cx="27606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08" tIns="60495" rIns="121008" bIns="60495">
            <a:spAutoFit/>
          </a:bodyPr>
          <a:lstStyle/>
          <a:p>
            <a:pPr defTabSz="1212850"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вертолётная площадка;</a:t>
            </a:r>
          </a:p>
        </p:txBody>
      </p:sp>
      <p:sp>
        <p:nvSpPr>
          <p:cNvPr id="14364" name="Oval 63"/>
          <p:cNvSpPr>
            <a:spLocks noChangeArrowheads="1"/>
          </p:cNvSpPr>
          <p:nvPr/>
        </p:nvSpPr>
        <p:spPr bwMode="auto">
          <a:xfrm>
            <a:off x="968375" y="4802188"/>
            <a:ext cx="647700" cy="179387"/>
          </a:xfrm>
          <a:prstGeom prst="ellipse">
            <a:avLst/>
          </a:prstGeom>
          <a:solidFill>
            <a:srgbClr val="0070C0">
              <a:alpha val="50195"/>
            </a:srgbClr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 wrap="none" lIns="127730" tIns="63867" rIns="127730" bIns="63867" anchor="ctr"/>
          <a:lstStyle/>
          <a:p>
            <a:pPr algn="ctr" defTabSz="1274763"/>
            <a:endParaRPr lang="ru-RU" sz="3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365" name="Text Box 47"/>
          <p:cNvSpPr txBox="1">
            <a:spLocks noChangeArrowheads="1"/>
          </p:cNvSpPr>
          <p:nvPr/>
        </p:nvSpPr>
        <p:spPr bwMode="auto">
          <a:xfrm>
            <a:off x="1649413" y="4679950"/>
            <a:ext cx="3270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08" tIns="60495" rIns="121008" bIns="60495">
            <a:spAutoFit/>
          </a:bodyPr>
          <a:lstStyle/>
          <a:p>
            <a:pPr defTabSz="1212850"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зона ответственности  ГИБДД;</a:t>
            </a:r>
          </a:p>
        </p:txBody>
      </p:sp>
      <p:sp>
        <p:nvSpPr>
          <p:cNvPr id="14366" name="Text Box 64"/>
          <p:cNvSpPr txBox="1">
            <a:spLocks noChangeArrowheads="1"/>
          </p:cNvSpPr>
          <p:nvPr/>
        </p:nvSpPr>
        <p:spPr bwMode="auto">
          <a:xfrm>
            <a:off x="1647825" y="4433888"/>
            <a:ext cx="3492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796" tIns="60392" rIns="120796" bIns="60392">
            <a:spAutoFit/>
          </a:bodyPr>
          <a:lstStyle/>
          <a:p>
            <a:pPr defTabSz="1787525" eaLnBrk="1" hangingPunct="1"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автотрассы федерального значения</a:t>
            </a:r>
          </a:p>
        </p:txBody>
      </p:sp>
      <p:sp>
        <p:nvSpPr>
          <p:cNvPr id="14367" name="Line 499"/>
          <p:cNvSpPr>
            <a:spLocks noChangeShapeType="1"/>
          </p:cNvSpPr>
          <p:nvPr/>
        </p:nvSpPr>
        <p:spPr bwMode="auto">
          <a:xfrm>
            <a:off x="7770813" y="7688263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91417" tIns="45709" rIns="91417" bIns="45709" anchor="ctr"/>
          <a:lstStyle/>
          <a:p>
            <a:endParaRPr lang="ru-RU"/>
          </a:p>
        </p:txBody>
      </p:sp>
      <p:sp>
        <p:nvSpPr>
          <p:cNvPr id="14368" name="Line 159"/>
          <p:cNvSpPr>
            <a:spLocks noChangeShapeType="1"/>
          </p:cNvSpPr>
          <p:nvPr/>
        </p:nvSpPr>
        <p:spPr bwMode="auto">
          <a:xfrm>
            <a:off x="938213" y="6445250"/>
            <a:ext cx="611187" cy="0"/>
          </a:xfrm>
          <a:prstGeom prst="line">
            <a:avLst/>
          </a:prstGeom>
          <a:noFill/>
          <a:ln w="38100">
            <a:pattFill prst="dkVert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lIns="91417" tIns="45709" rIns="91417" bIns="45709"/>
          <a:lstStyle/>
          <a:p>
            <a:endParaRPr lang="ru-RU"/>
          </a:p>
        </p:txBody>
      </p:sp>
      <p:sp>
        <p:nvSpPr>
          <p:cNvPr id="14369" name="Text Box 160"/>
          <p:cNvSpPr txBox="1">
            <a:spLocks noChangeArrowheads="1"/>
          </p:cNvSpPr>
          <p:nvPr/>
        </p:nvSpPr>
        <p:spPr bwMode="auto">
          <a:xfrm>
            <a:off x="1585913" y="5891213"/>
            <a:ext cx="17399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948" tIns="89481" rIns="178948" bIns="8948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ж\д станция;</a:t>
            </a:r>
          </a:p>
        </p:txBody>
      </p:sp>
      <p:sp>
        <p:nvSpPr>
          <p:cNvPr id="14370" name="Text Box 161"/>
          <p:cNvSpPr txBox="1">
            <a:spLocks noChangeArrowheads="1"/>
          </p:cNvSpPr>
          <p:nvPr/>
        </p:nvSpPr>
        <p:spPr bwMode="auto">
          <a:xfrm>
            <a:off x="1577975" y="6211888"/>
            <a:ext cx="19653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78948" tIns="89481" rIns="178948" bIns="89481">
            <a:spAutoFit/>
          </a:bodyPr>
          <a:lstStyle/>
          <a:p>
            <a:pPr defTabSz="1787525"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- железная дорога;</a:t>
            </a:r>
          </a:p>
        </p:txBody>
      </p:sp>
      <p:grpSp>
        <p:nvGrpSpPr>
          <p:cNvPr id="6" name="Group 162"/>
          <p:cNvGrpSpPr>
            <a:grpSpLocks/>
          </p:cNvGrpSpPr>
          <p:nvPr/>
        </p:nvGrpSpPr>
        <p:grpSpPr bwMode="auto">
          <a:xfrm>
            <a:off x="992188" y="5973763"/>
            <a:ext cx="561975" cy="279400"/>
            <a:chOff x="4150" y="3838"/>
            <a:chExt cx="272" cy="91"/>
          </a:xfrm>
        </p:grpSpPr>
        <p:sp>
          <p:nvSpPr>
            <p:cNvPr id="14522" name="Rectangle 163"/>
            <p:cNvSpPr>
              <a:spLocks noChangeArrowheads="1"/>
            </p:cNvSpPr>
            <p:nvPr/>
          </p:nvSpPr>
          <p:spPr bwMode="auto">
            <a:xfrm>
              <a:off x="4150" y="3838"/>
              <a:ext cx="27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endParaRPr lang="ru-RU" sz="2500">
                <a:latin typeface="Calibri" pitchFamily="34" charset="0"/>
              </a:endParaRPr>
            </a:p>
          </p:txBody>
        </p:sp>
        <p:sp>
          <p:nvSpPr>
            <p:cNvPr id="14523" name="Rectangle 164"/>
            <p:cNvSpPr>
              <a:spLocks noChangeArrowheads="1"/>
            </p:cNvSpPr>
            <p:nvPr/>
          </p:nvSpPr>
          <p:spPr bwMode="auto">
            <a:xfrm>
              <a:off x="4241" y="3838"/>
              <a:ext cx="91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endParaRPr lang="ru-RU" sz="2500">
                <a:latin typeface="Calibri" pitchFamily="34" charset="0"/>
              </a:endParaRPr>
            </a:p>
          </p:txBody>
        </p:sp>
      </p:grpSp>
      <p:sp>
        <p:nvSpPr>
          <p:cNvPr id="14372" name="Text Box 457"/>
          <p:cNvSpPr txBox="1">
            <a:spLocks noChangeArrowheads="1"/>
          </p:cNvSpPr>
          <p:nvPr/>
        </p:nvSpPr>
        <p:spPr bwMode="auto">
          <a:xfrm>
            <a:off x="7594600" y="3448050"/>
            <a:ext cx="2422525" cy="2460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6837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метеорологический пост;</a:t>
            </a:r>
          </a:p>
        </p:txBody>
      </p:sp>
      <p:grpSp>
        <p:nvGrpSpPr>
          <p:cNvPr id="7" name="Group 120"/>
          <p:cNvGrpSpPr>
            <a:grpSpLocks/>
          </p:cNvGrpSpPr>
          <p:nvPr/>
        </p:nvGrpSpPr>
        <p:grpSpPr bwMode="auto">
          <a:xfrm>
            <a:off x="6918325" y="3479800"/>
            <a:ext cx="287338" cy="225425"/>
            <a:chOff x="-50" y="4479"/>
            <a:chExt cx="136" cy="101"/>
          </a:xfrm>
        </p:grpSpPr>
        <p:sp>
          <p:nvSpPr>
            <p:cNvPr id="14519" name="AutoShape 445"/>
            <p:cNvSpPr>
              <a:spLocks noChangeArrowheads="1"/>
            </p:cNvSpPr>
            <p:nvPr/>
          </p:nvSpPr>
          <p:spPr bwMode="auto">
            <a:xfrm>
              <a:off x="-29" y="4488"/>
              <a:ext cx="99" cy="69"/>
            </a:xfrm>
            <a:prstGeom prst="triangle">
              <a:avLst>
                <a:gd name="adj" fmla="val 50000"/>
              </a:avLst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1921" tIns="50954" rIns="101921" bIns="50954" anchor="ctr"/>
            <a:lstStyle/>
            <a:p>
              <a:pPr defTabSz="1428750"/>
              <a:endParaRPr lang="ru-RU" sz="2900">
                <a:cs typeface="Times New Roman" pitchFamily="18" charset="0"/>
              </a:endParaRPr>
            </a:p>
          </p:txBody>
        </p:sp>
        <p:sp>
          <p:nvSpPr>
            <p:cNvPr id="14520" name="Text Box 446"/>
            <p:cNvSpPr txBox="1">
              <a:spLocks noChangeArrowheads="1"/>
            </p:cNvSpPr>
            <p:nvPr/>
          </p:nvSpPr>
          <p:spPr bwMode="auto">
            <a:xfrm>
              <a:off x="-50" y="4479"/>
              <a:ext cx="136" cy="101"/>
            </a:xfrm>
            <a:prstGeom prst="rect">
              <a:avLst/>
            </a:prstGeom>
            <a:noFill/>
            <a:ln w="76200" cmpd="tri">
              <a:noFill/>
              <a:miter lim="800000"/>
              <a:headEnd/>
              <a:tailEnd/>
            </a:ln>
          </p:spPr>
          <p:txBody>
            <a:bodyPr lIns="101856" tIns="50922" rIns="101856" bIns="50922">
              <a:spAutoFit/>
            </a:bodyPr>
            <a:lstStyle/>
            <a:p>
              <a:pPr algn="ctr" defTabSz="766763" eaLnBrk="1" hangingPunct="1">
                <a:spcBef>
                  <a:spcPct val="50000"/>
                </a:spcBef>
              </a:pPr>
              <a:endParaRPr lang="ru-RU" sz="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21" name="Line 447"/>
            <p:cNvSpPr>
              <a:spLocks noChangeShapeType="1"/>
            </p:cNvSpPr>
            <p:nvPr/>
          </p:nvSpPr>
          <p:spPr bwMode="auto">
            <a:xfrm flipH="1">
              <a:off x="-32" y="4480"/>
              <a:ext cx="8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374" name="Rectangle 54"/>
          <p:cNvSpPr>
            <a:spLocks noChangeArrowheads="1"/>
          </p:cNvSpPr>
          <p:nvPr/>
        </p:nvSpPr>
        <p:spPr bwMode="auto">
          <a:xfrm>
            <a:off x="6838950" y="3795713"/>
            <a:ext cx="427038" cy="21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8001" tIns="64001" rIns="128001" bIns="64001" anchor="ctr"/>
          <a:lstStyle/>
          <a:p>
            <a:pPr algn="ctr"/>
            <a:r>
              <a:rPr lang="ru-RU" sz="1100"/>
              <a:t>ПВР</a:t>
            </a:r>
          </a:p>
        </p:txBody>
      </p:sp>
      <p:sp>
        <p:nvSpPr>
          <p:cNvPr id="14375" name="Text Box 457"/>
          <p:cNvSpPr txBox="1">
            <a:spLocks noChangeArrowheads="1"/>
          </p:cNvSpPr>
          <p:nvPr/>
        </p:nvSpPr>
        <p:spPr bwMode="auto">
          <a:xfrm>
            <a:off x="7604125" y="3756025"/>
            <a:ext cx="4067175" cy="2460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6837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пункты временного размещения населения;</a:t>
            </a:r>
          </a:p>
        </p:txBody>
      </p:sp>
      <p:sp>
        <p:nvSpPr>
          <p:cNvPr id="14376" name="Полилиния 115"/>
          <p:cNvSpPr>
            <a:spLocks noChangeArrowheads="1"/>
          </p:cNvSpPr>
          <p:nvPr/>
        </p:nvSpPr>
        <p:spPr bwMode="auto">
          <a:xfrm>
            <a:off x="6127750" y="3041650"/>
            <a:ext cx="279400" cy="201613"/>
          </a:xfrm>
          <a:custGeom>
            <a:avLst/>
            <a:gdLst>
              <a:gd name="T0" fmla="*/ 0 w 2163288"/>
              <a:gd name="T1" fmla="*/ 0 h 1822863"/>
              <a:gd name="T2" fmla="*/ 0 w 2163288"/>
              <a:gd name="T3" fmla="*/ 0 h 1822863"/>
              <a:gd name="T4" fmla="*/ 0 w 2163288"/>
              <a:gd name="T5" fmla="*/ 0 h 1822863"/>
              <a:gd name="T6" fmla="*/ 0 w 2163288"/>
              <a:gd name="T7" fmla="*/ 0 h 1822863"/>
              <a:gd name="T8" fmla="*/ 0 w 2163288"/>
              <a:gd name="T9" fmla="*/ 0 h 1822863"/>
              <a:gd name="T10" fmla="*/ 0 w 2163288"/>
              <a:gd name="T11" fmla="*/ 0 h 1822863"/>
              <a:gd name="T12" fmla="*/ 0 w 2163288"/>
              <a:gd name="T13" fmla="*/ 0 h 1822863"/>
              <a:gd name="T14" fmla="*/ 0 w 2163288"/>
              <a:gd name="T15" fmla="*/ 0 h 1822863"/>
              <a:gd name="T16" fmla="*/ 0 w 2163288"/>
              <a:gd name="T17" fmla="*/ 0 h 1822863"/>
              <a:gd name="T18" fmla="*/ 0 w 2163288"/>
              <a:gd name="T19" fmla="*/ 0 h 1822863"/>
              <a:gd name="T20" fmla="*/ 0 w 2163288"/>
              <a:gd name="T21" fmla="*/ 0 h 1822863"/>
              <a:gd name="T22" fmla="*/ 0 w 2163288"/>
              <a:gd name="T23" fmla="*/ 0 h 1822863"/>
              <a:gd name="T24" fmla="*/ 0 w 2163288"/>
              <a:gd name="T25" fmla="*/ 0 h 18228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63288"/>
              <a:gd name="T40" fmla="*/ 0 h 1822863"/>
              <a:gd name="T41" fmla="*/ 2163288 w 2163288"/>
              <a:gd name="T42" fmla="*/ 1822863 h 182286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63288" h="1822863">
                <a:moveTo>
                  <a:pt x="2163288" y="0"/>
                </a:moveTo>
                <a:cubicBezTo>
                  <a:pt x="2092036" y="48491"/>
                  <a:pt x="2020784" y="96982"/>
                  <a:pt x="1913906" y="142504"/>
                </a:cubicBezTo>
                <a:cubicBezTo>
                  <a:pt x="1807028" y="188026"/>
                  <a:pt x="1688274" y="217715"/>
                  <a:pt x="1522020" y="273133"/>
                </a:cubicBezTo>
                <a:cubicBezTo>
                  <a:pt x="1355766" y="328551"/>
                  <a:pt x="1126176" y="423553"/>
                  <a:pt x="916379" y="475013"/>
                </a:cubicBezTo>
                <a:cubicBezTo>
                  <a:pt x="706582" y="526473"/>
                  <a:pt x="409698" y="522514"/>
                  <a:pt x="263236" y="581891"/>
                </a:cubicBezTo>
                <a:cubicBezTo>
                  <a:pt x="116774" y="641268"/>
                  <a:pt x="75210" y="704603"/>
                  <a:pt x="37605" y="831273"/>
                </a:cubicBezTo>
                <a:cubicBezTo>
                  <a:pt x="0" y="957943"/>
                  <a:pt x="0" y="1229096"/>
                  <a:pt x="37605" y="1341912"/>
                </a:cubicBezTo>
                <a:cubicBezTo>
                  <a:pt x="75210" y="1454728"/>
                  <a:pt x="81148" y="1474520"/>
                  <a:pt x="263236" y="1508167"/>
                </a:cubicBezTo>
                <a:cubicBezTo>
                  <a:pt x="445324" y="1541814"/>
                  <a:pt x="938151" y="1494313"/>
                  <a:pt x="1130135" y="1543793"/>
                </a:cubicBezTo>
                <a:cubicBezTo>
                  <a:pt x="1322119" y="1593274"/>
                  <a:pt x="1335973" y="1787237"/>
                  <a:pt x="1415142" y="1805050"/>
                </a:cubicBezTo>
                <a:cubicBezTo>
                  <a:pt x="1494311" y="1822863"/>
                  <a:pt x="1605148" y="1650671"/>
                  <a:pt x="1605148" y="1650671"/>
                </a:cubicBezTo>
                <a:lnTo>
                  <a:pt x="1617023" y="1650671"/>
                </a:lnTo>
              </a:path>
            </a:pathLst>
          </a:custGeom>
          <a:noFill/>
          <a:ln w="50800" algn="ctr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77" name="Text Box 965"/>
          <p:cNvSpPr txBox="1">
            <a:spLocks noChangeArrowheads="1"/>
          </p:cNvSpPr>
          <p:nvPr/>
        </p:nvSpPr>
        <p:spPr bwMode="auto">
          <a:xfrm>
            <a:off x="7527925" y="2889250"/>
            <a:ext cx="43561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574" tIns="39290" rIns="78574" bIns="39290">
            <a:spAutoFit/>
          </a:bodyPr>
          <a:lstStyle/>
          <a:p>
            <a:pPr algn="just" defTabSz="1257300" eaLnBrk="1" hangingPunct="1">
              <a:lnSpc>
                <a:spcPct val="70000"/>
              </a:lnSpc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маршруты эвакуации населения (1- номер маршрута, 13 – количество эвакуируемых домов, 1- колонн, 750 -)чел. А - автомобильный</a:t>
            </a:r>
          </a:p>
        </p:txBody>
      </p:sp>
      <p:grpSp>
        <p:nvGrpSpPr>
          <p:cNvPr id="8" name="Группа 114"/>
          <p:cNvGrpSpPr>
            <a:grpSpLocks/>
          </p:cNvGrpSpPr>
          <p:nvPr/>
        </p:nvGrpSpPr>
        <p:grpSpPr bwMode="auto">
          <a:xfrm>
            <a:off x="6516688" y="2460625"/>
            <a:ext cx="923925" cy="369888"/>
            <a:chOff x="7847002" y="5565780"/>
            <a:chExt cx="923281" cy="369520"/>
          </a:xfrm>
        </p:grpSpPr>
        <p:grpSp>
          <p:nvGrpSpPr>
            <p:cNvPr id="9" name="Группа 110"/>
            <p:cNvGrpSpPr>
              <a:grpSpLocks/>
            </p:cNvGrpSpPr>
            <p:nvPr/>
          </p:nvGrpSpPr>
          <p:grpSpPr bwMode="auto">
            <a:xfrm>
              <a:off x="7847002" y="5575300"/>
              <a:ext cx="360000" cy="360000"/>
              <a:chOff x="6757990" y="3514716"/>
              <a:chExt cx="540000" cy="540000"/>
            </a:xfrm>
          </p:grpSpPr>
          <p:sp>
            <p:nvSpPr>
              <p:cNvPr id="14517" name="Овал 111"/>
              <p:cNvSpPr>
                <a:spLocks noChangeArrowheads="1"/>
              </p:cNvSpPr>
              <p:nvPr/>
            </p:nvSpPr>
            <p:spPr bwMode="auto">
              <a:xfrm>
                <a:off x="6757990" y="3514716"/>
                <a:ext cx="540000" cy="540000"/>
              </a:xfrm>
              <a:prstGeom prst="ellipse">
                <a:avLst/>
              </a:prstGeom>
              <a:solidFill>
                <a:srgbClr val="FF0000">
                  <a:alpha val="41176"/>
                </a:srgbClr>
              </a:solidFill>
              <a:ln w="317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 sz="1600"/>
              </a:p>
            </p:txBody>
          </p:sp>
          <p:sp>
            <p:nvSpPr>
              <p:cNvPr id="14518" name="TextBox 112"/>
              <p:cNvSpPr txBox="1">
                <a:spLocks noChangeArrowheads="1"/>
              </p:cNvSpPr>
              <p:nvPr/>
            </p:nvSpPr>
            <p:spPr bwMode="auto">
              <a:xfrm>
                <a:off x="6784157" y="3536126"/>
                <a:ext cx="285463" cy="504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sz="1600" b="1">
                    <a:latin typeface="Times New Roman" pitchFamily="18" charset="0"/>
                  </a:rPr>
                  <a:t>1</a:t>
                </a:r>
                <a:endParaRPr lang="ru-RU" sz="4400" b="1">
                  <a:latin typeface="Times New Roman" pitchFamily="18" charset="0"/>
                </a:endParaRPr>
              </a:p>
            </p:txBody>
          </p:sp>
        </p:grpSp>
        <p:sp>
          <p:nvSpPr>
            <p:cNvPr id="14516" name="Rectangle 9"/>
            <p:cNvSpPr>
              <a:spLocks noChangeArrowheads="1"/>
            </p:cNvSpPr>
            <p:nvPr/>
          </p:nvSpPr>
          <p:spPr bwMode="auto">
            <a:xfrm>
              <a:off x="8234082" y="5565780"/>
              <a:ext cx="536201" cy="355247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47625">
              <a:noFill/>
              <a:miter lim="800000"/>
              <a:headEnd/>
              <a:tailEnd/>
            </a:ln>
          </p:spPr>
          <p:txBody>
            <a:bodyPr wrap="none" lIns="24832" tIns="24832" rIns="24832" bIns="24832">
              <a:spAutoFit/>
            </a:bodyPr>
            <a:lstStyle/>
            <a:p>
              <a:pPr algn="ctr" defTabSz="1789113"/>
              <a:r>
                <a:rPr lang="ru-RU" sz="1000" u="sng">
                  <a:cs typeface="Times New Roman" pitchFamily="18" charset="0"/>
                </a:rPr>
                <a:t>№7,9,13</a:t>
              </a:r>
            </a:p>
            <a:p>
              <a:pPr algn="ctr" defTabSz="1789113"/>
              <a:r>
                <a:rPr lang="ru-RU" sz="1000">
                  <a:cs typeface="Times New Roman" pitchFamily="18" charset="0"/>
                </a:rPr>
                <a:t> 750 чел.</a:t>
              </a:r>
            </a:p>
          </p:txBody>
        </p:sp>
      </p:grpSp>
      <p:sp>
        <p:nvSpPr>
          <p:cNvPr id="14379" name="Text Box 965"/>
          <p:cNvSpPr txBox="1">
            <a:spLocks noChangeArrowheads="1"/>
          </p:cNvSpPr>
          <p:nvPr/>
        </p:nvSpPr>
        <p:spPr bwMode="auto">
          <a:xfrm>
            <a:off x="7515225" y="2465388"/>
            <a:ext cx="37131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574" tIns="39290" rIns="78574" bIns="39290">
            <a:spAutoFit/>
          </a:bodyPr>
          <a:lstStyle/>
          <a:p>
            <a:pPr defTabSz="1257300" eaLnBrk="1" hangingPunct="1">
              <a:lnSpc>
                <a:spcPct val="70000"/>
              </a:lnSpc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сборный эвакуационный пункт (в числ.  номера припис. домов, человек)</a:t>
            </a:r>
          </a:p>
        </p:txBody>
      </p:sp>
      <p:grpSp>
        <p:nvGrpSpPr>
          <p:cNvPr id="10" name="Группа 118"/>
          <p:cNvGrpSpPr>
            <a:grpSpLocks/>
          </p:cNvGrpSpPr>
          <p:nvPr/>
        </p:nvGrpSpPr>
        <p:grpSpPr bwMode="auto">
          <a:xfrm>
            <a:off x="6426200" y="2951163"/>
            <a:ext cx="982663" cy="366712"/>
            <a:chOff x="3186092" y="7871693"/>
            <a:chExt cx="721494" cy="367354"/>
          </a:xfrm>
        </p:grpSpPr>
        <p:sp>
          <p:nvSpPr>
            <p:cNvPr id="14512" name="Rectangle 9"/>
            <p:cNvSpPr>
              <a:spLocks noChangeArrowheads="1"/>
            </p:cNvSpPr>
            <p:nvPr/>
          </p:nvSpPr>
          <p:spPr bwMode="auto">
            <a:xfrm>
              <a:off x="3186092" y="7871693"/>
              <a:ext cx="721494" cy="358552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24832" tIns="24832" rIns="24832" bIns="24832">
              <a:spAutoFit/>
            </a:bodyPr>
            <a:lstStyle/>
            <a:p>
              <a:pPr defTabSz="1789113"/>
              <a:r>
                <a:rPr lang="ru-RU" sz="1000">
                  <a:cs typeface="Times New Roman" pitchFamily="18" charset="0"/>
                </a:rPr>
                <a:t>       </a:t>
              </a:r>
              <a:r>
                <a:rPr lang="ru-RU" sz="1000" u="sng">
                  <a:cs typeface="Times New Roman" pitchFamily="18" charset="0"/>
                </a:rPr>
                <a:t>__13__</a:t>
              </a:r>
            </a:p>
            <a:p>
              <a:pPr defTabSz="1789113"/>
              <a:r>
                <a:rPr lang="ru-RU" sz="1000">
                  <a:cs typeface="Times New Roman" pitchFamily="18" charset="0"/>
                </a:rPr>
                <a:t>         </a:t>
              </a:r>
              <a:r>
                <a:rPr lang="en-US" sz="1000">
                  <a:cs typeface="Times New Roman" pitchFamily="18" charset="0"/>
                </a:rPr>
                <a:t>1</a:t>
              </a:r>
              <a:r>
                <a:rPr lang="ru-RU" sz="1000">
                  <a:cs typeface="Times New Roman" pitchFamily="18" charset="0"/>
                </a:rPr>
                <a:t>/750</a:t>
              </a:r>
            </a:p>
          </p:txBody>
        </p:sp>
        <p:sp>
          <p:nvSpPr>
            <p:cNvPr id="14513" name="Rectangle 9"/>
            <p:cNvSpPr>
              <a:spLocks noChangeArrowheads="1"/>
            </p:cNvSpPr>
            <p:nvPr/>
          </p:nvSpPr>
          <p:spPr bwMode="auto">
            <a:xfrm>
              <a:off x="3218728" y="7871693"/>
              <a:ext cx="130545" cy="356222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47625">
              <a:noFill/>
              <a:miter lim="800000"/>
              <a:headEnd/>
              <a:tailEnd/>
            </a:ln>
          </p:spPr>
          <p:txBody>
            <a:bodyPr wrap="none" lIns="24832" tIns="24832" rIns="24832" bIns="24832">
              <a:spAutoFit/>
            </a:bodyPr>
            <a:lstStyle/>
            <a:p>
              <a:pPr algn="ctr" defTabSz="1789113"/>
              <a:r>
                <a:rPr lang="ru-RU" sz="2000">
                  <a:cs typeface="Times New Roman" pitchFamily="18" charset="0"/>
                </a:rPr>
                <a:t>1</a:t>
              </a:r>
            </a:p>
          </p:txBody>
        </p:sp>
        <p:sp>
          <p:nvSpPr>
            <p:cNvPr id="14514" name="Rectangle 9"/>
            <p:cNvSpPr>
              <a:spLocks noChangeArrowheads="1"/>
            </p:cNvSpPr>
            <p:nvPr/>
          </p:nvSpPr>
          <p:spPr bwMode="auto">
            <a:xfrm>
              <a:off x="3688450" y="7881234"/>
              <a:ext cx="173354" cy="357813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47625">
              <a:noFill/>
              <a:miter lim="800000"/>
              <a:headEnd/>
              <a:tailEnd/>
            </a:ln>
          </p:spPr>
          <p:txBody>
            <a:bodyPr wrap="none" lIns="24832" tIns="24832" rIns="24832" bIns="24832">
              <a:spAutoFit/>
            </a:bodyPr>
            <a:lstStyle/>
            <a:p>
              <a:pPr algn="ctr" defTabSz="1789113"/>
              <a:r>
                <a:rPr lang="ru-RU" sz="2000">
                  <a:cs typeface="Times New Roman" pitchFamily="18" charset="0"/>
                </a:rPr>
                <a:t>А</a:t>
              </a:r>
            </a:p>
          </p:txBody>
        </p:sp>
      </p:grpSp>
      <p:sp>
        <p:nvSpPr>
          <p:cNvPr id="14381" name="Line 499"/>
          <p:cNvSpPr>
            <a:spLocks noChangeShapeType="1"/>
          </p:cNvSpPr>
          <p:nvPr/>
        </p:nvSpPr>
        <p:spPr bwMode="auto">
          <a:xfrm>
            <a:off x="9267825" y="8647113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128016" tIns="64008" rIns="128016" bIns="64008" anchor="ctr"/>
          <a:lstStyle/>
          <a:p>
            <a:endParaRPr lang="ru-RU"/>
          </a:p>
        </p:txBody>
      </p:sp>
      <p:sp>
        <p:nvSpPr>
          <p:cNvPr id="14382" name="Text Box 47"/>
          <p:cNvSpPr txBox="1">
            <a:spLocks noChangeArrowheads="1"/>
          </p:cNvSpPr>
          <p:nvPr/>
        </p:nvSpPr>
        <p:spPr bwMode="auto">
          <a:xfrm>
            <a:off x="1628775" y="7916863"/>
            <a:ext cx="11239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колодец;</a:t>
            </a:r>
          </a:p>
        </p:txBody>
      </p:sp>
      <p:cxnSp>
        <p:nvCxnSpPr>
          <p:cNvPr id="135" name="Прямая соединительная линия 134"/>
          <p:cNvCxnSpPr/>
          <p:nvPr/>
        </p:nvCxnSpPr>
        <p:spPr bwMode="auto">
          <a:xfrm>
            <a:off x="1076325" y="9040813"/>
            <a:ext cx="401638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84" name="Text Box 47"/>
          <p:cNvSpPr txBox="1">
            <a:spLocks noChangeArrowheads="1"/>
          </p:cNvSpPr>
          <p:nvPr/>
        </p:nvSpPr>
        <p:spPr bwMode="auto">
          <a:xfrm>
            <a:off x="1612900" y="8836025"/>
            <a:ext cx="2346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линии водоснабжения;</a:t>
            </a:r>
          </a:p>
        </p:txBody>
      </p:sp>
      <p:sp>
        <p:nvSpPr>
          <p:cNvPr id="14385" name="Text Box 47"/>
          <p:cNvSpPr txBox="1">
            <a:spLocks noChangeArrowheads="1"/>
          </p:cNvSpPr>
          <p:nvPr/>
        </p:nvSpPr>
        <p:spPr bwMode="auto">
          <a:xfrm>
            <a:off x="1628775" y="8596313"/>
            <a:ext cx="2333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водозаборная станция;</a:t>
            </a:r>
          </a:p>
        </p:txBody>
      </p:sp>
      <p:grpSp>
        <p:nvGrpSpPr>
          <p:cNvPr id="11" name="Группа 144"/>
          <p:cNvGrpSpPr>
            <a:grpSpLocks/>
          </p:cNvGrpSpPr>
          <p:nvPr/>
        </p:nvGrpSpPr>
        <p:grpSpPr bwMode="auto">
          <a:xfrm>
            <a:off x="1125538" y="8667750"/>
            <a:ext cx="303212" cy="301625"/>
            <a:chOff x="346075" y="6327775"/>
            <a:chExt cx="215900" cy="215900"/>
          </a:xfrm>
        </p:grpSpPr>
        <p:sp>
          <p:nvSpPr>
            <p:cNvPr id="139" name="Овал 138"/>
            <p:cNvSpPr/>
            <p:nvPr/>
          </p:nvSpPr>
          <p:spPr>
            <a:xfrm>
              <a:off x="346075" y="6327775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425201" y="6402772"/>
              <a:ext cx="71213" cy="727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Группа 143"/>
          <p:cNvGrpSpPr>
            <a:grpSpLocks/>
          </p:cNvGrpSpPr>
          <p:nvPr/>
        </p:nvGrpSpPr>
        <p:grpSpPr bwMode="auto">
          <a:xfrm>
            <a:off x="1125538" y="8340725"/>
            <a:ext cx="301625" cy="303213"/>
            <a:chOff x="785786" y="6215082"/>
            <a:chExt cx="215900" cy="215900"/>
          </a:xfrm>
        </p:grpSpPr>
        <p:sp>
          <p:nvSpPr>
            <p:cNvPr id="142" name="Овал 141"/>
            <p:cNvSpPr/>
            <p:nvPr/>
          </p:nvSpPr>
          <p:spPr>
            <a:xfrm>
              <a:off x="785786" y="6215082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143" name="Прямая соединительная линия 142"/>
            <p:cNvCxnSpPr/>
            <p:nvPr/>
          </p:nvCxnSpPr>
          <p:spPr>
            <a:xfrm rot="16200000" flipH="1">
              <a:off x="819141" y="6257670"/>
              <a:ext cx="152600" cy="139767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 rot="16200000" flipH="1">
              <a:off x="826360" y="6257545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388" name="Text Box 47"/>
          <p:cNvSpPr txBox="1">
            <a:spLocks noChangeArrowheads="1"/>
          </p:cNvSpPr>
          <p:nvPr/>
        </p:nvSpPr>
        <p:spPr bwMode="auto">
          <a:xfrm>
            <a:off x="1630363" y="8274050"/>
            <a:ext cx="22987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очистное сооружение;</a:t>
            </a:r>
          </a:p>
        </p:txBody>
      </p:sp>
      <p:sp>
        <p:nvSpPr>
          <p:cNvPr id="146" name="Прямоугольник 145"/>
          <p:cNvSpPr/>
          <p:nvPr/>
        </p:nvSpPr>
        <p:spPr bwMode="auto">
          <a:xfrm>
            <a:off x="1125538" y="7981950"/>
            <a:ext cx="301625" cy="3016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13" name="Группа 186"/>
          <p:cNvGrpSpPr/>
          <p:nvPr/>
        </p:nvGrpSpPr>
        <p:grpSpPr bwMode="auto">
          <a:xfrm>
            <a:off x="1127054" y="7507422"/>
            <a:ext cx="300009" cy="398460"/>
            <a:chOff x="2357422" y="4357694"/>
            <a:chExt cx="1296000" cy="1427572"/>
          </a:xfrm>
          <a:solidFill>
            <a:srgbClr val="996633"/>
          </a:solidFill>
        </p:grpSpPr>
        <p:grpSp>
          <p:nvGrpSpPr>
            <p:cNvPr id="14" name="Группа 179"/>
            <p:cNvGrpSpPr/>
            <p:nvPr/>
          </p:nvGrpSpPr>
          <p:grpSpPr>
            <a:xfrm>
              <a:off x="2357422" y="4357694"/>
              <a:ext cx="1296000" cy="1421625"/>
              <a:chOff x="5719758" y="4864895"/>
              <a:chExt cx="1296000" cy="1421625"/>
            </a:xfrm>
            <a:grpFill/>
          </p:grpSpPr>
          <p:cxnSp>
            <p:nvCxnSpPr>
              <p:cNvPr id="153" name="Прямая соединительная линия 152"/>
              <p:cNvCxnSpPr/>
              <p:nvPr/>
            </p:nvCxnSpPr>
            <p:spPr>
              <a:xfrm flipV="1">
                <a:off x="6000760" y="6286500"/>
                <a:ext cx="726271" cy="20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rot="5400000" flipH="1" flipV="1">
                <a:off x="5669755" y="5936457"/>
                <a:ext cx="697706" cy="2381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 rot="5400000" flipH="1" flipV="1">
                <a:off x="6362702" y="5931694"/>
                <a:ext cx="697706" cy="2381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 flipV="1">
                <a:off x="5719758" y="4881542"/>
                <a:ext cx="1296000" cy="20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 rot="16200000" flipV="1">
                <a:off x="5535218" y="5078015"/>
                <a:ext cx="407193" cy="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 rot="16200000" flipV="1">
                <a:off x="6792518" y="5068490"/>
                <a:ext cx="407193" cy="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/>
              <p:nvPr/>
            </p:nvCxnSpPr>
            <p:spPr>
              <a:xfrm rot="16200000" flipV="1">
                <a:off x="5705476" y="5288756"/>
                <a:ext cx="347662" cy="295276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/>
              <p:cNvCxnSpPr/>
              <p:nvPr/>
            </p:nvCxnSpPr>
            <p:spPr>
              <a:xfrm rot="5400000" flipH="1" flipV="1">
                <a:off x="6677024" y="5283995"/>
                <a:ext cx="354808" cy="29289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9" name="Прямоугольник 148"/>
            <p:cNvSpPr/>
            <p:nvPr/>
          </p:nvSpPr>
          <p:spPr>
            <a:xfrm>
              <a:off x="2655568" y="4389120"/>
              <a:ext cx="700280" cy="1396146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" name="Прямоугольник 149"/>
            <p:cNvSpPr/>
            <p:nvPr/>
          </p:nvSpPr>
          <p:spPr>
            <a:xfrm>
              <a:off x="2387344" y="4367784"/>
              <a:ext cx="1233680" cy="396240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1" name="Прямоугольник 150"/>
            <p:cNvSpPr/>
            <p:nvPr/>
          </p:nvSpPr>
          <p:spPr>
            <a:xfrm rot="2806969">
              <a:off x="2417218" y="4626160"/>
              <a:ext cx="421552" cy="33239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2" name="Прямоугольник 151"/>
            <p:cNvSpPr/>
            <p:nvPr/>
          </p:nvSpPr>
          <p:spPr>
            <a:xfrm rot="18627437">
              <a:off x="3142541" y="4655743"/>
              <a:ext cx="421552" cy="33239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4391" name="Text Box 47"/>
          <p:cNvSpPr txBox="1">
            <a:spLocks noChangeArrowheads="1"/>
          </p:cNvSpPr>
          <p:nvPr/>
        </p:nvSpPr>
        <p:spPr bwMode="auto">
          <a:xfrm>
            <a:off x="1628775" y="7485063"/>
            <a:ext cx="22304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водонапорная башня;</a:t>
            </a:r>
          </a:p>
        </p:txBody>
      </p:sp>
      <p:sp>
        <p:nvSpPr>
          <p:cNvPr id="14392" name="Text Box 47"/>
          <p:cNvSpPr txBox="1">
            <a:spLocks noChangeArrowheads="1"/>
          </p:cNvSpPr>
          <p:nvPr/>
        </p:nvSpPr>
        <p:spPr bwMode="auto">
          <a:xfrm>
            <a:off x="1639888" y="7013575"/>
            <a:ext cx="1327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котельные;</a:t>
            </a:r>
          </a:p>
        </p:txBody>
      </p:sp>
      <p:grpSp>
        <p:nvGrpSpPr>
          <p:cNvPr id="15" name="Group 253"/>
          <p:cNvGrpSpPr>
            <a:grpSpLocks/>
          </p:cNvGrpSpPr>
          <p:nvPr/>
        </p:nvGrpSpPr>
        <p:grpSpPr bwMode="auto">
          <a:xfrm>
            <a:off x="1027113" y="6962775"/>
            <a:ext cx="500062" cy="466725"/>
            <a:chOff x="476" y="3248"/>
            <a:chExt cx="408" cy="409"/>
          </a:xfrm>
        </p:grpSpPr>
        <p:sp>
          <p:nvSpPr>
            <p:cNvPr id="164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5" name="AutoShape 255"/>
            <p:cNvSpPr>
              <a:spLocks noChangeArrowheads="1"/>
            </p:cNvSpPr>
            <p:nvPr/>
          </p:nvSpPr>
          <p:spPr bwMode="auto">
            <a:xfrm rot="-10800000">
              <a:off x="703" y="3248"/>
              <a:ext cx="181" cy="40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94" name="Text Box 47"/>
          <p:cNvSpPr txBox="1">
            <a:spLocks noChangeArrowheads="1"/>
          </p:cNvSpPr>
          <p:nvPr/>
        </p:nvSpPr>
        <p:spPr bwMode="auto">
          <a:xfrm>
            <a:off x="1624013" y="6534150"/>
            <a:ext cx="17748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тепловой пункт;</a:t>
            </a:r>
          </a:p>
        </p:txBody>
      </p:sp>
      <p:sp>
        <p:nvSpPr>
          <p:cNvPr id="167" name="Овал 166"/>
          <p:cNvSpPr/>
          <p:nvPr/>
        </p:nvSpPr>
        <p:spPr bwMode="auto">
          <a:xfrm>
            <a:off x="1125538" y="6592888"/>
            <a:ext cx="301625" cy="3032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396" name="Line 499"/>
          <p:cNvSpPr>
            <a:spLocks noChangeShapeType="1"/>
          </p:cNvSpPr>
          <p:nvPr/>
        </p:nvSpPr>
        <p:spPr bwMode="auto">
          <a:xfrm>
            <a:off x="8472488" y="19780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127970" tIns="63987" rIns="127970" bIns="63987" anchor="ctr"/>
          <a:lstStyle/>
          <a:p>
            <a:endParaRPr lang="ru-RU"/>
          </a:p>
        </p:txBody>
      </p:sp>
      <p:grpSp>
        <p:nvGrpSpPr>
          <p:cNvPr id="16" name="Group 265"/>
          <p:cNvGrpSpPr>
            <a:grpSpLocks/>
          </p:cNvGrpSpPr>
          <p:nvPr/>
        </p:nvGrpSpPr>
        <p:grpSpPr bwMode="auto">
          <a:xfrm>
            <a:off x="6683375" y="1566863"/>
            <a:ext cx="704850" cy="279400"/>
            <a:chOff x="249" y="2931"/>
            <a:chExt cx="907" cy="363"/>
          </a:xfrm>
        </p:grpSpPr>
        <p:sp>
          <p:nvSpPr>
            <p:cNvPr id="14500" name="Rectangle 266"/>
            <p:cNvSpPr>
              <a:spLocks noChangeArrowheads="1"/>
            </p:cNvSpPr>
            <p:nvPr/>
          </p:nvSpPr>
          <p:spPr bwMode="auto">
            <a:xfrm>
              <a:off x="431" y="2931"/>
              <a:ext cx="544" cy="363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1277938"/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501" name="Line 267"/>
            <p:cNvSpPr>
              <a:spLocks noChangeShapeType="1"/>
            </p:cNvSpPr>
            <p:nvPr/>
          </p:nvSpPr>
          <p:spPr bwMode="auto">
            <a:xfrm>
              <a:off x="249" y="3067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02" name="Line 268"/>
            <p:cNvSpPr>
              <a:spLocks noChangeShapeType="1"/>
            </p:cNvSpPr>
            <p:nvPr/>
          </p:nvSpPr>
          <p:spPr bwMode="auto">
            <a:xfrm>
              <a:off x="249" y="3203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03" name="Line 269"/>
            <p:cNvSpPr>
              <a:spLocks noChangeShapeType="1"/>
            </p:cNvSpPr>
            <p:nvPr/>
          </p:nvSpPr>
          <p:spPr bwMode="auto">
            <a:xfrm>
              <a:off x="975" y="3203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04" name="Line 270"/>
            <p:cNvSpPr>
              <a:spLocks noChangeShapeType="1"/>
            </p:cNvSpPr>
            <p:nvPr/>
          </p:nvSpPr>
          <p:spPr bwMode="auto">
            <a:xfrm>
              <a:off x="975" y="3067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398" name="Text Box 47"/>
          <p:cNvSpPr txBox="1">
            <a:spLocks noChangeArrowheads="1"/>
          </p:cNvSpPr>
          <p:nvPr/>
        </p:nvSpPr>
        <p:spPr bwMode="auto">
          <a:xfrm>
            <a:off x="7464425" y="1522413"/>
            <a:ext cx="32432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994" tIns="60488" rIns="120994" bIns="60488">
            <a:spAutoFit/>
          </a:bodyPr>
          <a:lstStyle/>
          <a:p>
            <a:pPr defTabSz="1212850"/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трансформаторные подстанции;</a:t>
            </a:r>
          </a:p>
        </p:txBody>
      </p:sp>
      <p:cxnSp>
        <p:nvCxnSpPr>
          <p:cNvPr id="183" name="Прямая соединительная линия 182"/>
          <p:cNvCxnSpPr/>
          <p:nvPr/>
        </p:nvCxnSpPr>
        <p:spPr bwMode="auto">
          <a:xfrm>
            <a:off x="6686550" y="1984375"/>
            <a:ext cx="703263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 bwMode="auto">
          <a:xfrm>
            <a:off x="6686550" y="2300288"/>
            <a:ext cx="698500" cy="1587"/>
          </a:xfrm>
          <a:prstGeom prst="line">
            <a:avLst/>
          </a:prstGeom>
          <a:ln w="1905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01" name="Text Box 47"/>
          <p:cNvSpPr txBox="1">
            <a:spLocks noChangeArrowheads="1"/>
          </p:cNvSpPr>
          <p:nvPr/>
        </p:nvSpPr>
        <p:spPr bwMode="auto">
          <a:xfrm>
            <a:off x="7464425" y="1828800"/>
            <a:ext cx="2954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994" tIns="60488" rIns="120994" bIns="60488">
            <a:spAutoFit/>
          </a:bodyPr>
          <a:lstStyle/>
          <a:p>
            <a:pPr defTabSz="1212850"/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эл. снабжения  35 кВ;</a:t>
            </a:r>
          </a:p>
        </p:txBody>
      </p:sp>
      <p:sp>
        <p:nvSpPr>
          <p:cNvPr id="14402" name="Text Box 47"/>
          <p:cNvSpPr txBox="1">
            <a:spLocks noChangeArrowheads="1"/>
          </p:cNvSpPr>
          <p:nvPr/>
        </p:nvSpPr>
        <p:spPr bwMode="auto">
          <a:xfrm>
            <a:off x="7464425" y="2141538"/>
            <a:ext cx="29559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994" tIns="60488" rIns="120994" bIns="60488">
            <a:spAutoFit/>
          </a:bodyPr>
          <a:lstStyle/>
          <a:p>
            <a:pPr defTabSz="1212850"/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эл. снабжения  0,4 кВ;</a:t>
            </a:r>
          </a:p>
        </p:txBody>
      </p:sp>
      <p:grpSp>
        <p:nvGrpSpPr>
          <p:cNvPr id="17" name="Group 265"/>
          <p:cNvGrpSpPr>
            <a:grpSpLocks/>
          </p:cNvGrpSpPr>
          <p:nvPr/>
        </p:nvGrpSpPr>
        <p:grpSpPr bwMode="auto">
          <a:xfrm>
            <a:off x="6684271" y="1174999"/>
            <a:ext cx="704598" cy="280085"/>
            <a:chOff x="249" y="2931"/>
            <a:chExt cx="907" cy="363"/>
          </a:xfrm>
          <a:solidFill>
            <a:schemeClr val="tx1"/>
          </a:solidFill>
        </p:grpSpPr>
        <p:sp>
          <p:nvSpPr>
            <p:cNvPr id="203" name="Rectangle 266"/>
            <p:cNvSpPr>
              <a:spLocks noChangeArrowheads="1"/>
            </p:cNvSpPr>
            <p:nvPr/>
          </p:nvSpPr>
          <p:spPr bwMode="auto">
            <a:xfrm>
              <a:off x="431" y="2931"/>
              <a:ext cx="544" cy="36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279698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4" name="Line 267"/>
            <p:cNvSpPr>
              <a:spLocks noChangeShapeType="1"/>
            </p:cNvSpPr>
            <p:nvPr/>
          </p:nvSpPr>
          <p:spPr bwMode="auto">
            <a:xfrm>
              <a:off x="249" y="3067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79698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5" name="Line 268"/>
            <p:cNvSpPr>
              <a:spLocks noChangeShapeType="1"/>
            </p:cNvSpPr>
            <p:nvPr/>
          </p:nvSpPr>
          <p:spPr bwMode="auto">
            <a:xfrm>
              <a:off x="249" y="3203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79698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6" name="Line 269"/>
            <p:cNvSpPr>
              <a:spLocks noChangeShapeType="1"/>
            </p:cNvSpPr>
            <p:nvPr/>
          </p:nvSpPr>
          <p:spPr bwMode="auto">
            <a:xfrm>
              <a:off x="975" y="3203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79698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7" name="Line 270"/>
            <p:cNvSpPr>
              <a:spLocks noChangeShapeType="1"/>
            </p:cNvSpPr>
            <p:nvPr/>
          </p:nvSpPr>
          <p:spPr bwMode="auto">
            <a:xfrm>
              <a:off x="975" y="3067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79698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4404" name="Text Box 47"/>
          <p:cNvSpPr txBox="1">
            <a:spLocks noChangeArrowheads="1"/>
          </p:cNvSpPr>
          <p:nvPr/>
        </p:nvSpPr>
        <p:spPr bwMode="auto">
          <a:xfrm>
            <a:off x="7464425" y="1147763"/>
            <a:ext cx="9191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994" tIns="60488" rIns="120994" bIns="60488">
            <a:spAutoFit/>
          </a:bodyPr>
          <a:lstStyle/>
          <a:p>
            <a:pPr defTabSz="1212850"/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ДЭС;</a:t>
            </a:r>
          </a:p>
        </p:txBody>
      </p:sp>
      <p:sp>
        <p:nvSpPr>
          <p:cNvPr id="14405" name="Line 499"/>
          <p:cNvSpPr>
            <a:spLocks noChangeShapeType="1"/>
          </p:cNvSpPr>
          <p:nvPr/>
        </p:nvSpPr>
        <p:spPr bwMode="auto">
          <a:xfrm>
            <a:off x="8693150" y="418465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128001" tIns="64001" rIns="128001" bIns="64001" anchor="ctr"/>
          <a:lstStyle/>
          <a:p>
            <a:endParaRPr lang="ru-RU"/>
          </a:p>
        </p:txBody>
      </p:sp>
      <p:sp>
        <p:nvSpPr>
          <p:cNvPr id="14406" name="Text Box 47"/>
          <p:cNvSpPr txBox="1">
            <a:spLocks noChangeArrowheads="1"/>
          </p:cNvSpPr>
          <p:nvPr/>
        </p:nvSpPr>
        <p:spPr bwMode="auto">
          <a:xfrm>
            <a:off x="7475538" y="4071938"/>
            <a:ext cx="3101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22" tIns="60502" rIns="121022" bIns="60502">
            <a:spAutoFit/>
          </a:bodyPr>
          <a:lstStyle/>
          <a:p>
            <a:pPr defTabSz="1212850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газораспределительный пункт;</a:t>
            </a:r>
          </a:p>
        </p:txBody>
      </p:sp>
      <p:cxnSp>
        <p:nvCxnSpPr>
          <p:cNvPr id="215" name="Прямая соединительная линия 214"/>
          <p:cNvCxnSpPr/>
          <p:nvPr/>
        </p:nvCxnSpPr>
        <p:spPr bwMode="auto">
          <a:xfrm>
            <a:off x="6672263" y="4583113"/>
            <a:ext cx="704850" cy="0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08" name="Text Box 47"/>
          <p:cNvSpPr txBox="1">
            <a:spLocks noChangeArrowheads="1"/>
          </p:cNvSpPr>
          <p:nvPr/>
        </p:nvSpPr>
        <p:spPr bwMode="auto">
          <a:xfrm>
            <a:off x="7488238" y="4375150"/>
            <a:ext cx="2825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22" tIns="60502" rIns="121022" bIns="60502">
            <a:spAutoFit/>
          </a:bodyPr>
          <a:lstStyle/>
          <a:p>
            <a:pPr defTabSz="1212850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линии газоснабжения;</a:t>
            </a:r>
          </a:p>
        </p:txBody>
      </p:sp>
      <p:sp>
        <p:nvSpPr>
          <p:cNvPr id="217" name="Прямоугольник 216"/>
          <p:cNvSpPr/>
          <p:nvPr/>
        </p:nvSpPr>
        <p:spPr bwMode="auto">
          <a:xfrm>
            <a:off x="6911975" y="4122738"/>
            <a:ext cx="300038" cy="30003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01" tIns="64001" rIns="128001" bIns="64001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cxnSp>
        <p:nvCxnSpPr>
          <p:cNvPr id="218" name="Прямая соединительная линия 217"/>
          <p:cNvCxnSpPr/>
          <p:nvPr/>
        </p:nvCxnSpPr>
        <p:spPr bwMode="auto">
          <a:xfrm>
            <a:off x="6661150" y="4840288"/>
            <a:ext cx="70485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11" name="Text Box 47"/>
          <p:cNvSpPr txBox="1">
            <a:spLocks noChangeArrowheads="1"/>
          </p:cNvSpPr>
          <p:nvPr/>
        </p:nvSpPr>
        <p:spPr bwMode="auto">
          <a:xfrm>
            <a:off x="7488238" y="4645025"/>
            <a:ext cx="2641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линии теплоснабжения;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6996113" y="5040313"/>
            <a:ext cx="214312" cy="1428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1" name="Прямоугольник 220"/>
          <p:cNvSpPr/>
          <p:nvPr/>
        </p:nvSpPr>
        <p:spPr bwMode="auto">
          <a:xfrm>
            <a:off x="6996113" y="5308600"/>
            <a:ext cx="214312" cy="142875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414" name="Text Box 47"/>
          <p:cNvSpPr txBox="1">
            <a:spLocks noChangeArrowheads="1"/>
          </p:cNvSpPr>
          <p:nvPr/>
        </p:nvSpPr>
        <p:spPr bwMode="auto">
          <a:xfrm>
            <a:off x="7481888" y="4902200"/>
            <a:ext cx="3805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жилые дома центрального отопления;</a:t>
            </a:r>
          </a:p>
        </p:txBody>
      </p:sp>
      <p:sp>
        <p:nvSpPr>
          <p:cNvPr id="14415" name="Text Box 47"/>
          <p:cNvSpPr txBox="1">
            <a:spLocks noChangeArrowheads="1"/>
          </p:cNvSpPr>
          <p:nvPr/>
        </p:nvSpPr>
        <p:spPr bwMode="auto">
          <a:xfrm>
            <a:off x="7481888" y="5207000"/>
            <a:ext cx="3376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036" tIns="60509" rIns="121036" bIns="60509">
            <a:spAutoFit/>
          </a:bodyPr>
          <a:lstStyle/>
          <a:p>
            <a:pPr defTabSz="1214438"/>
            <a:r>
              <a:rPr lang="en-US" sz="1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жилые дома печного отопления; </a:t>
            </a:r>
          </a:p>
        </p:txBody>
      </p:sp>
      <p:sp>
        <p:nvSpPr>
          <p:cNvPr id="14416" name="Line 499"/>
          <p:cNvSpPr>
            <a:spLocks noChangeShapeType="1"/>
          </p:cNvSpPr>
          <p:nvPr/>
        </p:nvSpPr>
        <p:spPr bwMode="auto">
          <a:xfrm>
            <a:off x="8572500" y="755332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91417" tIns="45709" rIns="91417" bIns="45709" anchor="ctr"/>
          <a:lstStyle/>
          <a:p>
            <a:endParaRPr lang="ru-RU"/>
          </a:p>
        </p:txBody>
      </p:sp>
      <p:grpSp>
        <p:nvGrpSpPr>
          <p:cNvPr id="18" name="Group 105"/>
          <p:cNvGrpSpPr>
            <a:grpSpLocks/>
          </p:cNvGrpSpPr>
          <p:nvPr/>
        </p:nvGrpSpPr>
        <p:grpSpPr bwMode="auto">
          <a:xfrm>
            <a:off x="6919913" y="5924550"/>
            <a:ext cx="396875" cy="396875"/>
            <a:chOff x="3061" y="3475"/>
            <a:chExt cx="182" cy="182"/>
          </a:xfrm>
        </p:grpSpPr>
        <p:grpSp>
          <p:nvGrpSpPr>
            <p:cNvPr id="19" name="Group 106"/>
            <p:cNvGrpSpPr>
              <a:grpSpLocks/>
            </p:cNvGrpSpPr>
            <p:nvPr/>
          </p:nvGrpSpPr>
          <p:grpSpPr bwMode="auto">
            <a:xfrm>
              <a:off x="3072" y="3502"/>
              <a:ext cx="165" cy="113"/>
              <a:chOff x="397" y="3958"/>
              <a:chExt cx="141" cy="124"/>
            </a:xfrm>
          </p:grpSpPr>
          <p:grpSp>
            <p:nvGrpSpPr>
              <p:cNvPr id="20" name="Group 107"/>
              <p:cNvGrpSpPr>
                <a:grpSpLocks/>
              </p:cNvGrpSpPr>
              <p:nvPr/>
            </p:nvGrpSpPr>
            <p:grpSpPr bwMode="auto">
              <a:xfrm>
                <a:off x="397" y="3958"/>
                <a:ext cx="141" cy="123"/>
                <a:chOff x="397" y="3958"/>
                <a:chExt cx="141" cy="123"/>
              </a:xfrm>
            </p:grpSpPr>
            <p:grpSp>
              <p:nvGrpSpPr>
                <p:cNvPr id="21" name="Group 108"/>
                <p:cNvGrpSpPr>
                  <a:grpSpLocks/>
                </p:cNvGrpSpPr>
                <p:nvPr/>
              </p:nvGrpSpPr>
              <p:grpSpPr bwMode="auto">
                <a:xfrm>
                  <a:off x="397" y="3958"/>
                  <a:ext cx="70" cy="123"/>
                  <a:chOff x="397" y="3958"/>
                  <a:chExt cx="70" cy="123"/>
                </a:xfrm>
              </p:grpSpPr>
              <p:sp>
                <p:nvSpPr>
                  <p:cNvPr id="14498" name="Freeform 109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  <p:sp>
                <p:nvSpPr>
                  <p:cNvPr id="14499" name="Freeform 110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2" name="Group 111"/>
                <p:cNvGrpSpPr>
                  <a:grpSpLocks/>
                </p:cNvGrpSpPr>
                <p:nvPr/>
              </p:nvGrpSpPr>
              <p:grpSpPr bwMode="auto">
                <a:xfrm>
                  <a:off x="467" y="3958"/>
                  <a:ext cx="71" cy="123"/>
                  <a:chOff x="467" y="3958"/>
                  <a:chExt cx="71" cy="123"/>
                </a:xfrm>
              </p:grpSpPr>
              <p:sp>
                <p:nvSpPr>
                  <p:cNvPr id="14496" name="Freeform 112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  <p:sp>
                <p:nvSpPr>
                  <p:cNvPr id="14497" name="Freeform 113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14492" name="Line 114"/>
              <p:cNvSpPr>
                <a:spLocks noChangeShapeType="1"/>
              </p:cNvSpPr>
              <p:nvPr/>
            </p:nvSpPr>
            <p:spPr bwMode="auto">
              <a:xfrm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93" name="Line 115"/>
              <p:cNvSpPr>
                <a:spLocks noChangeShapeType="1"/>
              </p:cNvSpPr>
              <p:nvPr/>
            </p:nvSpPr>
            <p:spPr bwMode="auto">
              <a:xfrm flipV="1"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490" name="Oval 116"/>
            <p:cNvSpPr>
              <a:spLocks noChangeArrowheads="1"/>
            </p:cNvSpPr>
            <p:nvPr/>
          </p:nvSpPr>
          <p:spPr bwMode="auto">
            <a:xfrm>
              <a:off x="3061" y="3475"/>
              <a:ext cx="182" cy="18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27890" tIns="63945" rIns="127890" bIns="63945" anchor="ctr"/>
            <a:lstStyle/>
            <a:p>
              <a:pPr defTabSz="1274763"/>
              <a:endParaRPr lang="ru-RU" sz="3500">
                <a:latin typeface="Calibri" pitchFamily="34" charset="0"/>
              </a:endParaRPr>
            </a:p>
          </p:txBody>
        </p:sp>
      </p:grpSp>
      <p:grpSp>
        <p:nvGrpSpPr>
          <p:cNvPr id="23" name="Group 117"/>
          <p:cNvGrpSpPr>
            <a:grpSpLocks/>
          </p:cNvGrpSpPr>
          <p:nvPr/>
        </p:nvGrpSpPr>
        <p:grpSpPr bwMode="auto">
          <a:xfrm>
            <a:off x="6469063" y="6257925"/>
            <a:ext cx="1230312" cy="684213"/>
            <a:chOff x="2971" y="3847"/>
            <a:chExt cx="347" cy="220"/>
          </a:xfrm>
        </p:grpSpPr>
        <p:grpSp>
          <p:nvGrpSpPr>
            <p:cNvPr id="24" name="Group 118"/>
            <p:cNvGrpSpPr>
              <a:grpSpLocks/>
            </p:cNvGrpSpPr>
            <p:nvPr/>
          </p:nvGrpSpPr>
          <p:grpSpPr bwMode="auto">
            <a:xfrm>
              <a:off x="2971" y="3884"/>
              <a:ext cx="119" cy="120"/>
              <a:chOff x="315" y="951"/>
              <a:chExt cx="144" cy="147"/>
            </a:xfrm>
          </p:grpSpPr>
          <p:grpSp>
            <p:nvGrpSpPr>
              <p:cNvPr id="25" name="Group 119"/>
              <p:cNvGrpSpPr>
                <a:grpSpLocks/>
              </p:cNvGrpSpPr>
              <p:nvPr/>
            </p:nvGrpSpPr>
            <p:grpSpPr bwMode="auto">
              <a:xfrm>
                <a:off x="315" y="1022"/>
                <a:ext cx="144" cy="76"/>
                <a:chOff x="315" y="1022"/>
                <a:chExt cx="144" cy="76"/>
              </a:xfrm>
            </p:grpSpPr>
            <p:sp>
              <p:nvSpPr>
                <p:cNvPr id="14487" name="Freeform 120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lIns="127890" tIns="63945" rIns="127890" bIns="63945"/>
                <a:lstStyle/>
                <a:p>
                  <a:endParaRPr lang="ru-RU"/>
                </a:p>
              </p:txBody>
            </p:sp>
            <p:sp>
              <p:nvSpPr>
                <p:cNvPr id="14488" name="Freeform 121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113" cap="rnd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lIns="127890" tIns="63945" rIns="127890" bIns="63945"/>
                <a:lstStyle/>
                <a:p>
                  <a:endParaRPr lang="ru-RU"/>
                </a:p>
              </p:txBody>
            </p:sp>
          </p:grpSp>
          <p:sp>
            <p:nvSpPr>
              <p:cNvPr id="14485" name="Oval 122"/>
              <p:cNvSpPr>
                <a:spLocks noChangeArrowheads="1"/>
              </p:cNvSpPr>
              <p:nvPr/>
            </p:nvSpPr>
            <p:spPr bwMode="auto">
              <a:xfrm>
                <a:off x="318" y="951"/>
                <a:ext cx="141" cy="147"/>
              </a:xfrm>
              <a:prstGeom prst="ellipse">
                <a:avLst/>
              </a:prstGeom>
              <a:noFill/>
              <a:ln w="22225" cap="rnd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lIns="127890" tIns="63945" rIns="127890" bIns="63945"/>
              <a:lstStyle/>
              <a:p>
                <a:pPr defTabSz="1274763"/>
                <a:endParaRPr lang="ru-RU" sz="4000">
                  <a:latin typeface="Calibri" pitchFamily="34" charset="0"/>
                </a:endParaRPr>
              </a:p>
            </p:txBody>
          </p:sp>
          <p:sp>
            <p:nvSpPr>
              <p:cNvPr id="14486" name="Line 123"/>
              <p:cNvSpPr>
                <a:spLocks noChangeShapeType="1"/>
              </p:cNvSpPr>
              <p:nvPr/>
            </p:nvSpPr>
            <p:spPr bwMode="auto">
              <a:xfrm>
                <a:off x="321" y="1022"/>
                <a:ext cx="134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481" name="Line 124"/>
            <p:cNvSpPr>
              <a:spLocks noChangeShapeType="1"/>
            </p:cNvSpPr>
            <p:nvPr/>
          </p:nvSpPr>
          <p:spPr bwMode="auto">
            <a:xfrm>
              <a:off x="3113" y="395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482" name="Text Box 125"/>
            <p:cNvSpPr txBox="1">
              <a:spLocks noChangeArrowheads="1"/>
            </p:cNvSpPr>
            <p:nvPr/>
          </p:nvSpPr>
          <p:spPr bwMode="auto">
            <a:xfrm>
              <a:off x="3085" y="3847"/>
              <a:ext cx="233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78584" tIns="89312" rIns="178584" bIns="89312">
              <a:spAutoFit/>
            </a:bodyPr>
            <a:lstStyle/>
            <a:p>
              <a:pPr defTabSz="1787525" eaLnBrk="1" hangingPunct="1">
                <a:spcBef>
                  <a:spcPct val="50000"/>
                </a:spcBef>
              </a:pPr>
              <a:r>
                <a:rPr lang="ru-RU" b="1">
                  <a:latin typeface="Calibri" pitchFamily="34" charset="0"/>
                  <a:cs typeface="Times New Roman" pitchFamily="18" charset="0"/>
                </a:rPr>
                <a:t>ГАЗ</a:t>
              </a:r>
            </a:p>
          </p:txBody>
        </p:sp>
        <p:sp>
          <p:nvSpPr>
            <p:cNvPr id="14483" name="Text Box 126"/>
            <p:cNvSpPr txBox="1">
              <a:spLocks noChangeArrowheads="1"/>
            </p:cNvSpPr>
            <p:nvPr/>
          </p:nvSpPr>
          <p:spPr bwMode="auto">
            <a:xfrm>
              <a:off x="3115" y="3920"/>
              <a:ext cx="136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78584" tIns="89312" rIns="178584" bIns="89312">
              <a:spAutoFit/>
            </a:bodyPr>
            <a:lstStyle/>
            <a:p>
              <a:pPr defTabSz="1787525" eaLnBrk="1" hangingPunct="1">
                <a:spcBef>
                  <a:spcPct val="50000"/>
                </a:spcBef>
              </a:pPr>
              <a:r>
                <a:rPr lang="ru-RU" b="1">
                  <a:latin typeface="Calibri" pitchFamily="34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4419" name="Text Box 95"/>
          <p:cNvSpPr txBox="1">
            <a:spLocks noChangeArrowheads="1"/>
          </p:cNvSpPr>
          <p:nvPr/>
        </p:nvSpPr>
        <p:spPr bwMode="auto">
          <a:xfrm>
            <a:off x="7443788" y="9164638"/>
            <a:ext cx="31035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газопровод;</a:t>
            </a:r>
          </a:p>
        </p:txBody>
      </p:sp>
      <p:sp>
        <p:nvSpPr>
          <p:cNvPr id="14420" name="Text Box 101"/>
          <p:cNvSpPr txBox="1">
            <a:spLocks noChangeArrowheads="1"/>
          </p:cNvSpPr>
          <p:nvPr/>
        </p:nvSpPr>
        <p:spPr bwMode="auto">
          <a:xfrm>
            <a:off x="7435850" y="5943600"/>
            <a:ext cx="36687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компрессорная станция;</a:t>
            </a:r>
          </a:p>
        </p:txBody>
      </p:sp>
      <p:sp>
        <p:nvSpPr>
          <p:cNvPr id="14421" name="Text Box 102"/>
          <p:cNvSpPr txBox="1">
            <a:spLocks noChangeArrowheads="1"/>
          </p:cNvSpPr>
          <p:nvPr/>
        </p:nvSpPr>
        <p:spPr bwMode="auto">
          <a:xfrm>
            <a:off x="7413625" y="6359525"/>
            <a:ext cx="36703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-хранилища газа, 2- млн.куб.м;</a:t>
            </a:r>
          </a:p>
        </p:txBody>
      </p:sp>
      <p:sp>
        <p:nvSpPr>
          <p:cNvPr id="14422" name="Овал 171"/>
          <p:cNvSpPr>
            <a:spLocks noChangeArrowheads="1"/>
          </p:cNvSpPr>
          <p:nvPr/>
        </p:nvSpPr>
        <p:spPr bwMode="auto">
          <a:xfrm>
            <a:off x="6934200" y="6919913"/>
            <a:ext cx="400050" cy="400050"/>
          </a:xfrm>
          <a:prstGeom prst="ellipse">
            <a:avLst/>
          </a:prstGeom>
          <a:solidFill>
            <a:schemeClr val="bg1">
              <a:alpha val="43137"/>
            </a:scheme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lIns="127985" tIns="63994" rIns="127985" bIns="63994" anchor="ctr"/>
          <a:lstStyle/>
          <a:p>
            <a:pPr algn="ctr"/>
            <a:endParaRPr lang="ru-RU" sz="25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423" name="Text Box 67"/>
          <p:cNvSpPr txBox="1">
            <a:spLocks noChangeArrowheads="1"/>
          </p:cNvSpPr>
          <p:nvPr/>
        </p:nvSpPr>
        <p:spPr bwMode="auto">
          <a:xfrm>
            <a:off x="7608888" y="6965950"/>
            <a:ext cx="43783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787525" eaLnBrk="1" hangingPunct="1">
              <a:lnSpc>
                <a:spcPct val="70000"/>
              </a:lnSpc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места пересечений с преградами (мосты, автодороги, ж/д, водные объекты, овраги и т.д); </a:t>
            </a:r>
          </a:p>
          <a:p>
            <a:pPr defTabSz="1787525" eaLnBrk="1" hangingPunct="1">
              <a:lnSpc>
                <a:spcPct val="70000"/>
              </a:lnSpc>
            </a:pP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24" name="Oval 63"/>
          <p:cNvSpPr>
            <a:spLocks noChangeArrowheads="1"/>
          </p:cNvSpPr>
          <p:nvPr/>
        </p:nvSpPr>
        <p:spPr bwMode="auto">
          <a:xfrm rot="-5400000">
            <a:off x="6931819" y="5391944"/>
            <a:ext cx="296862" cy="685800"/>
          </a:xfrm>
          <a:prstGeom prst="ellipse">
            <a:avLst/>
          </a:prstGeom>
          <a:solidFill>
            <a:srgbClr val="FFFF00">
              <a:alpha val="2117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27730" tIns="63867" rIns="127730" bIns="63867" anchor="ctr"/>
          <a:lstStyle/>
          <a:p>
            <a:pPr algn="ctr" defTabSz="1274763"/>
            <a:endParaRPr lang="ru-RU" sz="3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425" name="Text Box 95"/>
          <p:cNvSpPr txBox="1">
            <a:spLocks noChangeArrowheads="1"/>
          </p:cNvSpPr>
          <p:nvPr/>
        </p:nvSpPr>
        <p:spPr bwMode="auto">
          <a:xfrm>
            <a:off x="7427913" y="5548313"/>
            <a:ext cx="44291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lnSpc>
                <a:spcPct val="7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зона возможного риска при аварии на газо-, нефтепроводе;</a:t>
            </a:r>
          </a:p>
        </p:txBody>
      </p:sp>
      <p:sp>
        <p:nvSpPr>
          <p:cNvPr id="14426" name="Полилиния 254"/>
          <p:cNvSpPr>
            <a:spLocks noChangeArrowheads="1"/>
          </p:cNvSpPr>
          <p:nvPr/>
        </p:nvSpPr>
        <p:spPr bwMode="auto">
          <a:xfrm>
            <a:off x="7010400" y="7456488"/>
            <a:ext cx="352425" cy="241300"/>
          </a:xfrm>
          <a:custGeom>
            <a:avLst/>
            <a:gdLst>
              <a:gd name="T0" fmla="*/ 54433 w 353730"/>
              <a:gd name="T1" fmla="*/ 167057 h 241429"/>
              <a:gd name="T2" fmla="*/ 24656 w 353730"/>
              <a:gd name="T3" fmla="*/ 155609 h 241429"/>
              <a:gd name="T4" fmla="*/ 34585 w 353730"/>
              <a:gd name="T5" fmla="*/ 86928 h 241429"/>
              <a:gd name="T6" fmla="*/ 74287 w 353730"/>
              <a:gd name="T7" fmla="*/ 18244 h 241429"/>
              <a:gd name="T8" fmla="*/ 94135 w 353730"/>
              <a:gd name="T9" fmla="*/ 52590 h 241429"/>
              <a:gd name="T10" fmla="*/ 123913 w 353730"/>
              <a:gd name="T11" fmla="*/ 64034 h 241429"/>
              <a:gd name="T12" fmla="*/ 193396 w 353730"/>
              <a:gd name="T13" fmla="*/ 75482 h 241429"/>
              <a:gd name="T14" fmla="*/ 173543 w 353730"/>
              <a:gd name="T15" fmla="*/ 144163 h 241429"/>
              <a:gd name="T16" fmla="*/ 233095 w 353730"/>
              <a:gd name="T17" fmla="*/ 167057 h 241429"/>
              <a:gd name="T18" fmla="*/ 113987 w 353730"/>
              <a:gd name="T19" fmla="*/ 201393 h 241429"/>
              <a:gd name="T20" fmla="*/ 94135 w 353730"/>
              <a:gd name="T21" fmla="*/ 235733 h 241429"/>
              <a:gd name="T22" fmla="*/ 64364 w 353730"/>
              <a:gd name="T23" fmla="*/ 224287 h 241429"/>
              <a:gd name="T24" fmla="*/ 54433 w 353730"/>
              <a:gd name="T25" fmla="*/ 167057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endParaRPr lang="ru-RU"/>
          </a:p>
        </p:txBody>
      </p:sp>
      <p:sp>
        <p:nvSpPr>
          <p:cNvPr id="14427" name="Полилиния 255"/>
          <p:cNvSpPr>
            <a:spLocks noChangeArrowheads="1"/>
          </p:cNvSpPr>
          <p:nvPr/>
        </p:nvSpPr>
        <p:spPr bwMode="auto">
          <a:xfrm>
            <a:off x="7010400" y="7775575"/>
            <a:ext cx="352425" cy="241300"/>
          </a:xfrm>
          <a:custGeom>
            <a:avLst/>
            <a:gdLst>
              <a:gd name="T0" fmla="*/ 54433 w 353730"/>
              <a:gd name="T1" fmla="*/ 167057 h 241429"/>
              <a:gd name="T2" fmla="*/ 24656 w 353730"/>
              <a:gd name="T3" fmla="*/ 155609 h 241429"/>
              <a:gd name="T4" fmla="*/ 34585 w 353730"/>
              <a:gd name="T5" fmla="*/ 86928 h 241429"/>
              <a:gd name="T6" fmla="*/ 74287 w 353730"/>
              <a:gd name="T7" fmla="*/ 18244 h 241429"/>
              <a:gd name="T8" fmla="*/ 94135 w 353730"/>
              <a:gd name="T9" fmla="*/ 52590 h 241429"/>
              <a:gd name="T10" fmla="*/ 123913 w 353730"/>
              <a:gd name="T11" fmla="*/ 64034 h 241429"/>
              <a:gd name="T12" fmla="*/ 193396 w 353730"/>
              <a:gd name="T13" fmla="*/ 75482 h 241429"/>
              <a:gd name="T14" fmla="*/ 173543 w 353730"/>
              <a:gd name="T15" fmla="*/ 144163 h 241429"/>
              <a:gd name="T16" fmla="*/ 233095 w 353730"/>
              <a:gd name="T17" fmla="*/ 167057 h 241429"/>
              <a:gd name="T18" fmla="*/ 113987 w 353730"/>
              <a:gd name="T19" fmla="*/ 201393 h 241429"/>
              <a:gd name="T20" fmla="*/ 94135 w 353730"/>
              <a:gd name="T21" fmla="*/ 235733 h 241429"/>
              <a:gd name="T22" fmla="*/ 64364 w 353730"/>
              <a:gd name="T23" fmla="*/ 224287 h 241429"/>
              <a:gd name="T24" fmla="*/ 54433 w 353730"/>
              <a:gd name="T25" fmla="*/ 167057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endParaRPr lang="ru-RU"/>
          </a:p>
        </p:txBody>
      </p:sp>
      <p:sp>
        <p:nvSpPr>
          <p:cNvPr id="14428" name="Полилиния 256"/>
          <p:cNvSpPr>
            <a:spLocks noChangeArrowheads="1"/>
          </p:cNvSpPr>
          <p:nvPr/>
        </p:nvSpPr>
        <p:spPr bwMode="auto">
          <a:xfrm>
            <a:off x="7010400" y="8077200"/>
            <a:ext cx="352425" cy="241300"/>
          </a:xfrm>
          <a:custGeom>
            <a:avLst/>
            <a:gdLst>
              <a:gd name="T0" fmla="*/ 54433 w 353730"/>
              <a:gd name="T1" fmla="*/ 167057 h 241429"/>
              <a:gd name="T2" fmla="*/ 24656 w 353730"/>
              <a:gd name="T3" fmla="*/ 155609 h 241429"/>
              <a:gd name="T4" fmla="*/ 34585 w 353730"/>
              <a:gd name="T5" fmla="*/ 86928 h 241429"/>
              <a:gd name="T6" fmla="*/ 74287 w 353730"/>
              <a:gd name="T7" fmla="*/ 18244 h 241429"/>
              <a:gd name="T8" fmla="*/ 94135 w 353730"/>
              <a:gd name="T9" fmla="*/ 52590 h 241429"/>
              <a:gd name="T10" fmla="*/ 123913 w 353730"/>
              <a:gd name="T11" fmla="*/ 64034 h 241429"/>
              <a:gd name="T12" fmla="*/ 193396 w 353730"/>
              <a:gd name="T13" fmla="*/ 75482 h 241429"/>
              <a:gd name="T14" fmla="*/ 173543 w 353730"/>
              <a:gd name="T15" fmla="*/ 144163 h 241429"/>
              <a:gd name="T16" fmla="*/ 233095 w 353730"/>
              <a:gd name="T17" fmla="*/ 167057 h 241429"/>
              <a:gd name="T18" fmla="*/ 113987 w 353730"/>
              <a:gd name="T19" fmla="*/ 201393 h 241429"/>
              <a:gd name="T20" fmla="*/ 94135 w 353730"/>
              <a:gd name="T21" fmla="*/ 235733 h 241429"/>
              <a:gd name="T22" fmla="*/ 64364 w 353730"/>
              <a:gd name="T23" fmla="*/ 224287 h 241429"/>
              <a:gd name="T24" fmla="*/ 54433 w 353730"/>
              <a:gd name="T25" fmla="*/ 167057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lIns="127985" tIns="63994" rIns="127985" bIns="63994" anchor="ctr"/>
          <a:lstStyle/>
          <a:p>
            <a:endParaRPr lang="ru-RU"/>
          </a:p>
        </p:txBody>
      </p:sp>
      <p:sp>
        <p:nvSpPr>
          <p:cNvPr id="14429" name="Text Box 101"/>
          <p:cNvSpPr txBox="1">
            <a:spLocks noChangeArrowheads="1"/>
          </p:cNvSpPr>
          <p:nvPr/>
        </p:nvSpPr>
        <p:spPr bwMode="auto">
          <a:xfrm>
            <a:off x="7419975" y="7361238"/>
            <a:ext cx="36687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критический уровень подтопления;</a:t>
            </a:r>
          </a:p>
        </p:txBody>
      </p:sp>
      <p:sp>
        <p:nvSpPr>
          <p:cNvPr id="14430" name="Text Box 101"/>
          <p:cNvSpPr txBox="1">
            <a:spLocks noChangeArrowheads="1"/>
          </p:cNvSpPr>
          <p:nvPr/>
        </p:nvSpPr>
        <p:spPr bwMode="auto">
          <a:xfrm>
            <a:off x="7419975" y="7642225"/>
            <a:ext cx="36687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средний уровень подтопления;</a:t>
            </a:r>
          </a:p>
        </p:txBody>
      </p:sp>
      <p:sp>
        <p:nvSpPr>
          <p:cNvPr id="14431" name="Text Box 101"/>
          <p:cNvSpPr txBox="1">
            <a:spLocks noChangeArrowheads="1"/>
          </p:cNvSpPr>
          <p:nvPr/>
        </p:nvSpPr>
        <p:spPr bwMode="auto">
          <a:xfrm>
            <a:off x="7431088" y="7947025"/>
            <a:ext cx="38512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8542" tIns="89291" rIns="178542" bIns="89291">
            <a:spAutoFit/>
          </a:bodyPr>
          <a:lstStyle/>
          <a:p>
            <a:pPr defTabSz="1787525" eaLnBrk="1" hangingPunct="1"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- максимальный уровень подтопления;</a:t>
            </a:r>
          </a:p>
        </p:txBody>
      </p:sp>
      <p:sp>
        <p:nvSpPr>
          <p:cNvPr id="14432" name="Line 499"/>
          <p:cNvSpPr>
            <a:spLocks noChangeShapeType="1"/>
          </p:cNvSpPr>
          <p:nvPr/>
        </p:nvSpPr>
        <p:spPr bwMode="auto">
          <a:xfrm>
            <a:off x="6076950" y="8567738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91417" tIns="45709" rIns="91417" bIns="45709" anchor="ctr"/>
          <a:lstStyle/>
          <a:p>
            <a:endParaRPr lang="ru-RU"/>
          </a:p>
        </p:txBody>
      </p:sp>
      <p:sp>
        <p:nvSpPr>
          <p:cNvPr id="14433" name="Text Box 89"/>
          <p:cNvSpPr txBox="1">
            <a:spLocks noChangeArrowheads="1"/>
          </p:cNvSpPr>
          <p:nvPr/>
        </p:nvSpPr>
        <p:spPr bwMode="auto">
          <a:xfrm>
            <a:off x="7305675" y="8202613"/>
            <a:ext cx="42068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9848" tIns="124935" rIns="249848" bIns="124935">
            <a:spAutoFit/>
          </a:bodyPr>
          <a:lstStyle/>
          <a:p>
            <a:pPr algn="just" defTabSz="2503488" eaLnBrk="1" hangingPunct="1">
              <a:lnSpc>
                <a:spcPct val="7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-  нефтебазы и другие объекты нефтяного комплекса. (нефтеналивные сатнции, мазутохранилища и др.);</a:t>
            </a:r>
          </a:p>
        </p:txBody>
      </p:sp>
      <p:grpSp>
        <p:nvGrpSpPr>
          <p:cNvPr id="26" name="Группа 168"/>
          <p:cNvGrpSpPr>
            <a:grpSpLocks/>
          </p:cNvGrpSpPr>
          <p:nvPr/>
        </p:nvGrpSpPr>
        <p:grpSpPr bwMode="auto">
          <a:xfrm rot="-4345915">
            <a:off x="1082675" y="8997950"/>
            <a:ext cx="200025" cy="600075"/>
            <a:chOff x="5857884" y="3714752"/>
            <a:chExt cx="142876" cy="428628"/>
          </a:xfrm>
        </p:grpSpPr>
        <p:sp>
          <p:nvSpPr>
            <p:cNvPr id="14478" name="Овал 169"/>
            <p:cNvSpPr>
              <a:spLocks noChangeArrowheads="1"/>
            </p:cNvSpPr>
            <p:nvPr/>
          </p:nvSpPr>
          <p:spPr bwMode="auto">
            <a:xfrm>
              <a:off x="5857884" y="3857628"/>
              <a:ext cx="142876" cy="142876"/>
            </a:xfrm>
            <a:prstGeom prst="ellipse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/>
              <a:endParaRPr lang="ru-RU" sz="160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  <p:cxnSp>
          <p:nvCxnSpPr>
            <p:cNvPr id="178" name="Прямая соединительная линия 177"/>
            <p:cNvCxnSpPr/>
            <p:nvPr/>
          </p:nvCxnSpPr>
          <p:spPr>
            <a:xfrm rot="16200000" flipH="1">
              <a:off x="5715008" y="3857628"/>
              <a:ext cx="428628" cy="14287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225"/>
          <p:cNvGrpSpPr>
            <a:grpSpLocks/>
          </p:cNvGrpSpPr>
          <p:nvPr/>
        </p:nvGrpSpPr>
        <p:grpSpPr bwMode="auto">
          <a:xfrm>
            <a:off x="7018338" y="8370888"/>
            <a:ext cx="311150" cy="403225"/>
            <a:chOff x="783" y="2063"/>
            <a:chExt cx="479" cy="307"/>
          </a:xfrm>
        </p:grpSpPr>
        <p:sp>
          <p:nvSpPr>
            <p:cNvPr id="14453" name="Line 1226"/>
            <p:cNvSpPr>
              <a:spLocks noChangeShapeType="1"/>
            </p:cNvSpPr>
            <p:nvPr/>
          </p:nvSpPr>
          <p:spPr bwMode="auto">
            <a:xfrm flipV="1">
              <a:off x="1079" y="2123"/>
              <a:ext cx="1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8" name="Group 1227"/>
            <p:cNvGrpSpPr>
              <a:grpSpLocks/>
            </p:cNvGrpSpPr>
            <p:nvPr/>
          </p:nvGrpSpPr>
          <p:grpSpPr bwMode="auto">
            <a:xfrm>
              <a:off x="783" y="2107"/>
              <a:ext cx="182" cy="265"/>
              <a:chOff x="-1" y="0"/>
              <a:chExt cx="19999" cy="19996"/>
            </a:xfrm>
          </p:grpSpPr>
          <p:grpSp>
            <p:nvGrpSpPr>
              <p:cNvPr id="29" name="Group 1228"/>
              <p:cNvGrpSpPr>
                <a:grpSpLocks/>
              </p:cNvGrpSpPr>
              <p:nvPr/>
            </p:nvGrpSpPr>
            <p:grpSpPr bwMode="auto">
              <a:xfrm>
                <a:off x="4988" y="0"/>
                <a:ext cx="10021" cy="3399"/>
                <a:chOff x="0" y="0"/>
                <a:chExt cx="19994" cy="20006"/>
              </a:xfrm>
            </p:grpSpPr>
            <p:sp>
              <p:nvSpPr>
                <p:cNvPr id="14476" name="Arc 1229"/>
                <p:cNvSpPr>
                  <a:spLocks/>
                </p:cNvSpPr>
                <p:nvPr/>
              </p:nvSpPr>
              <p:spPr bwMode="auto">
                <a:xfrm flipH="1">
                  <a:off x="0" y="177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212 h 21600"/>
                    <a:gd name="T4" fmla="*/ 0 w 21600"/>
                    <a:gd name="T5" fmla="*/ 21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14477" name="Arc 1230"/>
                <p:cNvSpPr>
                  <a:spLocks/>
                </p:cNvSpPr>
                <p:nvPr/>
              </p:nvSpPr>
              <p:spPr bwMode="auto">
                <a:xfrm>
                  <a:off x="9954" y="0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212 h 21600"/>
                    <a:gd name="T4" fmla="*/ 0 w 21600"/>
                    <a:gd name="T5" fmla="*/ 21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14472" name="Line 1231"/>
              <p:cNvSpPr>
                <a:spLocks noChangeShapeType="1"/>
              </p:cNvSpPr>
              <p:nvPr/>
            </p:nvSpPr>
            <p:spPr bwMode="auto">
              <a:xfrm>
                <a:off x="4988" y="3308"/>
                <a:ext cx="43" cy="16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73" name="Line 1232"/>
              <p:cNvSpPr>
                <a:spLocks noChangeShapeType="1"/>
              </p:cNvSpPr>
              <p:nvPr/>
            </p:nvSpPr>
            <p:spPr bwMode="auto">
              <a:xfrm>
                <a:off x="14966" y="3307"/>
                <a:ext cx="43" cy="166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74" name="Line 1233"/>
              <p:cNvSpPr>
                <a:spLocks noChangeShapeType="1"/>
              </p:cNvSpPr>
              <p:nvPr/>
            </p:nvSpPr>
            <p:spPr bwMode="auto">
              <a:xfrm>
                <a:off x="-1" y="6645"/>
                <a:ext cx="19999" cy="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75" name="Line 1234"/>
              <p:cNvSpPr>
                <a:spLocks noChangeShapeType="1"/>
              </p:cNvSpPr>
              <p:nvPr/>
            </p:nvSpPr>
            <p:spPr bwMode="auto">
              <a:xfrm>
                <a:off x="-1" y="11652"/>
                <a:ext cx="19999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0" name="Group 1235"/>
            <p:cNvGrpSpPr>
              <a:grpSpLocks/>
            </p:cNvGrpSpPr>
            <p:nvPr/>
          </p:nvGrpSpPr>
          <p:grpSpPr bwMode="auto">
            <a:xfrm>
              <a:off x="988" y="2172"/>
              <a:ext cx="184" cy="199"/>
              <a:chOff x="-1" y="0"/>
              <a:chExt cx="20003" cy="20002"/>
            </a:xfrm>
          </p:grpSpPr>
          <p:grpSp>
            <p:nvGrpSpPr>
              <p:cNvPr id="31" name="Group 1236"/>
              <p:cNvGrpSpPr>
                <a:grpSpLocks/>
              </p:cNvGrpSpPr>
              <p:nvPr/>
            </p:nvGrpSpPr>
            <p:grpSpPr bwMode="auto">
              <a:xfrm>
                <a:off x="4989" y="0"/>
                <a:ext cx="10023" cy="4525"/>
                <a:chOff x="0" y="0"/>
                <a:chExt cx="20002" cy="20000"/>
              </a:xfrm>
            </p:grpSpPr>
            <p:sp>
              <p:nvSpPr>
                <p:cNvPr id="14469" name="Arc 1237"/>
                <p:cNvSpPr>
                  <a:spLocks/>
                </p:cNvSpPr>
                <p:nvPr/>
              </p:nvSpPr>
              <p:spPr bwMode="auto">
                <a:xfrm flipH="1">
                  <a:off x="0" y="172"/>
                  <a:ext cx="10044" cy="1982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212 h 21600"/>
                    <a:gd name="T4" fmla="*/ 0 w 21600"/>
                    <a:gd name="T5" fmla="*/ 21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14470" name="Arc 1238"/>
                <p:cNvSpPr>
                  <a:spLocks/>
                </p:cNvSpPr>
                <p:nvPr/>
              </p:nvSpPr>
              <p:spPr bwMode="auto">
                <a:xfrm>
                  <a:off x="9958" y="0"/>
                  <a:ext cx="10044" cy="1982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210 h 21600"/>
                    <a:gd name="T4" fmla="*/ 0 w 21600"/>
                    <a:gd name="T5" fmla="*/ 21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14465" name="Line 1239"/>
              <p:cNvSpPr>
                <a:spLocks noChangeShapeType="1"/>
              </p:cNvSpPr>
              <p:nvPr/>
            </p:nvSpPr>
            <p:spPr bwMode="auto">
              <a:xfrm>
                <a:off x="498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66" name="Line 1240"/>
              <p:cNvSpPr>
                <a:spLocks noChangeShapeType="1"/>
              </p:cNvSpPr>
              <p:nvPr/>
            </p:nvSpPr>
            <p:spPr bwMode="auto">
              <a:xfrm>
                <a:off x="1496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67" name="Line 1241"/>
              <p:cNvSpPr>
                <a:spLocks noChangeShapeType="1"/>
              </p:cNvSpPr>
              <p:nvPr/>
            </p:nvSpPr>
            <p:spPr bwMode="auto">
              <a:xfrm>
                <a:off x="-1" y="8890"/>
                <a:ext cx="2000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68" name="Line 1242"/>
              <p:cNvSpPr>
                <a:spLocks noChangeShapeType="1"/>
              </p:cNvSpPr>
              <p:nvPr/>
            </p:nvSpPr>
            <p:spPr bwMode="auto">
              <a:xfrm>
                <a:off x="-1" y="15516"/>
                <a:ext cx="20003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456" name="Line 1243"/>
            <p:cNvSpPr>
              <a:spLocks noChangeShapeType="1"/>
            </p:cNvSpPr>
            <p:nvPr/>
          </p:nvSpPr>
          <p:spPr bwMode="auto">
            <a:xfrm>
              <a:off x="793" y="2370"/>
              <a:ext cx="4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457" name="Arc 1244"/>
            <p:cNvSpPr>
              <a:spLocks/>
            </p:cNvSpPr>
            <p:nvPr/>
          </p:nvSpPr>
          <p:spPr bwMode="auto">
            <a:xfrm flipV="1">
              <a:off x="1216" y="2326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58" name="Arc 1245"/>
            <p:cNvSpPr>
              <a:spLocks/>
            </p:cNvSpPr>
            <p:nvPr/>
          </p:nvSpPr>
          <p:spPr bwMode="auto">
            <a:xfrm>
              <a:off x="1216" y="2129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59" name="Arc 1246"/>
            <p:cNvSpPr>
              <a:spLocks/>
            </p:cNvSpPr>
            <p:nvPr/>
          </p:nvSpPr>
          <p:spPr bwMode="auto">
            <a:xfrm flipH="1">
              <a:off x="874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60" name="Line 1247"/>
            <p:cNvSpPr>
              <a:spLocks noChangeShapeType="1"/>
            </p:cNvSpPr>
            <p:nvPr/>
          </p:nvSpPr>
          <p:spPr bwMode="auto">
            <a:xfrm flipV="1">
              <a:off x="1262" y="2172"/>
              <a:ext cx="0" cy="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461" name="Line 1248"/>
            <p:cNvSpPr>
              <a:spLocks noChangeShapeType="1"/>
            </p:cNvSpPr>
            <p:nvPr/>
          </p:nvSpPr>
          <p:spPr bwMode="auto">
            <a:xfrm flipH="1">
              <a:off x="884" y="2063"/>
              <a:ext cx="1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462" name="Arc 1249"/>
            <p:cNvSpPr>
              <a:spLocks/>
            </p:cNvSpPr>
            <p:nvPr/>
          </p:nvSpPr>
          <p:spPr bwMode="auto">
            <a:xfrm>
              <a:off x="1033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63" name="Line 1250"/>
            <p:cNvSpPr>
              <a:spLocks noChangeShapeType="1"/>
            </p:cNvSpPr>
            <p:nvPr/>
          </p:nvSpPr>
          <p:spPr bwMode="auto">
            <a:xfrm flipH="1">
              <a:off x="1079" y="2129"/>
              <a:ext cx="1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8" name="Group 1873"/>
          <p:cNvGrpSpPr>
            <a:grpSpLocks/>
          </p:cNvGrpSpPr>
          <p:nvPr/>
        </p:nvGrpSpPr>
        <p:grpSpPr bwMode="auto">
          <a:xfrm rot="-1334384">
            <a:off x="6991350" y="8864600"/>
            <a:ext cx="406400" cy="406400"/>
            <a:chOff x="258" y="12222"/>
            <a:chExt cx="457" cy="457"/>
          </a:xfrm>
        </p:grpSpPr>
        <p:sp>
          <p:nvSpPr>
            <p:cNvPr id="14446" name="Oval 1874"/>
            <p:cNvSpPr>
              <a:spLocks noChangeArrowheads="1"/>
            </p:cNvSpPr>
            <p:nvPr/>
          </p:nvSpPr>
          <p:spPr bwMode="auto">
            <a:xfrm>
              <a:off x="258" y="12222"/>
              <a:ext cx="457" cy="45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128016" tIns="64008" rIns="128016" bIns="64008"/>
            <a:lstStyle/>
            <a:p>
              <a:endParaRPr lang="ru-RU" sz="1600">
                <a:cs typeface="Times New Roman" pitchFamily="18" charset="0"/>
              </a:endParaRPr>
            </a:p>
          </p:txBody>
        </p:sp>
        <p:grpSp>
          <p:nvGrpSpPr>
            <p:cNvPr id="129" name="Group 1875"/>
            <p:cNvGrpSpPr>
              <a:grpSpLocks/>
            </p:cNvGrpSpPr>
            <p:nvPr/>
          </p:nvGrpSpPr>
          <p:grpSpPr bwMode="auto">
            <a:xfrm>
              <a:off x="276" y="12276"/>
              <a:ext cx="411" cy="343"/>
              <a:chOff x="0" y="0"/>
              <a:chExt cx="19999" cy="20000"/>
            </a:xfrm>
          </p:grpSpPr>
          <p:grpSp>
            <p:nvGrpSpPr>
              <p:cNvPr id="130" name="Group 1876"/>
              <p:cNvGrpSpPr>
                <a:grpSpLocks/>
              </p:cNvGrpSpPr>
              <p:nvPr/>
            </p:nvGrpSpPr>
            <p:grpSpPr bwMode="auto">
              <a:xfrm>
                <a:off x="0" y="0"/>
                <a:ext cx="19999" cy="20000"/>
                <a:chOff x="0" y="0"/>
                <a:chExt cx="19999" cy="20000"/>
              </a:xfrm>
            </p:grpSpPr>
            <p:sp>
              <p:nvSpPr>
                <p:cNvPr id="14451" name="Freeform 1877"/>
                <p:cNvSpPr>
                  <a:spLocks/>
                </p:cNvSpPr>
                <p:nvPr/>
              </p:nvSpPr>
              <p:spPr bwMode="auto">
                <a:xfrm>
                  <a:off x="0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0 w 20000"/>
                    <a:gd name="T19" fmla="*/ 16793 h 20000"/>
                    <a:gd name="T20" fmla="*/ 0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301" y="0"/>
                      </a:moveTo>
                      <a:lnTo>
                        <a:pt x="19903" y="9971"/>
                      </a:lnTo>
                      <a:lnTo>
                        <a:pt x="3301" y="19942"/>
                      </a:lnTo>
                      <a:lnTo>
                        <a:pt x="2913" y="19009"/>
                      </a:lnTo>
                      <a:lnTo>
                        <a:pt x="2913" y="18542"/>
                      </a:lnTo>
                      <a:lnTo>
                        <a:pt x="1456" y="18542"/>
                      </a:lnTo>
                      <a:lnTo>
                        <a:pt x="1456" y="17668"/>
                      </a:lnTo>
                      <a:lnTo>
                        <a:pt x="680" y="17668"/>
                      </a:lnTo>
                      <a:lnTo>
                        <a:pt x="680" y="16793"/>
                      </a:lnTo>
                      <a:lnTo>
                        <a:pt x="0" y="16793"/>
                      </a:lnTo>
                      <a:lnTo>
                        <a:pt x="0" y="10262"/>
                      </a:lnTo>
                      <a:lnTo>
                        <a:pt x="680" y="10262"/>
                      </a:lnTo>
                      <a:lnTo>
                        <a:pt x="680" y="5423"/>
                      </a:lnTo>
                      <a:lnTo>
                        <a:pt x="1456" y="5423"/>
                      </a:lnTo>
                      <a:lnTo>
                        <a:pt x="1456" y="4548"/>
                      </a:lnTo>
                      <a:lnTo>
                        <a:pt x="2136" y="4140"/>
                      </a:lnTo>
                      <a:lnTo>
                        <a:pt x="2136" y="3673"/>
                      </a:lnTo>
                      <a:lnTo>
                        <a:pt x="2913" y="3673"/>
                      </a:lnTo>
                      <a:lnTo>
                        <a:pt x="2913" y="2799"/>
                      </a:lnTo>
                      <a:lnTo>
                        <a:pt x="3592" y="2799"/>
                      </a:lnTo>
                      <a:lnTo>
                        <a:pt x="3592" y="1516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14452" name="Freeform 1878"/>
                <p:cNvSpPr>
                  <a:spLocks/>
                </p:cNvSpPr>
                <p:nvPr/>
              </p:nvSpPr>
              <p:spPr bwMode="auto">
                <a:xfrm>
                  <a:off x="9975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1 w 20000"/>
                    <a:gd name="T19" fmla="*/ 16793 h 20000"/>
                    <a:gd name="T20" fmla="*/ 1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6602" y="0"/>
                      </a:moveTo>
                      <a:lnTo>
                        <a:pt x="0" y="9971"/>
                      </a:lnTo>
                      <a:lnTo>
                        <a:pt x="16602" y="19942"/>
                      </a:lnTo>
                      <a:lnTo>
                        <a:pt x="16990" y="19009"/>
                      </a:lnTo>
                      <a:lnTo>
                        <a:pt x="16990" y="18542"/>
                      </a:lnTo>
                      <a:lnTo>
                        <a:pt x="18447" y="18542"/>
                      </a:lnTo>
                      <a:lnTo>
                        <a:pt x="18447" y="17668"/>
                      </a:lnTo>
                      <a:lnTo>
                        <a:pt x="19223" y="17668"/>
                      </a:lnTo>
                      <a:lnTo>
                        <a:pt x="19223" y="16793"/>
                      </a:lnTo>
                      <a:lnTo>
                        <a:pt x="19903" y="16793"/>
                      </a:lnTo>
                      <a:lnTo>
                        <a:pt x="19903" y="10262"/>
                      </a:lnTo>
                      <a:lnTo>
                        <a:pt x="19223" y="10262"/>
                      </a:lnTo>
                      <a:lnTo>
                        <a:pt x="19223" y="5423"/>
                      </a:lnTo>
                      <a:lnTo>
                        <a:pt x="18447" y="5423"/>
                      </a:lnTo>
                      <a:lnTo>
                        <a:pt x="18447" y="4548"/>
                      </a:lnTo>
                      <a:lnTo>
                        <a:pt x="17767" y="4140"/>
                      </a:lnTo>
                      <a:lnTo>
                        <a:pt x="17767" y="3673"/>
                      </a:lnTo>
                      <a:lnTo>
                        <a:pt x="16990" y="3673"/>
                      </a:lnTo>
                      <a:lnTo>
                        <a:pt x="16990" y="2799"/>
                      </a:lnTo>
                      <a:lnTo>
                        <a:pt x="16311" y="2799"/>
                      </a:lnTo>
                      <a:lnTo>
                        <a:pt x="16311" y="1516"/>
                      </a:lnTo>
                      <a:lnTo>
                        <a:pt x="166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14449" name="Line 1879"/>
              <p:cNvSpPr>
                <a:spLocks noChangeShapeType="1"/>
              </p:cNvSpPr>
              <p:nvPr/>
            </p:nvSpPr>
            <p:spPr bwMode="auto">
              <a:xfrm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50" name="Line 1880"/>
              <p:cNvSpPr>
                <a:spLocks noChangeShapeType="1"/>
              </p:cNvSpPr>
              <p:nvPr/>
            </p:nvSpPr>
            <p:spPr bwMode="auto">
              <a:xfrm flipV="1"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4437" name="Text Box 89"/>
          <p:cNvSpPr txBox="1">
            <a:spLocks noChangeArrowheads="1"/>
          </p:cNvSpPr>
          <p:nvPr/>
        </p:nvSpPr>
        <p:spPr bwMode="auto">
          <a:xfrm>
            <a:off x="1447800" y="9080500"/>
            <a:ext cx="184943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49848" tIns="124935" rIns="249848" bIns="124935">
            <a:spAutoFit/>
          </a:bodyPr>
          <a:lstStyle/>
          <a:p>
            <a:pPr defTabSz="2503488" eaLnBrk="1" hangingPunct="1">
              <a:lnSpc>
                <a:spcPct val="8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- нефтепровод;</a:t>
            </a:r>
          </a:p>
        </p:txBody>
      </p:sp>
      <p:sp>
        <p:nvSpPr>
          <p:cNvPr id="14438" name="Text Box 89"/>
          <p:cNvSpPr txBox="1">
            <a:spLocks noChangeArrowheads="1"/>
          </p:cNvSpPr>
          <p:nvPr/>
        </p:nvSpPr>
        <p:spPr bwMode="auto">
          <a:xfrm>
            <a:off x="7329488" y="8870950"/>
            <a:ext cx="263842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9848" tIns="124935" rIns="249848" bIns="124935">
            <a:spAutoFit/>
          </a:bodyPr>
          <a:lstStyle/>
          <a:p>
            <a:pPr defTabSz="2503488" eaLnBrk="1" hangingPunct="1">
              <a:lnSpc>
                <a:spcPct val="8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-  насосные станции; </a:t>
            </a:r>
          </a:p>
        </p:txBody>
      </p:sp>
      <p:grpSp>
        <p:nvGrpSpPr>
          <p:cNvPr id="131" name="Группа 231"/>
          <p:cNvGrpSpPr>
            <a:grpSpLocks/>
          </p:cNvGrpSpPr>
          <p:nvPr/>
        </p:nvGrpSpPr>
        <p:grpSpPr bwMode="auto">
          <a:xfrm>
            <a:off x="6780213" y="9317038"/>
            <a:ext cx="504825" cy="200025"/>
            <a:chOff x="6827094" y="5825222"/>
            <a:chExt cx="504000" cy="200060"/>
          </a:xfrm>
        </p:grpSpPr>
        <p:sp>
          <p:nvSpPr>
            <p:cNvPr id="14444" name="Овал 169"/>
            <p:cNvSpPr>
              <a:spLocks noChangeArrowheads="1"/>
            </p:cNvSpPr>
            <p:nvPr/>
          </p:nvSpPr>
          <p:spPr bwMode="auto">
            <a:xfrm rot="-4345915">
              <a:off x="7007458" y="5825250"/>
              <a:ext cx="200060" cy="200004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 vert="eaVert" lIns="127985" tIns="63994" rIns="127985" bIns="63994" anchor="ctr"/>
            <a:lstStyle/>
            <a:p>
              <a:pPr algn="ctr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14445" name="Прямая соединительная линия 170"/>
            <p:cNvCxnSpPr>
              <a:cxnSpLocks noChangeShapeType="1"/>
            </p:cNvCxnSpPr>
            <p:nvPr/>
          </p:nvCxnSpPr>
          <p:spPr bwMode="auto">
            <a:xfrm rot="11854085" flipH="1">
              <a:off x="6827094" y="5838990"/>
              <a:ext cx="504000" cy="142875"/>
            </a:xfrm>
            <a:prstGeom prst="line">
              <a:avLst/>
            </a:prstGeom>
            <a:noFill/>
            <a:ln w="34925" algn="ctr">
              <a:solidFill>
                <a:srgbClr val="FFFF00"/>
              </a:solidFill>
              <a:round/>
              <a:headEnd/>
              <a:tailEnd/>
            </a:ln>
          </p:spPr>
        </p:cxnSp>
      </p:grpSp>
      <p:grpSp>
        <p:nvGrpSpPr>
          <p:cNvPr id="132" name="Группа 218"/>
          <p:cNvGrpSpPr>
            <a:grpSpLocks/>
          </p:cNvGrpSpPr>
          <p:nvPr/>
        </p:nvGrpSpPr>
        <p:grpSpPr bwMode="auto">
          <a:xfrm>
            <a:off x="1155700" y="5337175"/>
            <a:ext cx="309563" cy="301625"/>
            <a:chOff x="-1121598" y="5086352"/>
            <a:chExt cx="309408" cy="301197"/>
          </a:xfrm>
        </p:grpSpPr>
        <p:sp>
          <p:nvSpPr>
            <p:cNvPr id="14442" name="Oval 41"/>
            <p:cNvSpPr>
              <a:spLocks noChangeArrowheads="1"/>
            </p:cNvSpPr>
            <p:nvPr/>
          </p:nvSpPr>
          <p:spPr bwMode="auto">
            <a:xfrm>
              <a:off x="-1100190" y="5086352"/>
              <a:ext cx="288000" cy="288000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127761" tIns="63881" rIns="127761" bIns="63881" anchor="ctr"/>
            <a:lstStyle/>
            <a:p>
              <a:pPr algn="ctr" defTabSz="1274763"/>
              <a:endParaRPr lang="ru-RU" sz="29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4443" name="Oval 41"/>
            <p:cNvSpPr>
              <a:spLocks noChangeArrowheads="1"/>
            </p:cNvSpPr>
            <p:nvPr/>
          </p:nvSpPr>
          <p:spPr bwMode="auto">
            <a:xfrm>
              <a:off x="-1121598" y="5099549"/>
              <a:ext cx="288000" cy="288000"/>
            </a:xfrm>
            <a:prstGeom prst="ellipse">
              <a:avLst/>
            </a:prstGeom>
            <a:noFill/>
            <a:ln w="25400">
              <a:noFill/>
              <a:round/>
              <a:headEnd/>
              <a:tailEnd/>
            </a:ln>
          </p:spPr>
          <p:txBody>
            <a:bodyPr wrap="none" lIns="127761" tIns="63881" rIns="127761" bIns="63881" anchor="ctr"/>
            <a:lstStyle/>
            <a:p>
              <a:pPr algn="ctr" defTabSz="1274763"/>
              <a:r>
                <a:rPr lang="en-US" sz="2800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rPr>
                <a:t>T</a:t>
              </a:r>
              <a:endParaRPr lang="ru-RU" sz="29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2393" name="Прямоугольник 5"/>
          <p:cNvSpPr>
            <a:spLocks noChangeArrowheads="1"/>
          </p:cNvSpPr>
          <p:nvPr/>
        </p:nvSpPr>
        <p:spPr bwMode="auto">
          <a:xfrm>
            <a:off x="0" y="-167952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(Условные обозначения) 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6" name="Text Box 65"/>
          <p:cNvSpPr txBox="1">
            <a:spLocks noChangeArrowheads="1"/>
          </p:cNvSpPr>
          <p:nvPr/>
        </p:nvSpPr>
        <p:spPr bwMode="auto">
          <a:xfrm>
            <a:off x="12082463" y="-153988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5000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76350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916113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555875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 dirty="0">
                <a:latin typeface="Times New Roman" pitchFamily="18" charset="0"/>
              </a:rPr>
              <a:t>п. </a:t>
            </a:r>
            <a:r>
              <a:rPr lang="ru-RU" altLang="ru-RU" sz="1400" b="1" dirty="0" smtClean="0">
                <a:latin typeface="Times New Roman" pitchFamily="18" charset="0"/>
              </a:rPr>
              <a:t>2.1</a:t>
            </a:r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2" y="1478247"/>
            <a:ext cx="11843161" cy="79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9" y="1478247"/>
            <a:ext cx="11714967" cy="79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9" y="1528937"/>
            <a:ext cx="11714967" cy="78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9" y="1409700"/>
            <a:ext cx="11714967" cy="60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4" y="1528937"/>
            <a:ext cx="11528597" cy="78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4" y="1550862"/>
            <a:ext cx="11528597" cy="78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9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7" y="1550862"/>
            <a:ext cx="11421390" cy="78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7" y="1644210"/>
            <a:ext cx="11421390" cy="765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9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8" y="1409700"/>
            <a:ext cx="11421390" cy="566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8" y="1409700"/>
            <a:ext cx="12097344" cy="80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77"/>
          <p:cNvGrpSpPr>
            <a:grpSpLocks/>
          </p:cNvGrpSpPr>
          <p:nvPr/>
        </p:nvGrpSpPr>
        <p:grpSpPr bwMode="auto">
          <a:xfrm>
            <a:off x="293688" y="1703388"/>
            <a:ext cx="420687" cy="306387"/>
            <a:chOff x="6544278" y="3971161"/>
            <a:chExt cx="339753" cy="261960"/>
          </a:xfrm>
        </p:grpSpPr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6578849" y="3971161"/>
              <a:ext cx="255339" cy="261960"/>
              <a:chOff x="3168" y="186"/>
              <a:chExt cx="528" cy="672"/>
            </a:xfrm>
          </p:grpSpPr>
          <p:sp>
            <p:nvSpPr>
              <p:cNvPr id="2817" name="Line 74"/>
              <p:cNvSpPr>
                <a:spLocks noChangeShapeType="1"/>
              </p:cNvSpPr>
              <p:nvPr/>
            </p:nvSpPr>
            <p:spPr bwMode="auto">
              <a:xfrm>
                <a:off x="3193" y="186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18" name="Line 75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19" name="Line 76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20" name="Line 77"/>
              <p:cNvSpPr>
                <a:spLocks noChangeShapeType="1"/>
              </p:cNvSpPr>
              <p:nvPr/>
            </p:nvSpPr>
            <p:spPr bwMode="auto">
              <a:xfrm>
                <a:off x="3671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815" name="Freeform 78"/>
            <p:cNvSpPr>
              <a:spLocks/>
            </p:cNvSpPr>
            <p:nvPr/>
          </p:nvSpPr>
          <p:spPr bwMode="auto">
            <a:xfrm>
              <a:off x="6591299" y="3986212"/>
              <a:ext cx="240507" cy="130980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828"/>
            </a:solidFill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816" name="Text Box 79"/>
            <p:cNvSpPr txBox="1">
              <a:spLocks noChangeArrowheads="1"/>
            </p:cNvSpPr>
            <p:nvPr/>
          </p:nvSpPr>
          <p:spPr bwMode="auto">
            <a:xfrm>
              <a:off x="6544278" y="4001463"/>
              <a:ext cx="339753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1031875"/>
              <a:r>
                <a:rPr lang="ru-RU" sz="700" b="1">
                  <a:latin typeface="Times New Roman" pitchFamily="18" charset="0"/>
                  <a:cs typeface="Arial" charset="0"/>
                </a:rPr>
                <a:t>ДПО</a:t>
              </a:r>
            </a:p>
          </p:txBody>
        </p:sp>
      </p:grpSp>
      <p:grpSp>
        <p:nvGrpSpPr>
          <p:cNvPr id="4" name="Группа 276"/>
          <p:cNvGrpSpPr>
            <a:grpSpLocks/>
          </p:cNvGrpSpPr>
          <p:nvPr/>
        </p:nvGrpSpPr>
        <p:grpSpPr bwMode="auto">
          <a:xfrm>
            <a:off x="309563" y="1387475"/>
            <a:ext cx="434975" cy="306388"/>
            <a:chOff x="4856160" y="3032911"/>
            <a:chExt cx="351098" cy="261959"/>
          </a:xfrm>
        </p:grpSpPr>
        <p:grpSp>
          <p:nvGrpSpPr>
            <p:cNvPr id="5" name="Group 127"/>
            <p:cNvGrpSpPr>
              <a:grpSpLocks/>
            </p:cNvGrpSpPr>
            <p:nvPr/>
          </p:nvGrpSpPr>
          <p:grpSpPr bwMode="auto">
            <a:xfrm>
              <a:off x="4885381" y="3032911"/>
              <a:ext cx="302569" cy="261959"/>
              <a:chOff x="3168" y="180"/>
              <a:chExt cx="528" cy="672"/>
            </a:xfrm>
          </p:grpSpPr>
          <p:sp>
            <p:nvSpPr>
              <p:cNvPr id="2810" name="Line 128"/>
              <p:cNvSpPr>
                <a:spLocks noChangeShapeType="1"/>
              </p:cNvSpPr>
              <p:nvPr/>
            </p:nvSpPr>
            <p:spPr bwMode="auto">
              <a:xfrm>
                <a:off x="3175" y="180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11" name="Line 12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12" name="Line 130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13" name="Line 131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Группа 22"/>
            <p:cNvGrpSpPr>
              <a:grpSpLocks/>
            </p:cNvGrpSpPr>
            <p:nvPr/>
          </p:nvGrpSpPr>
          <p:grpSpPr bwMode="auto">
            <a:xfrm>
              <a:off x="4856160" y="3051101"/>
              <a:ext cx="351098" cy="130980"/>
              <a:chOff x="3309131" y="3055062"/>
              <a:chExt cx="351098" cy="130980"/>
            </a:xfrm>
          </p:grpSpPr>
          <p:sp>
            <p:nvSpPr>
              <p:cNvPr id="2808" name="Freeform 132"/>
              <p:cNvSpPr>
                <a:spLocks/>
              </p:cNvSpPr>
              <p:nvPr/>
            </p:nvSpPr>
            <p:spPr bwMode="auto">
              <a:xfrm>
                <a:off x="3361848" y="3055062"/>
                <a:ext cx="274131" cy="130980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809" name="Text Box 133"/>
              <p:cNvSpPr txBox="1">
                <a:spLocks noChangeArrowheads="1"/>
              </p:cNvSpPr>
              <p:nvPr/>
            </p:nvSpPr>
            <p:spPr bwMode="auto">
              <a:xfrm>
                <a:off x="3309131" y="3073932"/>
                <a:ext cx="351098" cy="92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1031875"/>
                <a:r>
                  <a:rPr lang="ru-RU" sz="700" b="1">
                    <a:solidFill>
                      <a:schemeClr val="bg1"/>
                    </a:solidFill>
                    <a:latin typeface="Times New Roman" pitchFamily="18" charset="0"/>
                    <a:cs typeface="Arial" charset="0"/>
                  </a:rPr>
                  <a:t>ВПО</a:t>
                </a:r>
              </a:p>
            </p:txBody>
          </p:sp>
        </p:grpSp>
      </p:grpSp>
      <p:grpSp>
        <p:nvGrpSpPr>
          <p:cNvPr id="7" name="Group 316"/>
          <p:cNvGrpSpPr>
            <a:grpSpLocks/>
          </p:cNvGrpSpPr>
          <p:nvPr/>
        </p:nvGrpSpPr>
        <p:grpSpPr bwMode="auto">
          <a:xfrm>
            <a:off x="236538" y="3668713"/>
            <a:ext cx="471487" cy="311150"/>
            <a:chOff x="4727" y="2506"/>
            <a:chExt cx="706" cy="1172"/>
          </a:xfrm>
        </p:grpSpPr>
        <p:sp>
          <p:nvSpPr>
            <p:cNvPr id="27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27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27 h 1278"/>
                <a:gd name="T74" fmla="*/ 0 w 1946"/>
                <a:gd name="T75" fmla="*/ 27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4 h 373"/>
                <a:gd name="T2" fmla="*/ 0 w 217"/>
                <a:gd name="T3" fmla="*/ 4 h 373"/>
                <a:gd name="T4" fmla="*/ 0 w 217"/>
                <a:gd name="T5" fmla="*/ 7 h 373"/>
                <a:gd name="T6" fmla="*/ 0 w 217"/>
                <a:gd name="T7" fmla="*/ 7 h 373"/>
                <a:gd name="T8" fmla="*/ 0 w 217"/>
                <a:gd name="T9" fmla="*/ 8 h 373"/>
                <a:gd name="T10" fmla="*/ 0 w 217"/>
                <a:gd name="T11" fmla="*/ 8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4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7 h 373"/>
                <a:gd name="T4" fmla="*/ 0 w 29"/>
                <a:gd name="T5" fmla="*/ 8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4 h 373"/>
                <a:gd name="T2" fmla="*/ 0 w 216"/>
                <a:gd name="T3" fmla="*/ 4 h 373"/>
                <a:gd name="T4" fmla="*/ 0 w 216"/>
                <a:gd name="T5" fmla="*/ 7 h 373"/>
                <a:gd name="T6" fmla="*/ 0 w 216"/>
                <a:gd name="T7" fmla="*/ 7 h 373"/>
                <a:gd name="T8" fmla="*/ 0 w 216"/>
                <a:gd name="T9" fmla="*/ 8 h 373"/>
                <a:gd name="T10" fmla="*/ 0 w 216"/>
                <a:gd name="T11" fmla="*/ 8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4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7 h 373"/>
                <a:gd name="T4" fmla="*/ 0 w 29"/>
                <a:gd name="T5" fmla="*/ 8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4 h 373"/>
                <a:gd name="T2" fmla="*/ 0 w 217"/>
                <a:gd name="T3" fmla="*/ 4 h 373"/>
                <a:gd name="T4" fmla="*/ 0 w 217"/>
                <a:gd name="T5" fmla="*/ 7 h 373"/>
                <a:gd name="T6" fmla="*/ 0 w 217"/>
                <a:gd name="T7" fmla="*/ 7 h 373"/>
                <a:gd name="T8" fmla="*/ 0 w 217"/>
                <a:gd name="T9" fmla="*/ 8 h 373"/>
                <a:gd name="T10" fmla="*/ 0 w 217"/>
                <a:gd name="T11" fmla="*/ 8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4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7 h 373"/>
                <a:gd name="T4" fmla="*/ 0 w 29"/>
                <a:gd name="T5" fmla="*/ 8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4 h 372"/>
                <a:gd name="T2" fmla="*/ 0 w 216"/>
                <a:gd name="T3" fmla="*/ 4 h 372"/>
                <a:gd name="T4" fmla="*/ 0 w 216"/>
                <a:gd name="T5" fmla="*/ 8 h 372"/>
                <a:gd name="T6" fmla="*/ 0 w 216"/>
                <a:gd name="T7" fmla="*/ 8 h 372"/>
                <a:gd name="T8" fmla="*/ 0 w 216"/>
                <a:gd name="T9" fmla="*/ 8 h 372"/>
                <a:gd name="T10" fmla="*/ 0 w 216"/>
                <a:gd name="T11" fmla="*/ 8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8 h 372"/>
                <a:gd name="T4" fmla="*/ 0 w 29"/>
                <a:gd name="T5" fmla="*/ 8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4 h 372"/>
                <a:gd name="T2" fmla="*/ 0 w 217"/>
                <a:gd name="T3" fmla="*/ 4 h 372"/>
                <a:gd name="T4" fmla="*/ 0 w 217"/>
                <a:gd name="T5" fmla="*/ 8 h 372"/>
                <a:gd name="T6" fmla="*/ 0 w 217"/>
                <a:gd name="T7" fmla="*/ 8 h 372"/>
                <a:gd name="T8" fmla="*/ 0 w 217"/>
                <a:gd name="T9" fmla="*/ 8 h 372"/>
                <a:gd name="T10" fmla="*/ 0 w 217"/>
                <a:gd name="T11" fmla="*/ 8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8 h 372"/>
                <a:gd name="T4" fmla="*/ 0 w 29"/>
                <a:gd name="T5" fmla="*/ 8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4 h 373"/>
                <a:gd name="T2" fmla="*/ 0 w 215"/>
                <a:gd name="T3" fmla="*/ 4 h 373"/>
                <a:gd name="T4" fmla="*/ 0 w 215"/>
                <a:gd name="T5" fmla="*/ 7 h 373"/>
                <a:gd name="T6" fmla="*/ 0 w 215"/>
                <a:gd name="T7" fmla="*/ 7 h 373"/>
                <a:gd name="T8" fmla="*/ 0 w 215"/>
                <a:gd name="T9" fmla="*/ 8 h 373"/>
                <a:gd name="T10" fmla="*/ 0 w 215"/>
                <a:gd name="T11" fmla="*/ 8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4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7 h 373"/>
                <a:gd name="T4" fmla="*/ 0 w 29"/>
                <a:gd name="T5" fmla="*/ 8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4 h 373"/>
                <a:gd name="T2" fmla="*/ 0 w 216"/>
                <a:gd name="T3" fmla="*/ 4 h 373"/>
                <a:gd name="T4" fmla="*/ 0 w 216"/>
                <a:gd name="T5" fmla="*/ 7 h 373"/>
                <a:gd name="T6" fmla="*/ 0 w 216"/>
                <a:gd name="T7" fmla="*/ 7 h 373"/>
                <a:gd name="T8" fmla="*/ 0 w 216"/>
                <a:gd name="T9" fmla="*/ 8 h 373"/>
                <a:gd name="T10" fmla="*/ 0 w 216"/>
                <a:gd name="T11" fmla="*/ 8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4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7 h 373"/>
                <a:gd name="T4" fmla="*/ 0 w 29"/>
                <a:gd name="T5" fmla="*/ 8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4 h 373"/>
                <a:gd name="T2" fmla="*/ 0 w 215"/>
                <a:gd name="T3" fmla="*/ 4 h 373"/>
                <a:gd name="T4" fmla="*/ 0 w 215"/>
                <a:gd name="T5" fmla="*/ 7 h 373"/>
                <a:gd name="T6" fmla="*/ 0 w 215"/>
                <a:gd name="T7" fmla="*/ 7 h 373"/>
                <a:gd name="T8" fmla="*/ 0 w 215"/>
                <a:gd name="T9" fmla="*/ 8 h 373"/>
                <a:gd name="T10" fmla="*/ 0 w 215"/>
                <a:gd name="T11" fmla="*/ 8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4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7 h 373"/>
                <a:gd name="T4" fmla="*/ 0 w 29"/>
                <a:gd name="T5" fmla="*/ 8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4 h 372"/>
                <a:gd name="T2" fmla="*/ 0 w 216"/>
                <a:gd name="T3" fmla="*/ 4 h 372"/>
                <a:gd name="T4" fmla="*/ 0 w 216"/>
                <a:gd name="T5" fmla="*/ 8 h 372"/>
                <a:gd name="T6" fmla="*/ 0 w 216"/>
                <a:gd name="T7" fmla="*/ 8 h 372"/>
                <a:gd name="T8" fmla="*/ 0 w 216"/>
                <a:gd name="T9" fmla="*/ 8 h 372"/>
                <a:gd name="T10" fmla="*/ 0 w 216"/>
                <a:gd name="T11" fmla="*/ 8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8 h 372"/>
                <a:gd name="T4" fmla="*/ 0 w 29"/>
                <a:gd name="T5" fmla="*/ 8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4 h 372"/>
                <a:gd name="T2" fmla="*/ 0 w 215"/>
                <a:gd name="T3" fmla="*/ 4 h 372"/>
                <a:gd name="T4" fmla="*/ 0 w 215"/>
                <a:gd name="T5" fmla="*/ 8 h 372"/>
                <a:gd name="T6" fmla="*/ 0 w 215"/>
                <a:gd name="T7" fmla="*/ 8 h 372"/>
                <a:gd name="T8" fmla="*/ 0 w 215"/>
                <a:gd name="T9" fmla="*/ 8 h 372"/>
                <a:gd name="T10" fmla="*/ 0 w 215"/>
                <a:gd name="T11" fmla="*/ 8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8 h 372"/>
                <a:gd name="T4" fmla="*/ 0 w 29"/>
                <a:gd name="T5" fmla="*/ 8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Группа 280"/>
          <p:cNvGrpSpPr>
            <a:grpSpLocks/>
          </p:cNvGrpSpPr>
          <p:nvPr/>
        </p:nvGrpSpPr>
        <p:grpSpPr bwMode="auto">
          <a:xfrm>
            <a:off x="322263" y="2578100"/>
            <a:ext cx="331787" cy="296863"/>
            <a:chOff x="1758152" y="4604547"/>
            <a:chExt cx="267498" cy="253815"/>
          </a:xfrm>
        </p:grpSpPr>
        <p:grpSp>
          <p:nvGrpSpPr>
            <p:cNvPr id="9" name="Group 397"/>
            <p:cNvGrpSpPr>
              <a:grpSpLocks/>
            </p:cNvGrpSpPr>
            <p:nvPr/>
          </p:nvGrpSpPr>
          <p:grpSpPr bwMode="auto">
            <a:xfrm>
              <a:off x="1758152" y="4604547"/>
              <a:ext cx="267498" cy="253815"/>
              <a:chOff x="6900" y="2382"/>
              <a:chExt cx="528" cy="272"/>
            </a:xfrm>
          </p:grpSpPr>
          <p:grpSp>
            <p:nvGrpSpPr>
              <p:cNvPr id="10" name="Group 398"/>
              <p:cNvGrpSpPr>
                <a:grpSpLocks/>
              </p:cNvGrpSpPr>
              <p:nvPr/>
            </p:nvGrpSpPr>
            <p:grpSpPr bwMode="auto">
              <a:xfrm>
                <a:off x="6900" y="2382"/>
                <a:ext cx="528" cy="272"/>
                <a:chOff x="3168" y="192"/>
                <a:chExt cx="528" cy="672"/>
              </a:xfrm>
            </p:grpSpPr>
            <p:sp>
              <p:nvSpPr>
                <p:cNvPr id="2723" name="Line 399"/>
                <p:cNvSpPr>
                  <a:spLocks noChangeShapeType="1"/>
                </p:cNvSpPr>
                <p:nvPr/>
              </p:nvSpPr>
              <p:spPr bwMode="auto">
                <a:xfrm>
                  <a:off x="3192" y="192"/>
                  <a:ext cx="0" cy="67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4" name="Line 400"/>
                <p:cNvSpPr>
                  <a:spLocks noChangeShapeType="1"/>
                </p:cNvSpPr>
                <p:nvPr/>
              </p:nvSpPr>
              <p:spPr bwMode="auto">
                <a:xfrm>
                  <a:off x="3168" y="192"/>
                  <a:ext cx="528" cy="9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5" name="Line 401"/>
                <p:cNvSpPr>
                  <a:spLocks noChangeShapeType="1"/>
                </p:cNvSpPr>
                <p:nvPr/>
              </p:nvSpPr>
              <p:spPr bwMode="auto">
                <a:xfrm flipV="1">
                  <a:off x="3168" y="480"/>
                  <a:ext cx="528" cy="9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26" name="Line 402"/>
                <p:cNvSpPr>
                  <a:spLocks noChangeShapeType="1"/>
                </p:cNvSpPr>
                <p:nvPr/>
              </p:nvSpPr>
              <p:spPr bwMode="auto">
                <a:xfrm>
                  <a:off x="3668" y="28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2722" name="Freeform 403"/>
              <p:cNvSpPr>
                <a:spLocks/>
              </p:cNvSpPr>
              <p:nvPr/>
            </p:nvSpPr>
            <p:spPr bwMode="auto">
              <a:xfrm>
                <a:off x="6922" y="2388"/>
                <a:ext cx="469" cy="148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 h 159"/>
                  <a:gd name="T4" fmla="*/ 185207874 w 291"/>
                  <a:gd name="T5" fmla="*/ 16 h 159"/>
                  <a:gd name="T6" fmla="*/ 185207874 w 291"/>
                  <a:gd name="T7" fmla="*/ 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2720" name="Text Box 404"/>
            <p:cNvSpPr txBox="1">
              <a:spLocks noChangeArrowheads="1"/>
            </p:cNvSpPr>
            <p:nvPr/>
          </p:nvSpPr>
          <p:spPr bwMode="auto">
            <a:xfrm>
              <a:off x="1780353" y="4639472"/>
              <a:ext cx="215272" cy="78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36600"/>
              <a:r>
                <a:rPr lang="ru-RU" sz="600" b="1">
                  <a:latin typeface="Times New Roman" pitchFamily="18" charset="0"/>
                  <a:cs typeface="Arial" charset="0"/>
                </a:rPr>
                <a:t>ПЧ-44</a:t>
              </a:r>
            </a:p>
          </p:txBody>
        </p:sp>
      </p:grpSp>
      <p:sp>
        <p:nvSpPr>
          <p:cNvPr id="2056" name="Rectangle 423"/>
          <p:cNvSpPr>
            <a:spLocks noChangeArrowheads="1"/>
          </p:cNvSpPr>
          <p:nvPr/>
        </p:nvSpPr>
        <p:spPr bwMode="auto">
          <a:xfrm>
            <a:off x="939800" y="2938463"/>
            <a:ext cx="601663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>
                <a:cs typeface="Times New Roman" pitchFamily="18" charset="0"/>
              </a:rPr>
              <a:t>ПОО, ОЭ</a:t>
            </a:r>
          </a:p>
        </p:txBody>
      </p:sp>
      <p:sp>
        <p:nvSpPr>
          <p:cNvPr id="2057" name="Rectangle 425"/>
          <p:cNvSpPr>
            <a:spLocks noChangeArrowheads="1"/>
          </p:cNvSpPr>
          <p:nvPr/>
        </p:nvSpPr>
        <p:spPr bwMode="auto">
          <a:xfrm>
            <a:off x="939800" y="1660525"/>
            <a:ext cx="2063750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/>
              <a:t>Добровольная пожарная охрана</a:t>
            </a:r>
          </a:p>
        </p:txBody>
      </p:sp>
      <p:sp>
        <p:nvSpPr>
          <p:cNvPr id="2058" name="Rectangle 426"/>
          <p:cNvSpPr>
            <a:spLocks noChangeArrowheads="1"/>
          </p:cNvSpPr>
          <p:nvPr/>
        </p:nvSpPr>
        <p:spPr bwMode="auto">
          <a:xfrm>
            <a:off x="939800" y="1382713"/>
            <a:ext cx="2124075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/>
              <a:t>Ведомственная пожарная охрана</a:t>
            </a:r>
          </a:p>
        </p:txBody>
      </p:sp>
      <p:sp>
        <p:nvSpPr>
          <p:cNvPr id="2059" name="Rectangle 428"/>
          <p:cNvSpPr>
            <a:spLocks noChangeArrowheads="1"/>
          </p:cNvSpPr>
          <p:nvPr/>
        </p:nvSpPr>
        <p:spPr bwMode="auto">
          <a:xfrm>
            <a:off x="939800" y="2505075"/>
            <a:ext cx="25384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>
                <a:cs typeface="Times New Roman" pitchFamily="18" charset="0"/>
              </a:rPr>
              <a:t>Федеральная противопожарная служба</a:t>
            </a:r>
          </a:p>
        </p:txBody>
      </p:sp>
      <p:sp>
        <p:nvSpPr>
          <p:cNvPr id="2060" name="Rectangle 430"/>
          <p:cNvSpPr>
            <a:spLocks noChangeArrowheads="1"/>
          </p:cNvSpPr>
          <p:nvPr/>
        </p:nvSpPr>
        <p:spPr bwMode="auto">
          <a:xfrm>
            <a:off x="939800" y="3757613"/>
            <a:ext cx="19605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en-US" sz="1100">
                <a:cs typeface="Times New Roman" pitchFamily="18" charset="0"/>
              </a:rPr>
              <a:t>- </a:t>
            </a:r>
            <a:r>
              <a:rPr lang="ru-RU" sz="1100">
                <a:cs typeface="Times New Roman" pitchFamily="18" charset="0"/>
              </a:rPr>
              <a:t>Социально значимый объект</a:t>
            </a:r>
          </a:p>
        </p:txBody>
      </p:sp>
      <p:grpSp>
        <p:nvGrpSpPr>
          <p:cNvPr id="11" name="Group 431"/>
          <p:cNvGrpSpPr>
            <a:grpSpLocks noChangeAspect="1"/>
          </p:cNvGrpSpPr>
          <p:nvPr/>
        </p:nvGrpSpPr>
        <p:grpSpPr bwMode="auto">
          <a:xfrm>
            <a:off x="174625" y="2806700"/>
            <a:ext cx="565150" cy="388938"/>
            <a:chOff x="4262" y="3704"/>
            <a:chExt cx="182" cy="97"/>
          </a:xfrm>
        </p:grpSpPr>
        <p:sp>
          <p:nvSpPr>
            <p:cNvPr id="2616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2717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18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14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15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2715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716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6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2713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714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17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2708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09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10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18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19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2702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20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2704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705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21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2699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00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01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22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23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2692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93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94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95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96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4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25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2688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89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90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91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2684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85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86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87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7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2680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81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82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83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8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2676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77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78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79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2672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73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74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75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0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2668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69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70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71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1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2664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65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66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67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27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2660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61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62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63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28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2656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57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58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59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29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2652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53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54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55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30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2648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49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50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51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31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2644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45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46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47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32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2640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41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42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643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2633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2624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25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26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2634" name="Группа 278"/>
          <p:cNvGrpSpPr>
            <a:grpSpLocks/>
          </p:cNvGrpSpPr>
          <p:nvPr/>
        </p:nvGrpSpPr>
        <p:grpSpPr bwMode="auto">
          <a:xfrm>
            <a:off x="344488" y="2292350"/>
            <a:ext cx="338137" cy="296863"/>
            <a:chOff x="6000750" y="5189915"/>
            <a:chExt cx="273049" cy="253188"/>
          </a:xfrm>
        </p:grpSpPr>
        <p:grpSp>
          <p:nvGrpSpPr>
            <p:cNvPr id="2635" name="Group 537"/>
            <p:cNvGrpSpPr>
              <a:grpSpLocks/>
            </p:cNvGrpSpPr>
            <p:nvPr/>
          </p:nvGrpSpPr>
          <p:grpSpPr bwMode="auto">
            <a:xfrm>
              <a:off x="6000750" y="5189915"/>
              <a:ext cx="273049" cy="253188"/>
              <a:chOff x="3168" y="192"/>
              <a:chExt cx="528" cy="672"/>
            </a:xfrm>
          </p:grpSpPr>
          <p:sp>
            <p:nvSpPr>
              <p:cNvPr id="2612" name="Line 538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2613" name="Line 53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2614" name="Line 540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2615" name="Line 541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</p:grpSp>
        <p:sp>
          <p:nvSpPr>
            <p:cNvPr id="2611" name="Text Box 543"/>
            <p:cNvSpPr txBox="1">
              <a:spLocks noChangeArrowheads="1"/>
            </p:cNvSpPr>
            <p:nvPr/>
          </p:nvSpPr>
          <p:spPr bwMode="auto">
            <a:xfrm>
              <a:off x="6038850" y="5219261"/>
              <a:ext cx="189533" cy="91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defTabSz="736600"/>
              <a:r>
                <a:rPr lang="ru-RU" sz="700" b="1">
                  <a:latin typeface="Times New Roman" pitchFamily="18" charset="0"/>
                  <a:cs typeface="Arial" charset="0"/>
                </a:rPr>
                <a:t>МПО</a:t>
              </a:r>
            </a:p>
          </p:txBody>
        </p:sp>
      </p:grpSp>
      <p:sp>
        <p:nvSpPr>
          <p:cNvPr id="2063" name="Text Box 544"/>
          <p:cNvSpPr txBox="1">
            <a:spLocks noChangeArrowheads="1"/>
          </p:cNvSpPr>
          <p:nvPr/>
        </p:nvSpPr>
        <p:spPr bwMode="auto">
          <a:xfrm>
            <a:off x="844550" y="1922463"/>
            <a:ext cx="2514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6" rIns="91371" bIns="45686">
            <a:spAutoFit/>
          </a:bodyPr>
          <a:lstStyle/>
          <a:p>
            <a:pPr defTabSz="911225" eaLnBrk="1" hangingPunct="1"/>
            <a:r>
              <a:rPr lang="ru-RU" sz="1100" b="1">
                <a:latin typeface="Times New Roman" pitchFamily="18" charset="0"/>
              </a:rPr>
              <a:t>Противопожарная</a:t>
            </a:r>
            <a:r>
              <a:rPr lang="ru-RU" sz="1200" b="1">
                <a:latin typeface="Times New Roman" pitchFamily="18" charset="0"/>
              </a:rPr>
              <a:t> служба </a:t>
            </a:r>
            <a:r>
              <a:rPr lang="ru-RU" sz="1100" b="1">
                <a:latin typeface="Times New Roman" pitchFamily="18" charset="0"/>
              </a:rPr>
              <a:t>субъекта</a:t>
            </a:r>
          </a:p>
        </p:txBody>
      </p:sp>
      <p:sp>
        <p:nvSpPr>
          <p:cNvPr id="2064" name="Rectangle 557"/>
          <p:cNvSpPr>
            <a:spLocks noChangeArrowheads="1"/>
          </p:cNvSpPr>
          <p:nvPr/>
        </p:nvSpPr>
        <p:spPr bwMode="auto">
          <a:xfrm>
            <a:off x="939800" y="3267075"/>
            <a:ext cx="1873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/>
              <a:t>Лечебные учреждения</a:t>
            </a:r>
          </a:p>
          <a:p>
            <a:pPr defTabSz="911225"/>
            <a:r>
              <a:rPr lang="ru-RU" sz="1100"/>
              <a:t> (наименование, кол-во коек)</a:t>
            </a:r>
          </a:p>
        </p:txBody>
      </p:sp>
      <p:grpSp>
        <p:nvGrpSpPr>
          <p:cNvPr id="2636" name="Group 560"/>
          <p:cNvGrpSpPr>
            <a:grpSpLocks/>
          </p:cNvGrpSpPr>
          <p:nvPr/>
        </p:nvGrpSpPr>
        <p:grpSpPr bwMode="auto">
          <a:xfrm>
            <a:off x="279400" y="4094163"/>
            <a:ext cx="360363" cy="304800"/>
            <a:chOff x="4032" y="3888"/>
            <a:chExt cx="192" cy="205"/>
          </a:xfrm>
        </p:grpSpPr>
        <p:sp>
          <p:nvSpPr>
            <p:cNvPr id="2608" name="Freeform 561"/>
            <p:cNvSpPr>
              <a:spLocks/>
            </p:cNvSpPr>
            <p:nvPr/>
          </p:nvSpPr>
          <p:spPr bwMode="auto">
            <a:xfrm>
              <a:off x="4088" y="3898"/>
              <a:ext cx="85" cy="195"/>
            </a:xfrm>
            <a:custGeom>
              <a:avLst/>
              <a:gdLst>
                <a:gd name="T0" fmla="*/ 2147483647 w 42"/>
                <a:gd name="T1" fmla="*/ 0 h 84"/>
                <a:gd name="T2" fmla="*/ 0 w 42"/>
                <a:gd name="T3" fmla="*/ 2147483647 h 84"/>
                <a:gd name="T4" fmla="*/ 2147483647 w 42"/>
                <a:gd name="T5" fmla="*/ 2147483647 h 84"/>
                <a:gd name="T6" fmla="*/ 2147483647 w 42"/>
                <a:gd name="T7" fmla="*/ 2147483647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84"/>
                <a:gd name="T14" fmla="*/ 42 w 42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84">
                  <a:moveTo>
                    <a:pt x="24" y="0"/>
                  </a:moveTo>
                  <a:lnTo>
                    <a:pt x="0" y="38"/>
                  </a:lnTo>
                  <a:lnTo>
                    <a:pt x="42" y="30"/>
                  </a:lnTo>
                  <a:lnTo>
                    <a:pt x="10" y="84"/>
                  </a:lnTo>
                </a:path>
              </a:pathLst>
            </a:custGeom>
            <a:noFill/>
            <a:ln w="19050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09" name="Oval 562"/>
            <p:cNvSpPr>
              <a:spLocks noChangeArrowheads="1"/>
            </p:cNvSpPr>
            <p:nvPr/>
          </p:nvSpPr>
          <p:spPr bwMode="auto">
            <a:xfrm>
              <a:off x="4032" y="3888"/>
              <a:ext cx="192" cy="1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066" name="Text Box 563"/>
          <p:cNvSpPr txBox="1">
            <a:spLocks noChangeArrowheads="1"/>
          </p:cNvSpPr>
          <p:nvPr/>
        </p:nvSpPr>
        <p:spPr bwMode="auto">
          <a:xfrm>
            <a:off x="820738" y="4076700"/>
            <a:ext cx="593725" cy="28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7822" tIns="63919" rIns="127822" bIns="63919">
            <a:spAutoFit/>
          </a:bodyPr>
          <a:lstStyle/>
          <a:p>
            <a:pPr defTabSz="1277938" eaLnBrk="1" hangingPunct="1"/>
            <a:r>
              <a:rPr lang="en-US" sz="1000" b="1">
                <a:latin typeface="Times New Roman" pitchFamily="18" charset="0"/>
                <a:cs typeface="Arial" charset="0"/>
              </a:rPr>
              <a:t>- </a:t>
            </a:r>
            <a:r>
              <a:rPr lang="ru-RU" sz="1000" b="1">
                <a:latin typeface="Times New Roman" pitchFamily="18" charset="0"/>
                <a:cs typeface="Arial" charset="0"/>
              </a:rPr>
              <a:t>ГЭС</a:t>
            </a:r>
          </a:p>
        </p:txBody>
      </p:sp>
      <p:grpSp>
        <p:nvGrpSpPr>
          <p:cNvPr id="2637" name="Group 697"/>
          <p:cNvGrpSpPr>
            <a:grpSpLocks/>
          </p:cNvGrpSpPr>
          <p:nvPr/>
        </p:nvGrpSpPr>
        <p:grpSpPr bwMode="auto">
          <a:xfrm>
            <a:off x="349250" y="2008188"/>
            <a:ext cx="355600" cy="295275"/>
            <a:chOff x="131" y="5457"/>
            <a:chExt cx="224" cy="186"/>
          </a:xfrm>
        </p:grpSpPr>
        <p:sp>
          <p:nvSpPr>
            <p:cNvPr id="2605" name="Freeform 698"/>
            <p:cNvSpPr>
              <a:spLocks/>
            </p:cNvSpPr>
            <p:nvPr/>
          </p:nvSpPr>
          <p:spPr bwMode="auto">
            <a:xfrm>
              <a:off x="137" y="5457"/>
              <a:ext cx="218" cy="11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606" name="Text Box 699"/>
            <p:cNvSpPr txBox="1">
              <a:spLocks noChangeArrowheads="1"/>
            </p:cNvSpPr>
            <p:nvPr/>
          </p:nvSpPr>
          <p:spPr bwMode="auto">
            <a:xfrm>
              <a:off x="131" y="5473"/>
              <a:ext cx="181" cy="6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1031875"/>
              <a:r>
                <a:rPr lang="ru-RU" sz="700" b="1">
                  <a:latin typeface="Times New Roman" pitchFamily="18" charset="0"/>
                  <a:cs typeface="Arial" charset="0"/>
                </a:rPr>
                <a:t>ПЧ-39</a:t>
              </a:r>
            </a:p>
          </p:txBody>
        </p:sp>
        <p:sp>
          <p:nvSpPr>
            <p:cNvPr id="2607" name="Line 700"/>
            <p:cNvSpPr>
              <a:spLocks noChangeShapeType="1"/>
            </p:cNvSpPr>
            <p:nvPr/>
          </p:nvSpPr>
          <p:spPr bwMode="auto">
            <a:xfrm>
              <a:off x="131" y="5461"/>
              <a:ext cx="0" cy="18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68" name="Line 701"/>
          <p:cNvSpPr>
            <a:spLocks noChangeShapeType="1"/>
          </p:cNvSpPr>
          <p:nvPr/>
        </p:nvSpPr>
        <p:spPr bwMode="auto">
          <a:xfrm>
            <a:off x="168275" y="4605338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91427" tIns="45713" rIns="91427" bIns="45713"/>
          <a:lstStyle/>
          <a:p>
            <a:endParaRPr lang="ru-RU"/>
          </a:p>
        </p:txBody>
      </p:sp>
      <p:sp>
        <p:nvSpPr>
          <p:cNvPr id="2069" name="Text Box 702"/>
          <p:cNvSpPr txBox="1">
            <a:spLocks noChangeArrowheads="1"/>
          </p:cNvSpPr>
          <p:nvPr/>
        </p:nvSpPr>
        <p:spPr bwMode="auto">
          <a:xfrm>
            <a:off x="844550" y="4381500"/>
            <a:ext cx="2246313" cy="46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7822" tIns="63919" rIns="127822" bIns="63919">
            <a:spAutoFit/>
          </a:bodyPr>
          <a:lstStyle/>
          <a:p>
            <a:pPr defTabSz="1277938"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Граница муниципального </a:t>
            </a:r>
          </a:p>
          <a:p>
            <a:pPr defTabSz="1277938"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района и пожарного гарнизона</a:t>
            </a:r>
          </a:p>
        </p:txBody>
      </p:sp>
      <p:sp>
        <p:nvSpPr>
          <p:cNvPr id="2070" name="Rectangle 427"/>
          <p:cNvSpPr>
            <a:spLocks noChangeArrowheads="1"/>
          </p:cNvSpPr>
          <p:nvPr/>
        </p:nvSpPr>
        <p:spPr bwMode="auto">
          <a:xfrm>
            <a:off x="939800" y="2246313"/>
            <a:ext cx="2211388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>
                <a:cs typeface="Times New Roman" pitchFamily="18" charset="0"/>
              </a:rPr>
              <a:t>Муниципальная пожарная охрана</a:t>
            </a:r>
          </a:p>
        </p:txBody>
      </p:sp>
      <p:grpSp>
        <p:nvGrpSpPr>
          <p:cNvPr id="2638" name="Группа 281"/>
          <p:cNvGrpSpPr>
            <a:grpSpLocks/>
          </p:cNvGrpSpPr>
          <p:nvPr/>
        </p:nvGrpSpPr>
        <p:grpSpPr bwMode="auto">
          <a:xfrm>
            <a:off x="268288" y="3295650"/>
            <a:ext cx="539750" cy="268288"/>
            <a:chOff x="2548722" y="6171025"/>
            <a:chExt cx="435778" cy="229775"/>
          </a:xfrm>
        </p:grpSpPr>
        <p:sp>
          <p:nvSpPr>
            <p:cNvPr id="2597" name="Rectangle 597"/>
            <p:cNvSpPr>
              <a:spLocks noChangeArrowheads="1"/>
            </p:cNvSpPr>
            <p:nvPr/>
          </p:nvSpPr>
          <p:spPr bwMode="auto">
            <a:xfrm>
              <a:off x="2794000" y="6171025"/>
              <a:ext cx="190500" cy="229775"/>
            </a:xfrm>
            <a:prstGeom prst="rect">
              <a:avLst/>
            </a:prstGeom>
            <a:solidFill>
              <a:schemeClr val="bg1">
                <a:alpha val="38823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10492" tIns="10492" rIns="10492" bIns="10492"/>
            <a:lstStyle/>
            <a:p>
              <a:pPr algn="ctr" defTabSz="911225"/>
              <a:r>
                <a:rPr lang="ru-RU" sz="800" u="sng">
                  <a:cs typeface="Times New Roman" pitchFamily="18" charset="0"/>
                </a:rPr>
                <a:t>УБ</a:t>
              </a:r>
            </a:p>
            <a:p>
              <a:pPr algn="ctr" defTabSz="911225"/>
              <a:r>
                <a:rPr lang="ru-RU" sz="800">
                  <a:cs typeface="Times New Roman" pitchFamily="18" charset="0"/>
                </a:rPr>
                <a:t>40</a:t>
              </a:r>
            </a:p>
          </p:txBody>
        </p:sp>
        <p:grpSp>
          <p:nvGrpSpPr>
            <p:cNvPr id="2639" name="Group 599"/>
            <p:cNvGrpSpPr>
              <a:grpSpLocks/>
            </p:cNvGrpSpPr>
            <p:nvPr/>
          </p:nvGrpSpPr>
          <p:grpSpPr bwMode="auto">
            <a:xfrm>
              <a:off x="2548722" y="6177034"/>
              <a:ext cx="226419" cy="206310"/>
              <a:chOff x="0" y="1"/>
              <a:chExt cx="20000" cy="19999"/>
            </a:xfrm>
          </p:grpSpPr>
          <p:sp>
            <p:nvSpPr>
              <p:cNvPr id="2599" name="Rectangle 600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00" name="Line 601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01" name="Line 602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697" name="Group 603"/>
              <p:cNvGrpSpPr>
                <a:grpSpLocks/>
              </p:cNvGrpSpPr>
              <p:nvPr/>
            </p:nvGrpSpPr>
            <p:grpSpPr bwMode="auto">
              <a:xfrm>
                <a:off x="8961" y="3009"/>
                <a:ext cx="2336" cy="3408"/>
                <a:chOff x="-1" y="0"/>
                <a:chExt cx="20002" cy="20000"/>
              </a:xfrm>
            </p:grpSpPr>
            <p:sp>
              <p:nvSpPr>
                <p:cNvPr id="2603" name="Line 604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04" name="Line 605"/>
                <p:cNvSpPr>
                  <a:spLocks noChangeShapeType="1"/>
                </p:cNvSpPr>
                <p:nvPr/>
              </p:nvSpPr>
              <p:spPr bwMode="auto">
                <a:xfrm>
                  <a:off x="-1" y="11585"/>
                  <a:ext cx="20002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2072" name="Text Box 127"/>
          <p:cNvSpPr txBox="1">
            <a:spLocks noChangeArrowheads="1"/>
          </p:cNvSpPr>
          <p:nvPr/>
        </p:nvSpPr>
        <p:spPr bwMode="auto">
          <a:xfrm>
            <a:off x="814388" y="4837113"/>
            <a:ext cx="21431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791" tIns="63904" rIns="127791" bIns="63904">
            <a:spAutoFit/>
          </a:bodyPr>
          <a:lstStyle/>
          <a:p>
            <a:pPr marL="87313" indent="-87313" defTabSz="1277938"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- Химически опасные объекты</a:t>
            </a:r>
          </a:p>
        </p:txBody>
      </p:sp>
      <p:pic>
        <p:nvPicPr>
          <p:cNvPr id="2073" name="Picture 288" descr="C:\Documents and Settings\99001\Рабочий стол\Символы_опасности_files\80px-WMD-chemic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4833938"/>
            <a:ext cx="3952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4" name="Text Box 87"/>
          <p:cNvSpPr txBox="1">
            <a:spLocks noChangeArrowheads="1"/>
          </p:cNvSpPr>
          <p:nvPr/>
        </p:nvSpPr>
        <p:spPr bwMode="auto">
          <a:xfrm>
            <a:off x="830263" y="5141913"/>
            <a:ext cx="22145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4" tIns="64002" rIns="128004" bIns="64002">
            <a:spAutoFit/>
          </a:bodyPr>
          <a:lstStyle/>
          <a:p>
            <a:pPr marL="88900" indent="-88900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- хранилище АХОВ (тип вещества, количество тонн)</a:t>
            </a:r>
          </a:p>
        </p:txBody>
      </p:sp>
      <p:sp>
        <p:nvSpPr>
          <p:cNvPr id="2075" name="TextBox 264"/>
          <p:cNvSpPr txBox="1">
            <a:spLocks noChangeArrowheads="1"/>
          </p:cNvSpPr>
          <p:nvPr/>
        </p:nvSpPr>
        <p:spPr bwMode="auto">
          <a:xfrm>
            <a:off x="234950" y="5246688"/>
            <a:ext cx="439738" cy="30638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algn="ctr" eaLnBrk="1" hangingPunct="1"/>
            <a:r>
              <a:rPr lang="ru-RU" sz="700" b="1" u="sng">
                <a:latin typeface="Times New Roman" pitchFamily="18" charset="0"/>
              </a:rPr>
              <a:t>ХЛОР</a:t>
            </a:r>
          </a:p>
          <a:p>
            <a:pPr algn="ctr" eaLnBrk="1" hangingPunct="1"/>
            <a:r>
              <a:rPr lang="ru-RU" sz="700" b="1">
                <a:latin typeface="Times New Roman" pitchFamily="18" charset="0"/>
              </a:rPr>
              <a:t>0,4/0,4</a:t>
            </a:r>
          </a:p>
        </p:txBody>
      </p:sp>
      <p:grpSp>
        <p:nvGrpSpPr>
          <p:cNvPr id="2698" name="Группа 81"/>
          <p:cNvGrpSpPr>
            <a:grpSpLocks/>
          </p:cNvGrpSpPr>
          <p:nvPr/>
        </p:nvGrpSpPr>
        <p:grpSpPr bwMode="auto">
          <a:xfrm>
            <a:off x="196850" y="5683250"/>
            <a:ext cx="576263" cy="198438"/>
            <a:chOff x="9839134" y="6812696"/>
            <a:chExt cx="888390" cy="318049"/>
          </a:xfrm>
        </p:grpSpPr>
        <p:grpSp>
          <p:nvGrpSpPr>
            <p:cNvPr id="2703" name="Group 11351"/>
            <p:cNvGrpSpPr>
              <a:grpSpLocks/>
            </p:cNvGrpSpPr>
            <p:nvPr/>
          </p:nvGrpSpPr>
          <p:grpSpPr bwMode="auto">
            <a:xfrm>
              <a:off x="9853876" y="6812696"/>
              <a:ext cx="484978" cy="289307"/>
              <a:chOff x="3311" y="3209"/>
              <a:chExt cx="250" cy="155"/>
            </a:xfrm>
          </p:grpSpPr>
          <p:grpSp>
            <p:nvGrpSpPr>
              <p:cNvPr id="2706" name="Group 11352"/>
              <p:cNvGrpSpPr>
                <a:grpSpLocks/>
              </p:cNvGrpSpPr>
              <p:nvPr/>
            </p:nvGrpSpPr>
            <p:grpSpPr bwMode="auto">
              <a:xfrm>
                <a:off x="3311" y="3209"/>
                <a:ext cx="125" cy="155"/>
                <a:chOff x="3311" y="3209"/>
                <a:chExt cx="125" cy="155"/>
              </a:xfrm>
            </p:grpSpPr>
            <p:sp>
              <p:nvSpPr>
                <p:cNvPr id="2595" name="Freeform 11353"/>
                <p:cNvSpPr>
                  <a:spLocks/>
                </p:cNvSpPr>
                <p:nvPr/>
              </p:nvSpPr>
              <p:spPr bwMode="auto">
                <a:xfrm>
                  <a:off x="3311" y="3209"/>
                  <a:ext cx="125" cy="153"/>
                </a:xfrm>
                <a:custGeom>
                  <a:avLst/>
                  <a:gdLst>
                    <a:gd name="T0" fmla="*/ 0 w 1147"/>
                    <a:gd name="T1" fmla="*/ 0 h 1333"/>
                    <a:gd name="T2" fmla="*/ 0 w 1147"/>
                    <a:gd name="T3" fmla="*/ 0 h 1333"/>
                    <a:gd name="T4" fmla="*/ 0 w 1147"/>
                    <a:gd name="T5" fmla="*/ 0 h 1333"/>
                    <a:gd name="T6" fmla="*/ 0 w 1147"/>
                    <a:gd name="T7" fmla="*/ 0 h 13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7"/>
                    <a:gd name="T13" fmla="*/ 0 h 1333"/>
                    <a:gd name="T14" fmla="*/ 1147 w 1147"/>
                    <a:gd name="T15" fmla="*/ 1333 h 13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7" h="1333">
                      <a:moveTo>
                        <a:pt x="1147" y="0"/>
                      </a:moveTo>
                      <a:cubicBezTo>
                        <a:pt x="514" y="0"/>
                        <a:pt x="0" y="597"/>
                        <a:pt x="0" y="1333"/>
                      </a:cubicBezTo>
                      <a:lnTo>
                        <a:pt x="1147" y="1333"/>
                      </a:lnTo>
                      <a:lnTo>
                        <a:pt x="114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  <p:sp>
              <p:nvSpPr>
                <p:cNvPr id="2596" name="Freeform 11354"/>
                <p:cNvSpPr>
                  <a:spLocks/>
                </p:cNvSpPr>
                <p:nvPr/>
              </p:nvSpPr>
              <p:spPr bwMode="auto">
                <a:xfrm>
                  <a:off x="3311" y="3211"/>
                  <a:ext cx="125" cy="153"/>
                </a:xfrm>
                <a:custGeom>
                  <a:avLst/>
                  <a:gdLst>
                    <a:gd name="T0" fmla="*/ 125 w 125"/>
                    <a:gd name="T1" fmla="*/ 0 h 153"/>
                    <a:gd name="T2" fmla="*/ 0 w 125"/>
                    <a:gd name="T3" fmla="*/ 153 h 153"/>
                    <a:gd name="T4" fmla="*/ 0 60000 65536"/>
                    <a:gd name="T5" fmla="*/ 0 60000 65536"/>
                    <a:gd name="T6" fmla="*/ 0 w 125"/>
                    <a:gd name="T7" fmla="*/ 0 h 153"/>
                    <a:gd name="T8" fmla="*/ 125 w 125"/>
                    <a:gd name="T9" fmla="*/ 153 h 1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5" h="153">
                      <a:moveTo>
                        <a:pt x="125" y="0"/>
                      </a:moveTo>
                      <a:cubicBezTo>
                        <a:pt x="56" y="0"/>
                        <a:pt x="0" y="69"/>
                        <a:pt x="0" y="153"/>
                      </a:cubicBez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</p:grpSp>
          <p:grpSp>
            <p:nvGrpSpPr>
              <p:cNvPr id="2707" name="Group 11355"/>
              <p:cNvGrpSpPr>
                <a:grpSpLocks/>
              </p:cNvGrpSpPr>
              <p:nvPr/>
            </p:nvGrpSpPr>
            <p:grpSpPr bwMode="auto">
              <a:xfrm>
                <a:off x="3436" y="3209"/>
                <a:ext cx="125" cy="155"/>
                <a:chOff x="3436" y="3209"/>
                <a:chExt cx="125" cy="155"/>
              </a:xfrm>
            </p:grpSpPr>
            <p:sp>
              <p:nvSpPr>
                <p:cNvPr id="2593" name="Freeform 11356"/>
                <p:cNvSpPr>
                  <a:spLocks/>
                </p:cNvSpPr>
                <p:nvPr/>
              </p:nvSpPr>
              <p:spPr bwMode="auto">
                <a:xfrm>
                  <a:off x="3436" y="3209"/>
                  <a:ext cx="125" cy="153"/>
                </a:xfrm>
                <a:custGeom>
                  <a:avLst/>
                  <a:gdLst>
                    <a:gd name="T0" fmla="*/ 0 w 1147"/>
                    <a:gd name="T1" fmla="*/ 0 h 1333"/>
                    <a:gd name="T2" fmla="*/ 0 w 1147"/>
                    <a:gd name="T3" fmla="*/ 0 h 1333"/>
                    <a:gd name="T4" fmla="*/ 0 w 1147"/>
                    <a:gd name="T5" fmla="*/ 0 h 1333"/>
                    <a:gd name="T6" fmla="*/ 0 w 1147"/>
                    <a:gd name="T7" fmla="*/ 0 h 13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7"/>
                    <a:gd name="T13" fmla="*/ 0 h 1333"/>
                    <a:gd name="T14" fmla="*/ 1147 w 1147"/>
                    <a:gd name="T15" fmla="*/ 1333 h 13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7" h="1333">
                      <a:moveTo>
                        <a:pt x="0" y="0"/>
                      </a:moveTo>
                      <a:cubicBezTo>
                        <a:pt x="633" y="0"/>
                        <a:pt x="1147" y="597"/>
                        <a:pt x="1147" y="1333"/>
                      </a:cubicBezTo>
                      <a:lnTo>
                        <a:pt x="0" y="13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  <p:sp>
              <p:nvSpPr>
                <p:cNvPr id="2594" name="Freeform 11357"/>
                <p:cNvSpPr>
                  <a:spLocks/>
                </p:cNvSpPr>
                <p:nvPr/>
              </p:nvSpPr>
              <p:spPr bwMode="auto">
                <a:xfrm>
                  <a:off x="3436" y="3211"/>
                  <a:ext cx="125" cy="153"/>
                </a:xfrm>
                <a:custGeom>
                  <a:avLst/>
                  <a:gdLst>
                    <a:gd name="T0" fmla="*/ 0 w 125"/>
                    <a:gd name="T1" fmla="*/ 0 h 153"/>
                    <a:gd name="T2" fmla="*/ 125 w 125"/>
                    <a:gd name="T3" fmla="*/ 153 h 153"/>
                    <a:gd name="T4" fmla="*/ 0 60000 65536"/>
                    <a:gd name="T5" fmla="*/ 0 60000 65536"/>
                    <a:gd name="T6" fmla="*/ 0 w 125"/>
                    <a:gd name="T7" fmla="*/ 0 h 153"/>
                    <a:gd name="T8" fmla="*/ 125 w 125"/>
                    <a:gd name="T9" fmla="*/ 153 h 1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5" h="153">
                      <a:moveTo>
                        <a:pt x="0" y="0"/>
                      </a:moveTo>
                      <a:cubicBezTo>
                        <a:pt x="69" y="0"/>
                        <a:pt x="125" y="69"/>
                        <a:pt x="125" y="153"/>
                      </a:cubicBez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711" name="Group 11358"/>
            <p:cNvGrpSpPr>
              <a:grpSpLocks/>
            </p:cNvGrpSpPr>
            <p:nvPr/>
          </p:nvGrpSpPr>
          <p:grpSpPr bwMode="auto">
            <a:xfrm>
              <a:off x="9839134" y="6906213"/>
              <a:ext cx="888390" cy="224532"/>
              <a:chOff x="82" y="4408"/>
              <a:chExt cx="460" cy="154"/>
            </a:xfrm>
          </p:grpSpPr>
          <p:sp>
            <p:nvSpPr>
              <p:cNvPr id="2588" name="Line 11359"/>
              <p:cNvSpPr>
                <a:spLocks noChangeShapeType="1"/>
              </p:cNvSpPr>
              <p:nvPr/>
            </p:nvSpPr>
            <p:spPr bwMode="auto">
              <a:xfrm>
                <a:off x="82" y="4552"/>
                <a:ext cx="460" cy="1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9" name="Rectangle 11360"/>
              <p:cNvSpPr>
                <a:spLocks noChangeArrowheads="1"/>
              </p:cNvSpPr>
              <p:nvPr/>
            </p:nvSpPr>
            <p:spPr bwMode="auto">
              <a:xfrm>
                <a:off x="353" y="4427"/>
                <a:ext cx="164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1477963"/>
                <a:r>
                  <a:rPr lang="ru-RU" sz="800">
                    <a:solidFill>
                      <a:srgbClr val="000000"/>
                    </a:solidFill>
                    <a:cs typeface="Arial" charset="0"/>
                  </a:rPr>
                  <a:t>2000</a:t>
                </a:r>
                <a:endParaRPr lang="ru-RU" sz="1400">
                  <a:cs typeface="Arial" charset="0"/>
                </a:endParaRPr>
              </a:p>
            </p:txBody>
          </p:sp>
          <p:sp>
            <p:nvSpPr>
              <p:cNvPr id="2590" name="Rectangle 11361"/>
              <p:cNvSpPr>
                <a:spLocks noChangeArrowheads="1"/>
              </p:cNvSpPr>
              <p:nvPr/>
            </p:nvSpPr>
            <p:spPr bwMode="auto">
              <a:xfrm>
                <a:off x="122" y="4408"/>
                <a:ext cx="200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1477963"/>
                <a:r>
                  <a:rPr lang="ru-RU" sz="800">
                    <a:solidFill>
                      <a:srgbClr val="000000"/>
                    </a:solidFill>
                    <a:cs typeface="Arial" charset="0"/>
                  </a:rPr>
                  <a:t>ХИМ</a:t>
                </a:r>
                <a:endParaRPr lang="ru-RU" sz="800">
                  <a:cs typeface="Arial" charset="0"/>
                </a:endParaRPr>
              </a:p>
            </p:txBody>
          </p:sp>
        </p:grpSp>
      </p:grpSp>
      <p:sp>
        <p:nvSpPr>
          <p:cNvPr id="2077" name="Rectangle 11363"/>
          <p:cNvSpPr>
            <a:spLocks noChangeArrowheads="1"/>
          </p:cNvSpPr>
          <p:nvPr/>
        </p:nvSpPr>
        <p:spPr bwMode="auto">
          <a:xfrm>
            <a:off x="950913" y="5576888"/>
            <a:ext cx="2184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90488" indent="-90488" defTabSz="1477963"/>
            <a:r>
              <a:rPr lang="ru-RU" sz="1100">
                <a:solidFill>
                  <a:srgbClr val="000000"/>
                </a:solidFill>
                <a:cs typeface="Times New Roman" pitchFamily="18" charset="0"/>
              </a:rPr>
              <a:t>- склад средств РХЗ с указанием их количества в тоннах</a:t>
            </a:r>
          </a:p>
        </p:txBody>
      </p:sp>
      <p:sp>
        <p:nvSpPr>
          <p:cNvPr id="2078" name="Text Box 127"/>
          <p:cNvSpPr txBox="1">
            <a:spLocks noChangeArrowheads="1"/>
          </p:cNvSpPr>
          <p:nvPr/>
        </p:nvSpPr>
        <p:spPr bwMode="auto">
          <a:xfrm>
            <a:off x="822325" y="5938838"/>
            <a:ext cx="21431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791" tIns="63904" rIns="127791" bIns="63904">
            <a:spAutoFit/>
          </a:bodyPr>
          <a:lstStyle/>
          <a:p>
            <a:pPr marL="87313" indent="-87313" defTabSz="1277938"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- Биологически опасные объекты</a:t>
            </a:r>
          </a:p>
        </p:txBody>
      </p:sp>
      <p:pic>
        <p:nvPicPr>
          <p:cNvPr id="2079" name="Picture 352" descr="C:\Documents and Settings\99001\Рабочий стол\Символы_опасности_files\80px-Biohazar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" y="5984875"/>
            <a:ext cx="376238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12" name="Group 295"/>
          <p:cNvGrpSpPr>
            <a:grpSpLocks/>
          </p:cNvGrpSpPr>
          <p:nvPr/>
        </p:nvGrpSpPr>
        <p:grpSpPr bwMode="auto">
          <a:xfrm rot="2225729">
            <a:off x="233363" y="6719888"/>
            <a:ext cx="582612" cy="130175"/>
            <a:chOff x="2555" y="4386"/>
            <a:chExt cx="451" cy="122"/>
          </a:xfrm>
        </p:grpSpPr>
        <p:sp>
          <p:nvSpPr>
            <p:cNvPr id="2582" name="Rectangle 296"/>
            <p:cNvSpPr>
              <a:spLocks noChangeArrowheads="1"/>
            </p:cNvSpPr>
            <p:nvPr/>
          </p:nvSpPr>
          <p:spPr bwMode="auto">
            <a:xfrm rot="-2184025">
              <a:off x="2572" y="4419"/>
              <a:ext cx="418" cy="56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</p:spPr>
          <p:txBody>
            <a:bodyPr lIns="91068" tIns="45549" rIns="91068" bIns="45549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2583" name="Line 297"/>
            <p:cNvSpPr>
              <a:spLocks noChangeShapeType="1"/>
            </p:cNvSpPr>
            <p:nvPr/>
          </p:nvSpPr>
          <p:spPr bwMode="auto">
            <a:xfrm rot="-2184025">
              <a:off x="2555" y="4424"/>
              <a:ext cx="41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4" name="Line 298"/>
            <p:cNvSpPr>
              <a:spLocks noChangeShapeType="1"/>
            </p:cNvSpPr>
            <p:nvPr/>
          </p:nvSpPr>
          <p:spPr bwMode="auto">
            <a:xfrm rot="-2184025">
              <a:off x="2588" y="4467"/>
              <a:ext cx="418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5" name="Oval 299"/>
            <p:cNvSpPr>
              <a:spLocks noChangeArrowheads="1"/>
            </p:cNvSpPr>
            <p:nvPr/>
          </p:nvSpPr>
          <p:spPr bwMode="auto">
            <a:xfrm rot="-2184025">
              <a:off x="2719" y="4386"/>
              <a:ext cx="124" cy="122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91068" tIns="45549" rIns="91068" bIns="45549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2719" name="Group 68"/>
          <p:cNvGrpSpPr>
            <a:grpSpLocks/>
          </p:cNvGrpSpPr>
          <p:nvPr/>
        </p:nvGrpSpPr>
        <p:grpSpPr bwMode="auto">
          <a:xfrm>
            <a:off x="222250" y="6351588"/>
            <a:ext cx="468313" cy="287337"/>
            <a:chOff x="691" y="2698"/>
            <a:chExt cx="548" cy="304"/>
          </a:xfrm>
        </p:grpSpPr>
        <p:grpSp>
          <p:nvGrpSpPr>
            <p:cNvPr id="2721" name="Group 69"/>
            <p:cNvGrpSpPr>
              <a:grpSpLocks/>
            </p:cNvGrpSpPr>
            <p:nvPr/>
          </p:nvGrpSpPr>
          <p:grpSpPr bwMode="auto">
            <a:xfrm>
              <a:off x="691" y="2823"/>
              <a:ext cx="273" cy="179"/>
              <a:chOff x="0" y="1"/>
              <a:chExt cx="20000" cy="19999"/>
            </a:xfrm>
          </p:grpSpPr>
          <p:grpSp>
            <p:nvGrpSpPr>
              <p:cNvPr id="2806" name="Group 70"/>
              <p:cNvGrpSpPr>
                <a:grpSpLocks/>
              </p:cNvGrpSpPr>
              <p:nvPr/>
            </p:nvGrpSpPr>
            <p:grpSpPr bwMode="auto">
              <a:xfrm>
                <a:off x="3007" y="1"/>
                <a:ext cx="14014" cy="19999"/>
                <a:chOff x="0" y="1"/>
                <a:chExt cx="20000" cy="19999"/>
              </a:xfrm>
            </p:grpSpPr>
            <p:grpSp>
              <p:nvGrpSpPr>
                <p:cNvPr id="2807" name="Group 71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20000" cy="18838"/>
                  <a:chOff x="0" y="2"/>
                  <a:chExt cx="20000" cy="19998"/>
                </a:xfrm>
              </p:grpSpPr>
              <p:sp>
                <p:nvSpPr>
                  <p:cNvPr id="2577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60"/>
                    <a:ext cx="20000" cy="1744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5306" tIns="32653" rIns="65306" bIns="32653"/>
                  <a:lstStyle/>
                  <a:p>
                    <a:pPr algn="ctr" defTabSz="650875"/>
                    <a:endParaRPr lang="ru-RU" sz="1900">
                      <a:cs typeface="Times New Roman" pitchFamily="18" charset="0"/>
                    </a:endParaRPr>
                  </a:p>
                </p:txBody>
              </p:sp>
              <p:sp>
                <p:nvSpPr>
                  <p:cNvPr id="2578" name="Freeform 73"/>
                  <p:cNvSpPr>
                    <a:spLocks/>
                  </p:cNvSpPr>
                  <p:nvPr/>
                </p:nvSpPr>
                <p:spPr bwMode="auto">
                  <a:xfrm>
                    <a:off x="7084" y="2"/>
                    <a:ext cx="5706" cy="3743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19747"/>
                        </a:moveTo>
                        <a:lnTo>
                          <a:pt x="0" y="0"/>
                        </a:lnTo>
                        <a:lnTo>
                          <a:pt x="19854" y="0"/>
                        </a:lnTo>
                        <a:lnTo>
                          <a:pt x="19854" y="19747"/>
                        </a:lnTo>
                      </a:path>
                    </a:pathLst>
                  </a:custGeom>
                  <a:solidFill>
                    <a:srgbClr val="FFFF00"/>
                  </a:solidFill>
                  <a:ln w="19050">
                    <a:solidFill>
                      <a:srgbClr val="FFFF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579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84" y="2"/>
                    <a:ext cx="40" cy="2513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580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084" y="2"/>
                    <a:ext cx="570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581" name="Line 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34" y="2"/>
                    <a:ext cx="42" cy="2513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576" name="Freeform 77"/>
                <p:cNvSpPr>
                  <a:spLocks/>
                </p:cNvSpPr>
                <p:nvPr/>
              </p:nvSpPr>
              <p:spPr bwMode="auto">
                <a:xfrm>
                  <a:off x="2833" y="17633"/>
                  <a:ext cx="14294" cy="2367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0 h 20000"/>
                    <a:gd name="T4" fmla="*/ 1 w 20000"/>
                    <a:gd name="T5" fmla="*/ 0 h 20000"/>
                    <a:gd name="T6" fmla="*/ 1 w 20000"/>
                    <a:gd name="T7" fmla="*/ 0 h 20000"/>
                    <a:gd name="T8" fmla="*/ 1 w 20000"/>
                    <a:gd name="T9" fmla="*/ 0 h 20000"/>
                    <a:gd name="T10" fmla="*/ 1 w 20000"/>
                    <a:gd name="T11" fmla="*/ 0 h 20000"/>
                    <a:gd name="T12" fmla="*/ 1 w 20000"/>
                    <a:gd name="T13" fmla="*/ 0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4023" y="0"/>
                      </a:moveTo>
                      <a:lnTo>
                        <a:pt x="0" y="19623"/>
                      </a:lnTo>
                      <a:lnTo>
                        <a:pt x="7988" y="9811"/>
                      </a:lnTo>
                      <a:lnTo>
                        <a:pt x="10029" y="19623"/>
                      </a:lnTo>
                      <a:lnTo>
                        <a:pt x="12012" y="9811"/>
                      </a:lnTo>
                      <a:lnTo>
                        <a:pt x="19942" y="19623"/>
                      </a:lnTo>
                      <a:lnTo>
                        <a:pt x="15977" y="0"/>
                      </a:lnTo>
                    </a:path>
                  </a:pathLst>
                </a:cu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573" name="Rectangle 78"/>
              <p:cNvSpPr>
                <a:spLocks noChangeArrowheads="1"/>
              </p:cNvSpPr>
              <p:nvPr/>
            </p:nvSpPr>
            <p:spPr bwMode="auto">
              <a:xfrm>
                <a:off x="0" y="9376"/>
                <a:ext cx="3007" cy="2365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650875"/>
                <a:endParaRPr lang="ru-RU" sz="1900">
                  <a:cs typeface="Times New Roman" pitchFamily="18" charset="0"/>
                </a:endParaRPr>
              </a:p>
            </p:txBody>
          </p:sp>
          <p:sp>
            <p:nvSpPr>
              <p:cNvPr id="2574" name="Rectangle 79"/>
              <p:cNvSpPr>
                <a:spLocks noChangeArrowheads="1"/>
              </p:cNvSpPr>
              <p:nvPr/>
            </p:nvSpPr>
            <p:spPr bwMode="auto">
              <a:xfrm>
                <a:off x="16993" y="9376"/>
                <a:ext cx="3007" cy="2365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650875"/>
                <a:endParaRPr lang="ru-RU" sz="1900">
                  <a:cs typeface="Times New Roman" pitchFamily="18" charset="0"/>
                </a:endParaRPr>
              </a:p>
            </p:txBody>
          </p:sp>
        </p:grpSp>
        <p:grpSp>
          <p:nvGrpSpPr>
            <p:cNvPr id="2814" name="Group 80"/>
            <p:cNvGrpSpPr>
              <a:grpSpLocks/>
            </p:cNvGrpSpPr>
            <p:nvPr/>
          </p:nvGrpSpPr>
          <p:grpSpPr bwMode="auto">
            <a:xfrm>
              <a:off x="827" y="2734"/>
              <a:ext cx="412" cy="268"/>
              <a:chOff x="0" y="1"/>
              <a:chExt cx="20000" cy="19999"/>
            </a:xfrm>
          </p:grpSpPr>
          <p:grpSp>
            <p:nvGrpSpPr>
              <p:cNvPr id="2821" name="Group 81"/>
              <p:cNvGrpSpPr>
                <a:grpSpLocks/>
              </p:cNvGrpSpPr>
              <p:nvPr/>
            </p:nvGrpSpPr>
            <p:grpSpPr bwMode="auto">
              <a:xfrm>
                <a:off x="2999" y="1"/>
                <a:ext cx="14002" cy="19999"/>
                <a:chOff x="0" y="1"/>
                <a:chExt cx="20000" cy="19999"/>
              </a:xfrm>
            </p:grpSpPr>
            <p:grpSp>
              <p:nvGrpSpPr>
                <p:cNvPr id="2822" name="Group 82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20000" cy="18865"/>
                  <a:chOff x="0" y="1"/>
                  <a:chExt cx="20000" cy="19999"/>
                </a:xfrm>
              </p:grpSpPr>
              <p:sp>
                <p:nvSpPr>
                  <p:cNvPr id="2567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01"/>
                    <a:ext cx="20000" cy="17499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5306" tIns="32653" rIns="65306" bIns="32653"/>
                  <a:lstStyle/>
                  <a:p>
                    <a:pPr algn="ctr" defTabSz="650875"/>
                    <a:endParaRPr lang="ru-RU" sz="1900">
                      <a:cs typeface="Times New Roman" pitchFamily="18" charset="0"/>
                    </a:endParaRPr>
                  </a:p>
                </p:txBody>
              </p:sp>
              <p:sp>
                <p:nvSpPr>
                  <p:cNvPr id="2568" name="Freeform 84"/>
                  <p:cNvSpPr>
                    <a:spLocks/>
                  </p:cNvSpPr>
                  <p:nvPr/>
                </p:nvSpPr>
                <p:spPr bwMode="auto">
                  <a:xfrm>
                    <a:off x="7120" y="1"/>
                    <a:ext cx="5731" cy="3766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19832"/>
                        </a:moveTo>
                        <a:lnTo>
                          <a:pt x="0" y="0"/>
                        </a:lnTo>
                        <a:lnTo>
                          <a:pt x="19903" y="0"/>
                        </a:lnTo>
                        <a:lnTo>
                          <a:pt x="19903" y="19832"/>
                        </a:lnTo>
                      </a:path>
                    </a:pathLst>
                  </a:custGeom>
                  <a:solidFill>
                    <a:srgbClr val="FFFF00"/>
                  </a:solidFill>
                  <a:ln w="19050">
                    <a:solidFill>
                      <a:srgbClr val="FFFF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569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20" y="1"/>
                    <a:ext cx="29" cy="25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57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7120" y="1"/>
                    <a:ext cx="5731" cy="3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571" name="Line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51" y="1"/>
                    <a:ext cx="27" cy="25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566" name="Freeform 88"/>
                <p:cNvSpPr>
                  <a:spLocks/>
                </p:cNvSpPr>
                <p:nvPr/>
              </p:nvSpPr>
              <p:spPr bwMode="auto">
                <a:xfrm>
                  <a:off x="2862" y="17643"/>
                  <a:ext cx="14300" cy="2357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0 h 20000"/>
                    <a:gd name="T4" fmla="*/ 1 w 20000"/>
                    <a:gd name="T5" fmla="*/ 0 h 20000"/>
                    <a:gd name="T6" fmla="*/ 1 w 20000"/>
                    <a:gd name="T7" fmla="*/ 0 h 20000"/>
                    <a:gd name="T8" fmla="*/ 1 w 20000"/>
                    <a:gd name="T9" fmla="*/ 0 h 20000"/>
                    <a:gd name="T10" fmla="*/ 1 w 20000"/>
                    <a:gd name="T11" fmla="*/ 0 h 20000"/>
                    <a:gd name="T12" fmla="*/ 1 w 20000"/>
                    <a:gd name="T13" fmla="*/ 0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4008" y="0"/>
                      </a:moveTo>
                      <a:lnTo>
                        <a:pt x="0" y="19747"/>
                      </a:lnTo>
                      <a:lnTo>
                        <a:pt x="7977" y="10127"/>
                      </a:lnTo>
                      <a:lnTo>
                        <a:pt x="10000" y="19747"/>
                      </a:lnTo>
                      <a:lnTo>
                        <a:pt x="11984" y="10127"/>
                      </a:lnTo>
                      <a:lnTo>
                        <a:pt x="19961" y="19747"/>
                      </a:lnTo>
                      <a:lnTo>
                        <a:pt x="15953" y="0"/>
                      </a:lnTo>
                    </a:path>
                  </a:pathLst>
                </a:cu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563" name="Rectangle 89"/>
              <p:cNvSpPr>
                <a:spLocks noChangeArrowheads="1"/>
              </p:cNvSpPr>
              <p:nvPr/>
            </p:nvSpPr>
            <p:spPr bwMode="auto">
              <a:xfrm>
                <a:off x="0" y="9404"/>
                <a:ext cx="3018" cy="235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650875"/>
                <a:endParaRPr lang="ru-RU" sz="1900">
                  <a:cs typeface="Times New Roman" pitchFamily="18" charset="0"/>
                </a:endParaRPr>
              </a:p>
            </p:txBody>
          </p:sp>
          <p:sp>
            <p:nvSpPr>
              <p:cNvPr id="2564" name="Rectangle 90"/>
              <p:cNvSpPr>
                <a:spLocks noChangeArrowheads="1"/>
              </p:cNvSpPr>
              <p:nvPr/>
            </p:nvSpPr>
            <p:spPr bwMode="auto">
              <a:xfrm>
                <a:off x="16982" y="9404"/>
                <a:ext cx="3018" cy="235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650875"/>
                <a:endParaRPr lang="ru-RU" sz="1900">
                  <a:cs typeface="Times New Roman" pitchFamily="18" charset="0"/>
                </a:endParaRPr>
              </a:p>
            </p:txBody>
          </p:sp>
        </p:grpSp>
        <p:sp>
          <p:nvSpPr>
            <p:cNvPr id="2558" name="Line 91"/>
            <p:cNvSpPr>
              <a:spLocks noChangeShapeType="1"/>
            </p:cNvSpPr>
            <p:nvPr/>
          </p:nvSpPr>
          <p:spPr bwMode="auto">
            <a:xfrm flipH="1">
              <a:off x="884" y="2698"/>
              <a:ext cx="10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9" name="Arc 92"/>
            <p:cNvSpPr>
              <a:spLocks/>
            </p:cNvSpPr>
            <p:nvPr/>
          </p:nvSpPr>
          <p:spPr bwMode="auto">
            <a:xfrm>
              <a:off x="987" y="2698"/>
              <a:ext cx="46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" name="Arc 93"/>
            <p:cNvSpPr>
              <a:spLocks/>
            </p:cNvSpPr>
            <p:nvPr/>
          </p:nvSpPr>
          <p:spPr bwMode="auto">
            <a:xfrm flipH="1">
              <a:off x="827" y="2698"/>
              <a:ext cx="46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1" name="Line 94"/>
            <p:cNvSpPr>
              <a:spLocks noChangeShapeType="1"/>
            </p:cNvSpPr>
            <p:nvPr/>
          </p:nvSpPr>
          <p:spPr bwMode="auto">
            <a:xfrm>
              <a:off x="827" y="2734"/>
              <a:ext cx="1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82" name="TextBox 517"/>
          <p:cNvSpPr txBox="1">
            <a:spLocks noChangeArrowheads="1"/>
          </p:cNvSpPr>
          <p:nvPr/>
        </p:nvSpPr>
        <p:spPr bwMode="auto">
          <a:xfrm>
            <a:off x="898525" y="6627813"/>
            <a:ext cx="10033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Газопровод</a:t>
            </a:r>
          </a:p>
        </p:txBody>
      </p:sp>
      <p:sp>
        <p:nvSpPr>
          <p:cNvPr id="2083" name="TextBox 518"/>
          <p:cNvSpPr txBox="1">
            <a:spLocks noChangeArrowheads="1"/>
          </p:cNvSpPr>
          <p:nvPr/>
        </p:nvSpPr>
        <p:spPr bwMode="auto">
          <a:xfrm>
            <a:off x="846138" y="6364288"/>
            <a:ext cx="22272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Газоперерабатывающий завод</a:t>
            </a:r>
          </a:p>
        </p:txBody>
      </p:sp>
      <p:grpSp>
        <p:nvGrpSpPr>
          <p:cNvPr id="2823" name="Группа 36"/>
          <p:cNvGrpSpPr>
            <a:grpSpLocks/>
          </p:cNvGrpSpPr>
          <p:nvPr/>
        </p:nvGrpSpPr>
        <p:grpSpPr bwMode="auto">
          <a:xfrm>
            <a:off x="246063" y="7237413"/>
            <a:ext cx="577850" cy="357187"/>
            <a:chOff x="6966857" y="2514584"/>
            <a:chExt cx="856343" cy="500066"/>
          </a:xfrm>
        </p:grpSpPr>
        <p:sp>
          <p:nvSpPr>
            <p:cNvPr id="332" name="Овал 45"/>
            <p:cNvSpPr/>
            <p:nvPr/>
          </p:nvSpPr>
          <p:spPr>
            <a:xfrm>
              <a:off x="7115069" y="2514584"/>
              <a:ext cx="50110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3" name="Полилиния 332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085" name="TextBox 27"/>
          <p:cNvSpPr txBox="1">
            <a:spLocks noChangeArrowheads="1"/>
          </p:cNvSpPr>
          <p:nvPr/>
        </p:nvSpPr>
        <p:spPr bwMode="auto">
          <a:xfrm>
            <a:off x="892175" y="7289800"/>
            <a:ext cx="2819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Пересечение газопровода с автодорогой</a:t>
            </a:r>
          </a:p>
        </p:txBody>
      </p:sp>
      <p:grpSp>
        <p:nvGrpSpPr>
          <p:cNvPr id="2824" name="Группа 40"/>
          <p:cNvGrpSpPr>
            <a:grpSpLocks/>
          </p:cNvGrpSpPr>
          <p:nvPr/>
        </p:nvGrpSpPr>
        <p:grpSpPr bwMode="auto">
          <a:xfrm>
            <a:off x="266700" y="7716838"/>
            <a:ext cx="576263" cy="357187"/>
            <a:chOff x="6966857" y="2514584"/>
            <a:chExt cx="856343" cy="500066"/>
          </a:xfrm>
        </p:grpSpPr>
        <p:sp>
          <p:nvSpPr>
            <p:cNvPr id="336" name="Овал 335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7" name="Полилиния 336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087" name="TextBox 337"/>
          <p:cNvSpPr txBox="1">
            <a:spLocks noChangeArrowheads="1"/>
          </p:cNvSpPr>
          <p:nvPr/>
        </p:nvSpPr>
        <p:spPr bwMode="auto">
          <a:xfrm>
            <a:off x="900113" y="7672388"/>
            <a:ext cx="1890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>
              <a:buFontTx/>
              <a:buChar char="-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Пересечение газопровода </a:t>
            </a:r>
          </a:p>
          <a:p>
            <a:pPr eaLnBrk="1" hangingPunct="1">
              <a:buFontTx/>
              <a:buChar char="-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с речными преградами</a:t>
            </a:r>
          </a:p>
        </p:txBody>
      </p:sp>
      <p:grpSp>
        <p:nvGrpSpPr>
          <p:cNvPr id="2825" name="Группа 45"/>
          <p:cNvGrpSpPr>
            <a:grpSpLocks/>
          </p:cNvGrpSpPr>
          <p:nvPr/>
        </p:nvGrpSpPr>
        <p:grpSpPr bwMode="auto">
          <a:xfrm>
            <a:off x="266700" y="8196263"/>
            <a:ext cx="576263" cy="357187"/>
            <a:chOff x="6966857" y="2514584"/>
            <a:chExt cx="856343" cy="500066"/>
          </a:xfrm>
        </p:grpSpPr>
        <p:sp>
          <p:nvSpPr>
            <p:cNvPr id="340" name="Овал 339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1" name="Полилиния 42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089" name="TextBox 341"/>
          <p:cNvSpPr txBox="1">
            <a:spLocks noChangeArrowheads="1"/>
          </p:cNvSpPr>
          <p:nvPr/>
        </p:nvSpPr>
        <p:spPr bwMode="auto">
          <a:xfrm>
            <a:off x="906463" y="8269288"/>
            <a:ext cx="2260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Пересечение газопровода с ЖД</a:t>
            </a:r>
          </a:p>
        </p:txBody>
      </p:sp>
      <p:grpSp>
        <p:nvGrpSpPr>
          <p:cNvPr id="2826" name="Группа 49"/>
          <p:cNvGrpSpPr>
            <a:grpSpLocks/>
          </p:cNvGrpSpPr>
          <p:nvPr/>
        </p:nvGrpSpPr>
        <p:grpSpPr bwMode="auto">
          <a:xfrm>
            <a:off x="288925" y="8680450"/>
            <a:ext cx="576263" cy="357188"/>
            <a:chOff x="6966857" y="2514584"/>
            <a:chExt cx="856343" cy="500066"/>
          </a:xfrm>
        </p:grpSpPr>
        <p:sp>
          <p:nvSpPr>
            <p:cNvPr id="344" name="Овал 343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5" name="Полилиния 344"/>
            <p:cNvSpPr/>
            <p:nvPr/>
          </p:nvSpPr>
          <p:spPr>
            <a:xfrm>
              <a:off x="6966857" y="2772395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091" name="TextBox 345"/>
          <p:cNvSpPr txBox="1">
            <a:spLocks noChangeArrowheads="1"/>
          </p:cNvSpPr>
          <p:nvPr/>
        </p:nvSpPr>
        <p:spPr bwMode="auto">
          <a:xfrm>
            <a:off x="900113" y="8659813"/>
            <a:ext cx="19875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>
              <a:buFontTx/>
              <a:buChar char="-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Пересечение газопровода с </a:t>
            </a:r>
          </a:p>
          <a:p>
            <a:pPr eaLnBrk="1" hangingPunct="1">
              <a:buFontTx/>
              <a:buChar char="-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переходами и оврагами</a:t>
            </a:r>
          </a:p>
        </p:txBody>
      </p:sp>
      <p:grpSp>
        <p:nvGrpSpPr>
          <p:cNvPr id="2827" name="Группа 56"/>
          <p:cNvGrpSpPr>
            <a:grpSpLocks/>
          </p:cNvGrpSpPr>
          <p:nvPr/>
        </p:nvGrpSpPr>
        <p:grpSpPr bwMode="auto">
          <a:xfrm rot="2193924">
            <a:off x="209550" y="6807200"/>
            <a:ext cx="612775" cy="503238"/>
            <a:chOff x="6686552" y="4225700"/>
            <a:chExt cx="613914" cy="503462"/>
          </a:xfrm>
        </p:grpSpPr>
        <p:sp>
          <p:nvSpPr>
            <p:cNvPr id="348" name="Овал 347"/>
            <p:cNvSpPr/>
            <p:nvPr/>
          </p:nvSpPr>
          <p:spPr>
            <a:xfrm>
              <a:off x="6686552" y="4514848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9" name="Полилиния 348"/>
            <p:cNvSpPr/>
            <p:nvPr/>
          </p:nvSpPr>
          <p:spPr>
            <a:xfrm flipH="1">
              <a:off x="6978971" y="4252904"/>
              <a:ext cx="45719" cy="381016"/>
            </a:xfrm>
            <a:custGeom>
              <a:avLst/>
              <a:gdLst>
                <a:gd name="connsiteX0" fmla="*/ 4762 w 4762"/>
                <a:gd name="connsiteY0" fmla="*/ 0 h 400050"/>
                <a:gd name="connsiteX1" fmla="*/ 0 w 4762"/>
                <a:gd name="connsiteY1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" h="400050">
                  <a:moveTo>
                    <a:pt x="4762" y="0"/>
                  </a:moveTo>
                  <a:cubicBezTo>
                    <a:pt x="3175" y="133350"/>
                    <a:pt x="1587" y="266700"/>
                    <a:pt x="0" y="400050"/>
                  </a:cubicBezTo>
                </a:path>
              </a:pathLst>
            </a:custGeom>
            <a:ln w="47625">
              <a:solidFill>
                <a:schemeClr val="tx1"/>
              </a:solidFill>
            </a:ln>
            <a:scene3d>
              <a:camera prst="orthographicFront">
                <a:rot lat="0" lon="0" rev="7200000"/>
              </a:camera>
              <a:lightRig rig="threePt" dir="t"/>
            </a:scene3d>
            <a:sp3d>
              <a:bevelT w="127000" h="127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7086152" y="4225700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093" name="TextBox 517"/>
          <p:cNvSpPr txBox="1">
            <a:spLocks noChangeArrowheads="1"/>
          </p:cNvSpPr>
          <p:nvPr/>
        </p:nvSpPr>
        <p:spPr bwMode="auto">
          <a:xfrm>
            <a:off x="881063" y="6875463"/>
            <a:ext cx="11176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/>
          <a:p>
            <a:pPr eaLnBrk="1" hangingPunct="1"/>
            <a:r>
              <a:rPr lang="en-US" sz="11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b="1">
                <a:latin typeface="Times New Roman" pitchFamily="18" charset="0"/>
                <a:cs typeface="Times New Roman" pitchFamily="18" charset="0"/>
              </a:rPr>
              <a:t>Нефтепровод</a:t>
            </a:r>
          </a:p>
        </p:txBody>
      </p:sp>
      <p:sp>
        <p:nvSpPr>
          <p:cNvPr id="2094" name="Rectangle 426"/>
          <p:cNvSpPr>
            <a:spLocks noChangeArrowheads="1"/>
          </p:cNvSpPr>
          <p:nvPr/>
        </p:nvSpPr>
        <p:spPr bwMode="auto">
          <a:xfrm>
            <a:off x="4849813" y="1366838"/>
            <a:ext cx="914400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/>
              <a:t>Морской порт</a:t>
            </a:r>
          </a:p>
        </p:txBody>
      </p:sp>
      <p:pic>
        <p:nvPicPr>
          <p:cNvPr id="2095" name="Picture 2" descr="C:\Documents and Settings\Виктор\Мои документы\Мои рисунки\metr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5613" y="1676400"/>
            <a:ext cx="34131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6" name="Rectangle 426"/>
          <p:cNvSpPr>
            <a:spLocks noChangeArrowheads="1"/>
          </p:cNvSpPr>
          <p:nvPr/>
        </p:nvSpPr>
        <p:spPr bwMode="auto">
          <a:xfrm>
            <a:off x="4859338" y="1720850"/>
            <a:ext cx="939800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911225"/>
            <a:r>
              <a:rPr lang="ru-RU" sz="1100"/>
              <a:t>Метрополитен</a:t>
            </a:r>
          </a:p>
        </p:txBody>
      </p:sp>
      <p:grpSp>
        <p:nvGrpSpPr>
          <p:cNvPr id="2828" name="Группа 156"/>
          <p:cNvGrpSpPr>
            <a:grpSpLocks/>
          </p:cNvGrpSpPr>
          <p:nvPr/>
        </p:nvGrpSpPr>
        <p:grpSpPr bwMode="auto">
          <a:xfrm>
            <a:off x="414338" y="9142413"/>
            <a:ext cx="330200" cy="261937"/>
            <a:chOff x="6517485" y="1659733"/>
            <a:chExt cx="190500" cy="161234"/>
          </a:xfrm>
        </p:grpSpPr>
        <p:sp>
          <p:nvSpPr>
            <p:cNvPr id="356" name="Прямоугольник 355"/>
            <p:cNvSpPr/>
            <p:nvPr/>
          </p:nvSpPr>
          <p:spPr>
            <a:xfrm>
              <a:off x="6529896" y="1668567"/>
              <a:ext cx="152401" cy="15240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40" name="TextBox 155"/>
            <p:cNvSpPr txBox="1">
              <a:spLocks noChangeArrowheads="1"/>
            </p:cNvSpPr>
            <p:nvPr/>
          </p:nvSpPr>
          <p:spPr bwMode="auto">
            <a:xfrm>
              <a:off x="6517485" y="1659733"/>
              <a:ext cx="190500" cy="155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sz="1000" b="1">
                  <a:latin typeface="Times New Roman" pitchFamily="18" charset="0"/>
                </a:rPr>
                <a:t>9</a:t>
              </a:r>
            </a:p>
          </p:txBody>
        </p:sp>
      </p:grpSp>
      <p:sp>
        <p:nvSpPr>
          <p:cNvPr id="2098" name="Text Box 47"/>
          <p:cNvSpPr txBox="1">
            <a:spLocks noChangeArrowheads="1"/>
          </p:cNvSpPr>
          <p:nvPr/>
        </p:nvSpPr>
        <p:spPr bwMode="auto">
          <a:xfrm>
            <a:off x="895350" y="9144000"/>
            <a:ext cx="10334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Пляжи;</a:t>
            </a:r>
          </a:p>
        </p:txBody>
      </p:sp>
      <p:grpSp>
        <p:nvGrpSpPr>
          <p:cNvPr id="2829" name="Группа 358"/>
          <p:cNvGrpSpPr>
            <a:grpSpLocks/>
          </p:cNvGrpSpPr>
          <p:nvPr/>
        </p:nvGrpSpPr>
        <p:grpSpPr bwMode="auto">
          <a:xfrm>
            <a:off x="4338638" y="2378075"/>
            <a:ext cx="185737" cy="173038"/>
            <a:chOff x="834987" y="8515376"/>
            <a:chExt cx="217488" cy="215900"/>
          </a:xfrm>
        </p:grpSpPr>
        <p:sp>
          <p:nvSpPr>
            <p:cNvPr id="360" name="Овал 359"/>
            <p:cNvSpPr/>
            <p:nvPr/>
          </p:nvSpPr>
          <p:spPr bwMode="auto">
            <a:xfrm>
              <a:off x="834987" y="8515376"/>
              <a:ext cx="217488" cy="215900"/>
            </a:xfrm>
            <a:prstGeom prst="ellipse">
              <a:avLst/>
            </a:prstGeom>
            <a:noFill/>
            <a:ln w="41275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61" name="Овал 360"/>
            <p:cNvSpPr/>
            <p:nvPr/>
          </p:nvSpPr>
          <p:spPr bwMode="auto">
            <a:xfrm>
              <a:off x="909599" y="8582050"/>
              <a:ext cx="71438" cy="730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100" name="Text Box 47"/>
          <p:cNvSpPr txBox="1">
            <a:spLocks noChangeArrowheads="1"/>
          </p:cNvSpPr>
          <p:nvPr/>
        </p:nvSpPr>
        <p:spPr bwMode="auto">
          <a:xfrm>
            <a:off x="4702175" y="2311400"/>
            <a:ext cx="18669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Водозаборные станции;</a:t>
            </a:r>
          </a:p>
        </p:txBody>
      </p:sp>
      <p:grpSp>
        <p:nvGrpSpPr>
          <p:cNvPr id="2830" name="Group 465"/>
          <p:cNvGrpSpPr>
            <a:grpSpLocks/>
          </p:cNvGrpSpPr>
          <p:nvPr/>
        </p:nvGrpSpPr>
        <p:grpSpPr bwMode="auto">
          <a:xfrm>
            <a:off x="4237038" y="2933700"/>
            <a:ext cx="352425" cy="258763"/>
            <a:chOff x="7363" y="4473"/>
            <a:chExt cx="191" cy="188"/>
          </a:xfrm>
        </p:grpSpPr>
        <p:sp>
          <p:nvSpPr>
            <p:cNvPr id="364" name="Rectangle 466"/>
            <p:cNvSpPr>
              <a:spLocks noChangeArrowheads="1"/>
            </p:cNvSpPr>
            <p:nvPr/>
          </p:nvSpPr>
          <p:spPr bwMode="auto">
            <a:xfrm>
              <a:off x="7363" y="4577"/>
              <a:ext cx="170" cy="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47650"/>
            </a:sp3d>
          </p:spPr>
          <p:txBody>
            <a:bodyPr wrap="none" lIns="91381" tIns="45690" rIns="91381" bIns="45690" anchor="ctr"/>
            <a:lstStyle/>
            <a:p>
              <a:pPr algn="ctr" defTabSz="1102861">
                <a:defRPr/>
              </a:pPr>
              <a:endParaRPr lang="ru-RU" sz="1000" dirty="0">
                <a:latin typeface="Arial" panose="020B0604020202020204" pitchFamily="34" charset="0"/>
              </a:endParaRPr>
            </a:p>
          </p:txBody>
        </p:sp>
        <p:sp>
          <p:nvSpPr>
            <p:cNvPr id="365" name="AutoShape 467"/>
            <p:cNvSpPr>
              <a:spLocks noChangeArrowheads="1"/>
            </p:cNvSpPr>
            <p:nvPr/>
          </p:nvSpPr>
          <p:spPr bwMode="auto">
            <a:xfrm rot="10800000">
              <a:off x="7469" y="4473"/>
              <a:ext cx="85" cy="1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4 w 21600"/>
                <a:gd name="T13" fmla="*/ 4481 h 21600"/>
                <a:gd name="T14" fmla="*/ 17026 w 21600"/>
                <a:gd name="T15" fmla="*/ 171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47650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2102" name="Text Box 47"/>
          <p:cNvSpPr txBox="1">
            <a:spLocks noChangeArrowheads="1"/>
          </p:cNvSpPr>
          <p:nvPr/>
        </p:nvSpPr>
        <p:spPr bwMode="auto">
          <a:xfrm>
            <a:off x="4702175" y="2921000"/>
            <a:ext cx="1866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Котельные;</a:t>
            </a:r>
          </a:p>
        </p:txBody>
      </p:sp>
      <p:grpSp>
        <p:nvGrpSpPr>
          <p:cNvPr id="2831" name="Group 128"/>
          <p:cNvGrpSpPr>
            <a:grpSpLocks/>
          </p:cNvGrpSpPr>
          <p:nvPr/>
        </p:nvGrpSpPr>
        <p:grpSpPr bwMode="auto">
          <a:xfrm flipH="1">
            <a:off x="4297363" y="4492625"/>
            <a:ext cx="201612" cy="376238"/>
            <a:chOff x="3767" y="2115"/>
            <a:chExt cx="159" cy="368"/>
          </a:xfrm>
        </p:grpSpPr>
        <p:grpSp>
          <p:nvGrpSpPr>
            <p:cNvPr id="2832" name="Group 129"/>
            <p:cNvGrpSpPr>
              <a:grpSpLocks/>
            </p:cNvGrpSpPr>
            <p:nvPr/>
          </p:nvGrpSpPr>
          <p:grpSpPr bwMode="auto">
            <a:xfrm>
              <a:off x="3767" y="2217"/>
              <a:ext cx="159" cy="266"/>
              <a:chOff x="3767" y="2217"/>
              <a:chExt cx="159" cy="266"/>
            </a:xfrm>
          </p:grpSpPr>
          <p:sp>
            <p:nvSpPr>
              <p:cNvPr id="2523" name="Freeform 130"/>
              <p:cNvSpPr>
                <a:spLocks/>
              </p:cNvSpPr>
              <p:nvPr/>
            </p:nvSpPr>
            <p:spPr bwMode="auto">
              <a:xfrm>
                <a:off x="3767" y="2217"/>
                <a:ext cx="159" cy="266"/>
              </a:xfrm>
              <a:custGeom>
                <a:avLst/>
                <a:gdLst>
                  <a:gd name="T0" fmla="*/ 40 w 159"/>
                  <a:gd name="T1" fmla="*/ 0 h 266"/>
                  <a:gd name="T2" fmla="*/ 119 w 159"/>
                  <a:gd name="T3" fmla="*/ 0 h 266"/>
                  <a:gd name="T4" fmla="*/ 159 w 159"/>
                  <a:gd name="T5" fmla="*/ 266 h 266"/>
                  <a:gd name="T6" fmla="*/ 0 w 159"/>
                  <a:gd name="T7" fmla="*/ 266 h 266"/>
                  <a:gd name="T8" fmla="*/ 40 w 15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266"/>
                  <a:gd name="T17" fmla="*/ 159 w 15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266">
                    <a:moveTo>
                      <a:pt x="40" y="0"/>
                    </a:moveTo>
                    <a:lnTo>
                      <a:pt x="119" y="0"/>
                    </a:lnTo>
                    <a:lnTo>
                      <a:pt x="15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24" name="Freeform 131"/>
              <p:cNvSpPr>
                <a:spLocks/>
              </p:cNvSpPr>
              <p:nvPr/>
            </p:nvSpPr>
            <p:spPr bwMode="auto">
              <a:xfrm>
                <a:off x="3767" y="2217"/>
                <a:ext cx="159" cy="266"/>
              </a:xfrm>
              <a:custGeom>
                <a:avLst/>
                <a:gdLst>
                  <a:gd name="T0" fmla="*/ 40 w 159"/>
                  <a:gd name="T1" fmla="*/ 0 h 266"/>
                  <a:gd name="T2" fmla="*/ 119 w 159"/>
                  <a:gd name="T3" fmla="*/ 0 h 266"/>
                  <a:gd name="T4" fmla="*/ 159 w 159"/>
                  <a:gd name="T5" fmla="*/ 266 h 266"/>
                  <a:gd name="T6" fmla="*/ 0 w 159"/>
                  <a:gd name="T7" fmla="*/ 266 h 266"/>
                  <a:gd name="T8" fmla="*/ 40 w 15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266"/>
                  <a:gd name="T17" fmla="*/ 159 w 15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266">
                    <a:moveTo>
                      <a:pt x="40" y="0"/>
                    </a:moveTo>
                    <a:lnTo>
                      <a:pt x="119" y="0"/>
                    </a:lnTo>
                    <a:lnTo>
                      <a:pt x="15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33" name="Group 132"/>
            <p:cNvGrpSpPr>
              <a:grpSpLocks/>
            </p:cNvGrpSpPr>
            <p:nvPr/>
          </p:nvGrpSpPr>
          <p:grpSpPr bwMode="auto">
            <a:xfrm>
              <a:off x="3807" y="2115"/>
              <a:ext cx="79" cy="77"/>
              <a:chOff x="3807" y="2115"/>
              <a:chExt cx="79" cy="77"/>
            </a:xfrm>
          </p:grpSpPr>
          <p:sp>
            <p:nvSpPr>
              <p:cNvPr id="2521" name="Freeform 133"/>
              <p:cNvSpPr>
                <a:spLocks/>
              </p:cNvSpPr>
              <p:nvPr/>
            </p:nvSpPr>
            <p:spPr bwMode="auto">
              <a:xfrm>
                <a:off x="3807" y="2115"/>
                <a:ext cx="79" cy="77"/>
              </a:xfrm>
              <a:custGeom>
                <a:avLst/>
                <a:gdLst>
                  <a:gd name="T0" fmla="*/ 27 w 79"/>
                  <a:gd name="T1" fmla="*/ 70 h 77"/>
                  <a:gd name="T2" fmla="*/ 20 w 79"/>
                  <a:gd name="T3" fmla="*/ 69 h 77"/>
                  <a:gd name="T4" fmla="*/ 15 w 79"/>
                  <a:gd name="T5" fmla="*/ 67 h 77"/>
                  <a:gd name="T6" fmla="*/ 13 w 79"/>
                  <a:gd name="T7" fmla="*/ 65 h 77"/>
                  <a:gd name="T8" fmla="*/ 12 w 79"/>
                  <a:gd name="T9" fmla="*/ 63 h 77"/>
                  <a:gd name="T10" fmla="*/ 8 w 79"/>
                  <a:gd name="T11" fmla="*/ 61 h 77"/>
                  <a:gd name="T12" fmla="*/ 6 w 79"/>
                  <a:gd name="T13" fmla="*/ 58 h 77"/>
                  <a:gd name="T14" fmla="*/ 5 w 79"/>
                  <a:gd name="T15" fmla="*/ 56 h 77"/>
                  <a:gd name="T16" fmla="*/ 3 w 79"/>
                  <a:gd name="T17" fmla="*/ 51 h 77"/>
                  <a:gd name="T18" fmla="*/ 1 w 79"/>
                  <a:gd name="T19" fmla="*/ 47 h 77"/>
                  <a:gd name="T20" fmla="*/ 0 w 79"/>
                  <a:gd name="T21" fmla="*/ 42 h 77"/>
                  <a:gd name="T22" fmla="*/ 1 w 79"/>
                  <a:gd name="T23" fmla="*/ 19 h 77"/>
                  <a:gd name="T24" fmla="*/ 3 w 79"/>
                  <a:gd name="T25" fmla="*/ 16 h 77"/>
                  <a:gd name="T26" fmla="*/ 5 w 79"/>
                  <a:gd name="T27" fmla="*/ 14 h 77"/>
                  <a:gd name="T28" fmla="*/ 6 w 79"/>
                  <a:gd name="T29" fmla="*/ 10 h 77"/>
                  <a:gd name="T30" fmla="*/ 8 w 79"/>
                  <a:gd name="T31" fmla="*/ 7 h 77"/>
                  <a:gd name="T32" fmla="*/ 10 w 79"/>
                  <a:gd name="T33" fmla="*/ 5 h 77"/>
                  <a:gd name="T34" fmla="*/ 13 w 79"/>
                  <a:gd name="T35" fmla="*/ 3 h 77"/>
                  <a:gd name="T36" fmla="*/ 15 w 79"/>
                  <a:gd name="T37" fmla="*/ 1 h 77"/>
                  <a:gd name="T38" fmla="*/ 27 w 79"/>
                  <a:gd name="T39" fmla="*/ 0 h 77"/>
                  <a:gd name="T40" fmla="*/ 29 w 79"/>
                  <a:gd name="T41" fmla="*/ 1 h 77"/>
                  <a:gd name="T42" fmla="*/ 27 w 79"/>
                  <a:gd name="T43" fmla="*/ 14 h 77"/>
                  <a:gd name="T44" fmla="*/ 25 w 79"/>
                  <a:gd name="T45" fmla="*/ 23 h 77"/>
                  <a:gd name="T46" fmla="*/ 27 w 79"/>
                  <a:gd name="T47" fmla="*/ 26 h 77"/>
                  <a:gd name="T48" fmla="*/ 32 w 79"/>
                  <a:gd name="T49" fmla="*/ 33 h 77"/>
                  <a:gd name="T50" fmla="*/ 40 w 79"/>
                  <a:gd name="T51" fmla="*/ 35 h 77"/>
                  <a:gd name="T52" fmla="*/ 42 w 79"/>
                  <a:gd name="T53" fmla="*/ 33 h 77"/>
                  <a:gd name="T54" fmla="*/ 44 w 79"/>
                  <a:gd name="T55" fmla="*/ 32 h 77"/>
                  <a:gd name="T56" fmla="*/ 45 w 79"/>
                  <a:gd name="T57" fmla="*/ 30 h 77"/>
                  <a:gd name="T58" fmla="*/ 47 w 79"/>
                  <a:gd name="T59" fmla="*/ 28 h 77"/>
                  <a:gd name="T60" fmla="*/ 49 w 79"/>
                  <a:gd name="T61" fmla="*/ 26 h 77"/>
                  <a:gd name="T62" fmla="*/ 59 w 79"/>
                  <a:gd name="T63" fmla="*/ 23 h 77"/>
                  <a:gd name="T64" fmla="*/ 62 w 79"/>
                  <a:gd name="T65" fmla="*/ 24 h 77"/>
                  <a:gd name="T66" fmla="*/ 61 w 79"/>
                  <a:gd name="T67" fmla="*/ 32 h 77"/>
                  <a:gd name="T68" fmla="*/ 59 w 79"/>
                  <a:gd name="T69" fmla="*/ 35 h 77"/>
                  <a:gd name="T70" fmla="*/ 57 w 79"/>
                  <a:gd name="T71" fmla="*/ 38 h 77"/>
                  <a:gd name="T72" fmla="*/ 55 w 79"/>
                  <a:gd name="T73" fmla="*/ 46 h 77"/>
                  <a:gd name="T74" fmla="*/ 64 w 79"/>
                  <a:gd name="T75" fmla="*/ 44 h 77"/>
                  <a:gd name="T76" fmla="*/ 67 w 79"/>
                  <a:gd name="T77" fmla="*/ 42 h 77"/>
                  <a:gd name="T78" fmla="*/ 76 w 79"/>
                  <a:gd name="T79" fmla="*/ 40 h 77"/>
                  <a:gd name="T80" fmla="*/ 77 w 79"/>
                  <a:gd name="T81" fmla="*/ 42 h 77"/>
                  <a:gd name="T82" fmla="*/ 79 w 79"/>
                  <a:gd name="T83" fmla="*/ 44 h 77"/>
                  <a:gd name="T84" fmla="*/ 77 w 79"/>
                  <a:gd name="T85" fmla="*/ 55 h 77"/>
                  <a:gd name="T86" fmla="*/ 76 w 79"/>
                  <a:gd name="T87" fmla="*/ 56 h 77"/>
                  <a:gd name="T88" fmla="*/ 74 w 79"/>
                  <a:gd name="T89" fmla="*/ 60 h 77"/>
                  <a:gd name="T90" fmla="*/ 71 w 79"/>
                  <a:gd name="T91" fmla="*/ 63 h 77"/>
                  <a:gd name="T92" fmla="*/ 67 w 79"/>
                  <a:gd name="T93" fmla="*/ 67 h 77"/>
                  <a:gd name="T94" fmla="*/ 64 w 79"/>
                  <a:gd name="T95" fmla="*/ 70 h 77"/>
                  <a:gd name="T96" fmla="*/ 62 w 79"/>
                  <a:gd name="T97" fmla="*/ 72 h 77"/>
                  <a:gd name="T98" fmla="*/ 59 w 79"/>
                  <a:gd name="T99" fmla="*/ 74 h 77"/>
                  <a:gd name="T100" fmla="*/ 34 w 79"/>
                  <a:gd name="T101" fmla="*/ 72 h 77"/>
                  <a:gd name="T102" fmla="*/ 23 w 79"/>
                  <a:gd name="T103" fmla="*/ 77 h 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9"/>
                  <a:gd name="T157" fmla="*/ 0 h 77"/>
                  <a:gd name="T158" fmla="*/ 79 w 79"/>
                  <a:gd name="T159" fmla="*/ 77 h 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9" h="77">
                    <a:moveTo>
                      <a:pt x="23" y="77"/>
                    </a:moveTo>
                    <a:lnTo>
                      <a:pt x="27" y="70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8" y="61"/>
                    </a:lnTo>
                    <a:lnTo>
                      <a:pt x="8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7" y="26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9" y="23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1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6"/>
                    </a:lnTo>
                    <a:lnTo>
                      <a:pt x="62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76" y="40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53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8"/>
                    </a:lnTo>
                    <a:lnTo>
                      <a:pt x="74" y="60"/>
                    </a:lnTo>
                    <a:lnTo>
                      <a:pt x="72" y="61"/>
                    </a:lnTo>
                    <a:lnTo>
                      <a:pt x="71" y="63"/>
                    </a:lnTo>
                    <a:lnTo>
                      <a:pt x="69" y="65"/>
                    </a:lnTo>
                    <a:lnTo>
                      <a:pt x="67" y="67"/>
                    </a:lnTo>
                    <a:lnTo>
                      <a:pt x="66" y="69"/>
                    </a:lnTo>
                    <a:lnTo>
                      <a:pt x="64" y="70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35" y="74"/>
                    </a:lnTo>
                    <a:lnTo>
                      <a:pt x="34" y="72"/>
                    </a:lnTo>
                    <a:lnTo>
                      <a:pt x="22" y="72"/>
                    </a:lnTo>
                    <a:lnTo>
                      <a:pt x="23" y="7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22" name="Freeform 134"/>
              <p:cNvSpPr>
                <a:spLocks/>
              </p:cNvSpPr>
              <p:nvPr/>
            </p:nvSpPr>
            <p:spPr bwMode="auto">
              <a:xfrm>
                <a:off x="3807" y="2115"/>
                <a:ext cx="79" cy="77"/>
              </a:xfrm>
              <a:custGeom>
                <a:avLst/>
                <a:gdLst>
                  <a:gd name="T0" fmla="*/ 27 w 79"/>
                  <a:gd name="T1" fmla="*/ 70 h 77"/>
                  <a:gd name="T2" fmla="*/ 20 w 79"/>
                  <a:gd name="T3" fmla="*/ 69 h 77"/>
                  <a:gd name="T4" fmla="*/ 15 w 79"/>
                  <a:gd name="T5" fmla="*/ 67 h 77"/>
                  <a:gd name="T6" fmla="*/ 13 w 79"/>
                  <a:gd name="T7" fmla="*/ 65 h 77"/>
                  <a:gd name="T8" fmla="*/ 12 w 79"/>
                  <a:gd name="T9" fmla="*/ 63 h 77"/>
                  <a:gd name="T10" fmla="*/ 8 w 79"/>
                  <a:gd name="T11" fmla="*/ 61 h 77"/>
                  <a:gd name="T12" fmla="*/ 6 w 79"/>
                  <a:gd name="T13" fmla="*/ 58 h 77"/>
                  <a:gd name="T14" fmla="*/ 5 w 79"/>
                  <a:gd name="T15" fmla="*/ 56 h 77"/>
                  <a:gd name="T16" fmla="*/ 3 w 79"/>
                  <a:gd name="T17" fmla="*/ 51 h 77"/>
                  <a:gd name="T18" fmla="*/ 1 w 79"/>
                  <a:gd name="T19" fmla="*/ 47 h 77"/>
                  <a:gd name="T20" fmla="*/ 0 w 79"/>
                  <a:gd name="T21" fmla="*/ 42 h 77"/>
                  <a:gd name="T22" fmla="*/ 1 w 79"/>
                  <a:gd name="T23" fmla="*/ 19 h 77"/>
                  <a:gd name="T24" fmla="*/ 3 w 79"/>
                  <a:gd name="T25" fmla="*/ 16 h 77"/>
                  <a:gd name="T26" fmla="*/ 5 w 79"/>
                  <a:gd name="T27" fmla="*/ 14 h 77"/>
                  <a:gd name="T28" fmla="*/ 6 w 79"/>
                  <a:gd name="T29" fmla="*/ 10 h 77"/>
                  <a:gd name="T30" fmla="*/ 8 w 79"/>
                  <a:gd name="T31" fmla="*/ 7 h 77"/>
                  <a:gd name="T32" fmla="*/ 10 w 79"/>
                  <a:gd name="T33" fmla="*/ 5 h 77"/>
                  <a:gd name="T34" fmla="*/ 13 w 79"/>
                  <a:gd name="T35" fmla="*/ 3 h 77"/>
                  <a:gd name="T36" fmla="*/ 15 w 79"/>
                  <a:gd name="T37" fmla="*/ 1 h 77"/>
                  <a:gd name="T38" fmla="*/ 27 w 79"/>
                  <a:gd name="T39" fmla="*/ 0 h 77"/>
                  <a:gd name="T40" fmla="*/ 29 w 79"/>
                  <a:gd name="T41" fmla="*/ 1 h 77"/>
                  <a:gd name="T42" fmla="*/ 27 w 79"/>
                  <a:gd name="T43" fmla="*/ 14 h 77"/>
                  <a:gd name="T44" fmla="*/ 25 w 79"/>
                  <a:gd name="T45" fmla="*/ 23 h 77"/>
                  <a:gd name="T46" fmla="*/ 27 w 79"/>
                  <a:gd name="T47" fmla="*/ 26 h 77"/>
                  <a:gd name="T48" fmla="*/ 32 w 79"/>
                  <a:gd name="T49" fmla="*/ 33 h 77"/>
                  <a:gd name="T50" fmla="*/ 40 w 79"/>
                  <a:gd name="T51" fmla="*/ 35 h 77"/>
                  <a:gd name="T52" fmla="*/ 42 w 79"/>
                  <a:gd name="T53" fmla="*/ 33 h 77"/>
                  <a:gd name="T54" fmla="*/ 44 w 79"/>
                  <a:gd name="T55" fmla="*/ 32 h 77"/>
                  <a:gd name="T56" fmla="*/ 45 w 79"/>
                  <a:gd name="T57" fmla="*/ 30 h 77"/>
                  <a:gd name="T58" fmla="*/ 47 w 79"/>
                  <a:gd name="T59" fmla="*/ 28 h 77"/>
                  <a:gd name="T60" fmla="*/ 49 w 79"/>
                  <a:gd name="T61" fmla="*/ 26 h 77"/>
                  <a:gd name="T62" fmla="*/ 59 w 79"/>
                  <a:gd name="T63" fmla="*/ 23 h 77"/>
                  <a:gd name="T64" fmla="*/ 62 w 79"/>
                  <a:gd name="T65" fmla="*/ 24 h 77"/>
                  <a:gd name="T66" fmla="*/ 61 w 79"/>
                  <a:gd name="T67" fmla="*/ 32 h 77"/>
                  <a:gd name="T68" fmla="*/ 59 w 79"/>
                  <a:gd name="T69" fmla="*/ 35 h 77"/>
                  <a:gd name="T70" fmla="*/ 57 w 79"/>
                  <a:gd name="T71" fmla="*/ 38 h 77"/>
                  <a:gd name="T72" fmla="*/ 55 w 79"/>
                  <a:gd name="T73" fmla="*/ 46 h 77"/>
                  <a:gd name="T74" fmla="*/ 64 w 79"/>
                  <a:gd name="T75" fmla="*/ 44 h 77"/>
                  <a:gd name="T76" fmla="*/ 67 w 79"/>
                  <a:gd name="T77" fmla="*/ 42 h 77"/>
                  <a:gd name="T78" fmla="*/ 76 w 79"/>
                  <a:gd name="T79" fmla="*/ 40 h 77"/>
                  <a:gd name="T80" fmla="*/ 77 w 79"/>
                  <a:gd name="T81" fmla="*/ 42 h 77"/>
                  <a:gd name="T82" fmla="*/ 79 w 79"/>
                  <a:gd name="T83" fmla="*/ 44 h 77"/>
                  <a:gd name="T84" fmla="*/ 77 w 79"/>
                  <a:gd name="T85" fmla="*/ 55 h 77"/>
                  <a:gd name="T86" fmla="*/ 76 w 79"/>
                  <a:gd name="T87" fmla="*/ 56 h 77"/>
                  <a:gd name="T88" fmla="*/ 74 w 79"/>
                  <a:gd name="T89" fmla="*/ 60 h 77"/>
                  <a:gd name="T90" fmla="*/ 71 w 79"/>
                  <a:gd name="T91" fmla="*/ 63 h 77"/>
                  <a:gd name="T92" fmla="*/ 67 w 79"/>
                  <a:gd name="T93" fmla="*/ 67 h 77"/>
                  <a:gd name="T94" fmla="*/ 64 w 79"/>
                  <a:gd name="T95" fmla="*/ 70 h 77"/>
                  <a:gd name="T96" fmla="*/ 62 w 79"/>
                  <a:gd name="T97" fmla="*/ 72 h 77"/>
                  <a:gd name="T98" fmla="*/ 59 w 79"/>
                  <a:gd name="T99" fmla="*/ 74 h 77"/>
                  <a:gd name="T100" fmla="*/ 34 w 79"/>
                  <a:gd name="T101" fmla="*/ 72 h 77"/>
                  <a:gd name="T102" fmla="*/ 23 w 79"/>
                  <a:gd name="T103" fmla="*/ 77 h 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9"/>
                  <a:gd name="T157" fmla="*/ 0 h 77"/>
                  <a:gd name="T158" fmla="*/ 79 w 79"/>
                  <a:gd name="T159" fmla="*/ 77 h 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9" h="77">
                    <a:moveTo>
                      <a:pt x="23" y="77"/>
                    </a:moveTo>
                    <a:lnTo>
                      <a:pt x="27" y="70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8" y="61"/>
                    </a:lnTo>
                    <a:lnTo>
                      <a:pt x="8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7" y="26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9" y="23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1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6"/>
                    </a:lnTo>
                    <a:lnTo>
                      <a:pt x="62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76" y="40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53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8"/>
                    </a:lnTo>
                    <a:lnTo>
                      <a:pt x="74" y="60"/>
                    </a:lnTo>
                    <a:lnTo>
                      <a:pt x="72" y="61"/>
                    </a:lnTo>
                    <a:lnTo>
                      <a:pt x="71" y="63"/>
                    </a:lnTo>
                    <a:lnTo>
                      <a:pt x="69" y="65"/>
                    </a:lnTo>
                    <a:lnTo>
                      <a:pt x="67" y="67"/>
                    </a:lnTo>
                    <a:lnTo>
                      <a:pt x="66" y="69"/>
                    </a:lnTo>
                    <a:lnTo>
                      <a:pt x="64" y="70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35" y="74"/>
                    </a:lnTo>
                    <a:lnTo>
                      <a:pt x="34" y="72"/>
                    </a:lnTo>
                    <a:lnTo>
                      <a:pt x="22" y="72"/>
                    </a:lnTo>
                    <a:lnTo>
                      <a:pt x="23" y="77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34" name="Group 135"/>
            <p:cNvGrpSpPr>
              <a:grpSpLocks/>
            </p:cNvGrpSpPr>
            <p:nvPr/>
          </p:nvGrpSpPr>
          <p:grpSpPr bwMode="auto">
            <a:xfrm>
              <a:off x="3767" y="2217"/>
              <a:ext cx="79" cy="266"/>
              <a:chOff x="3767" y="2217"/>
              <a:chExt cx="79" cy="266"/>
            </a:xfrm>
          </p:grpSpPr>
          <p:sp>
            <p:nvSpPr>
              <p:cNvPr id="2519" name="Freeform 136"/>
              <p:cNvSpPr>
                <a:spLocks/>
              </p:cNvSpPr>
              <p:nvPr/>
            </p:nvSpPr>
            <p:spPr bwMode="auto">
              <a:xfrm>
                <a:off x="3767" y="2217"/>
                <a:ext cx="79" cy="266"/>
              </a:xfrm>
              <a:custGeom>
                <a:avLst/>
                <a:gdLst>
                  <a:gd name="T0" fmla="*/ 40 w 79"/>
                  <a:gd name="T1" fmla="*/ 0 h 266"/>
                  <a:gd name="T2" fmla="*/ 79 w 79"/>
                  <a:gd name="T3" fmla="*/ 0 h 266"/>
                  <a:gd name="T4" fmla="*/ 79 w 79"/>
                  <a:gd name="T5" fmla="*/ 266 h 266"/>
                  <a:gd name="T6" fmla="*/ 0 w 79"/>
                  <a:gd name="T7" fmla="*/ 266 h 266"/>
                  <a:gd name="T8" fmla="*/ 40 w 7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66"/>
                  <a:gd name="T17" fmla="*/ 79 w 7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66">
                    <a:moveTo>
                      <a:pt x="40" y="0"/>
                    </a:moveTo>
                    <a:lnTo>
                      <a:pt x="79" y="0"/>
                    </a:lnTo>
                    <a:lnTo>
                      <a:pt x="7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20" name="Freeform 137"/>
              <p:cNvSpPr>
                <a:spLocks/>
              </p:cNvSpPr>
              <p:nvPr/>
            </p:nvSpPr>
            <p:spPr bwMode="auto">
              <a:xfrm>
                <a:off x="3767" y="2217"/>
                <a:ext cx="79" cy="266"/>
              </a:xfrm>
              <a:custGeom>
                <a:avLst/>
                <a:gdLst>
                  <a:gd name="T0" fmla="*/ 40 w 79"/>
                  <a:gd name="T1" fmla="*/ 0 h 266"/>
                  <a:gd name="T2" fmla="*/ 79 w 79"/>
                  <a:gd name="T3" fmla="*/ 0 h 266"/>
                  <a:gd name="T4" fmla="*/ 79 w 79"/>
                  <a:gd name="T5" fmla="*/ 266 h 266"/>
                  <a:gd name="T6" fmla="*/ 0 w 79"/>
                  <a:gd name="T7" fmla="*/ 266 h 266"/>
                  <a:gd name="T8" fmla="*/ 40 w 7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66"/>
                  <a:gd name="T17" fmla="*/ 79 w 7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66">
                    <a:moveTo>
                      <a:pt x="40" y="0"/>
                    </a:moveTo>
                    <a:lnTo>
                      <a:pt x="79" y="0"/>
                    </a:lnTo>
                    <a:lnTo>
                      <a:pt x="7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104" name="Text Box 47"/>
          <p:cNvSpPr txBox="1">
            <a:spLocks noChangeArrowheads="1"/>
          </p:cNvSpPr>
          <p:nvPr/>
        </p:nvSpPr>
        <p:spPr bwMode="auto">
          <a:xfrm>
            <a:off x="4703763" y="4530725"/>
            <a:ext cx="18669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Газовое месторождение;</a:t>
            </a:r>
          </a:p>
        </p:txBody>
      </p:sp>
      <p:grpSp>
        <p:nvGrpSpPr>
          <p:cNvPr id="2835" name="Группа 377"/>
          <p:cNvGrpSpPr>
            <a:grpSpLocks/>
          </p:cNvGrpSpPr>
          <p:nvPr/>
        </p:nvGrpSpPr>
        <p:grpSpPr bwMode="auto">
          <a:xfrm>
            <a:off x="4049713" y="4899025"/>
            <a:ext cx="825500" cy="465138"/>
            <a:chOff x="4523592" y="5717578"/>
            <a:chExt cx="765501" cy="460947"/>
          </a:xfrm>
        </p:grpSpPr>
        <p:grpSp>
          <p:nvGrpSpPr>
            <p:cNvPr id="2836" name="Group 118"/>
            <p:cNvGrpSpPr>
              <a:grpSpLocks/>
            </p:cNvGrpSpPr>
            <p:nvPr/>
          </p:nvGrpSpPr>
          <p:grpSpPr bwMode="auto">
            <a:xfrm>
              <a:off x="4523592" y="5787726"/>
              <a:ext cx="264373" cy="266347"/>
              <a:chOff x="315" y="951"/>
              <a:chExt cx="144" cy="147"/>
            </a:xfrm>
          </p:grpSpPr>
          <p:grpSp>
            <p:nvGrpSpPr>
              <p:cNvPr id="2837" name="Group 119"/>
              <p:cNvGrpSpPr>
                <a:grpSpLocks/>
              </p:cNvGrpSpPr>
              <p:nvPr/>
            </p:nvGrpSpPr>
            <p:grpSpPr bwMode="auto">
              <a:xfrm>
                <a:off x="315" y="1022"/>
                <a:ext cx="144" cy="76"/>
                <a:chOff x="315" y="1022"/>
                <a:chExt cx="144" cy="76"/>
              </a:xfrm>
            </p:grpSpPr>
            <p:sp>
              <p:nvSpPr>
                <p:cNvPr id="2514" name="Freeform 120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515" name="Freeform 121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113" cap="rnd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512" name="Oval 122"/>
              <p:cNvSpPr>
                <a:spLocks noChangeArrowheads="1"/>
              </p:cNvSpPr>
              <p:nvPr/>
            </p:nvSpPr>
            <p:spPr bwMode="auto">
              <a:xfrm>
                <a:off x="318" y="951"/>
                <a:ext cx="141" cy="147"/>
              </a:xfrm>
              <a:prstGeom prst="ellipse">
                <a:avLst/>
              </a:prstGeom>
              <a:noFill/>
              <a:ln w="22225" cap="rnd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13" name="Line 123"/>
              <p:cNvSpPr>
                <a:spLocks noChangeShapeType="1"/>
              </p:cNvSpPr>
              <p:nvPr/>
            </p:nvSpPr>
            <p:spPr bwMode="auto">
              <a:xfrm>
                <a:off x="321" y="1022"/>
                <a:ext cx="134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38" name="Группа 218"/>
            <p:cNvGrpSpPr>
              <a:grpSpLocks/>
            </p:cNvGrpSpPr>
            <p:nvPr/>
          </p:nvGrpSpPr>
          <p:grpSpPr bwMode="auto">
            <a:xfrm>
              <a:off x="4684812" y="5717578"/>
              <a:ext cx="604281" cy="460947"/>
              <a:chOff x="4684812" y="5717578"/>
              <a:chExt cx="604281" cy="460947"/>
            </a:xfrm>
          </p:grpSpPr>
          <p:sp>
            <p:nvSpPr>
              <p:cNvPr id="2508" name="Line 124"/>
              <p:cNvSpPr>
                <a:spLocks noChangeShapeType="1"/>
              </p:cNvSpPr>
              <p:nvPr/>
            </p:nvSpPr>
            <p:spPr bwMode="auto">
              <a:xfrm>
                <a:off x="4820012" y="5940875"/>
                <a:ext cx="21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09" name="Text Box 125"/>
              <p:cNvSpPr txBox="1">
                <a:spLocks noChangeArrowheads="1"/>
              </p:cNvSpPr>
              <p:nvPr/>
            </p:nvSpPr>
            <p:spPr bwMode="auto">
              <a:xfrm>
                <a:off x="4684812" y="5717578"/>
                <a:ext cx="604281" cy="309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7683" tIns="63851" rIns="127683" bIns="63851">
                <a:spAutoFit/>
              </a:bodyPr>
              <a:lstStyle/>
              <a:p>
                <a:pPr defTabSz="1544638" eaLnBrk="1" hangingPunct="1">
                  <a:spcBef>
                    <a:spcPct val="50000"/>
                  </a:spcBef>
                </a:pPr>
                <a:r>
                  <a:rPr lang="ru-RU" sz="1200" b="1">
                    <a:latin typeface="Times New Roman" pitchFamily="18" charset="0"/>
                  </a:rPr>
                  <a:t>ГАЗ</a:t>
                </a:r>
              </a:p>
            </p:txBody>
          </p:sp>
          <p:sp>
            <p:nvSpPr>
              <p:cNvPr id="2510" name="Text Box 126"/>
              <p:cNvSpPr txBox="1">
                <a:spLocks noChangeArrowheads="1"/>
              </p:cNvSpPr>
              <p:nvPr/>
            </p:nvSpPr>
            <p:spPr bwMode="auto">
              <a:xfrm>
                <a:off x="4756211" y="5868548"/>
                <a:ext cx="302141" cy="309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27683" tIns="63851" rIns="127683" bIns="63851">
                <a:spAutoFit/>
              </a:bodyPr>
              <a:lstStyle/>
              <a:p>
                <a:pPr defTabSz="1544638" eaLnBrk="1" hangingPunct="1">
                  <a:spcBef>
                    <a:spcPct val="50000"/>
                  </a:spcBef>
                </a:pPr>
                <a:r>
                  <a:rPr lang="ru-RU" sz="1200" b="1">
                    <a:latin typeface="Times New Roman" pitchFamily="18" charset="0"/>
                  </a:rPr>
                  <a:t>2</a:t>
                </a:r>
              </a:p>
            </p:txBody>
          </p:sp>
        </p:grpSp>
      </p:grpSp>
      <p:sp>
        <p:nvSpPr>
          <p:cNvPr id="2106" name="Text Box 47"/>
          <p:cNvSpPr txBox="1">
            <a:spLocks noChangeArrowheads="1"/>
          </p:cNvSpPr>
          <p:nvPr/>
        </p:nvSpPr>
        <p:spPr bwMode="auto">
          <a:xfrm>
            <a:off x="4686300" y="4930775"/>
            <a:ext cx="1866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Газовое хранилище;</a:t>
            </a:r>
          </a:p>
        </p:txBody>
      </p:sp>
      <p:grpSp>
        <p:nvGrpSpPr>
          <p:cNvPr id="2839" name="Group 105"/>
          <p:cNvGrpSpPr>
            <a:grpSpLocks/>
          </p:cNvGrpSpPr>
          <p:nvPr/>
        </p:nvGrpSpPr>
        <p:grpSpPr bwMode="auto">
          <a:xfrm>
            <a:off x="4238625" y="5305425"/>
            <a:ext cx="312738" cy="293688"/>
            <a:chOff x="3061" y="3475"/>
            <a:chExt cx="182" cy="182"/>
          </a:xfrm>
        </p:grpSpPr>
        <p:grpSp>
          <p:nvGrpSpPr>
            <p:cNvPr id="2840" name="Group 106"/>
            <p:cNvGrpSpPr>
              <a:grpSpLocks/>
            </p:cNvGrpSpPr>
            <p:nvPr/>
          </p:nvGrpSpPr>
          <p:grpSpPr bwMode="auto">
            <a:xfrm>
              <a:off x="3072" y="3502"/>
              <a:ext cx="165" cy="113"/>
              <a:chOff x="397" y="3958"/>
              <a:chExt cx="141" cy="124"/>
            </a:xfrm>
          </p:grpSpPr>
          <p:grpSp>
            <p:nvGrpSpPr>
              <p:cNvPr id="2841" name="Group 107"/>
              <p:cNvGrpSpPr>
                <a:grpSpLocks/>
              </p:cNvGrpSpPr>
              <p:nvPr/>
            </p:nvGrpSpPr>
            <p:grpSpPr bwMode="auto">
              <a:xfrm>
                <a:off x="397" y="3958"/>
                <a:ext cx="141" cy="123"/>
                <a:chOff x="397" y="3958"/>
                <a:chExt cx="141" cy="123"/>
              </a:xfrm>
            </p:grpSpPr>
            <p:grpSp>
              <p:nvGrpSpPr>
                <p:cNvPr id="2842" name="Group 108"/>
                <p:cNvGrpSpPr>
                  <a:grpSpLocks/>
                </p:cNvGrpSpPr>
                <p:nvPr/>
              </p:nvGrpSpPr>
              <p:grpSpPr bwMode="auto">
                <a:xfrm>
                  <a:off x="397" y="3958"/>
                  <a:ext cx="70" cy="123"/>
                  <a:chOff x="397" y="3958"/>
                  <a:chExt cx="70" cy="123"/>
                </a:xfrm>
              </p:grpSpPr>
              <p:sp>
                <p:nvSpPr>
                  <p:cNvPr id="2504" name="Freeform 109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505" name="Freeform 110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843" name="Group 111"/>
                <p:cNvGrpSpPr>
                  <a:grpSpLocks/>
                </p:cNvGrpSpPr>
                <p:nvPr/>
              </p:nvGrpSpPr>
              <p:grpSpPr bwMode="auto">
                <a:xfrm>
                  <a:off x="467" y="3958"/>
                  <a:ext cx="71" cy="123"/>
                  <a:chOff x="467" y="3958"/>
                  <a:chExt cx="71" cy="123"/>
                </a:xfrm>
              </p:grpSpPr>
              <p:sp>
                <p:nvSpPr>
                  <p:cNvPr id="2502" name="Freeform 112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2503" name="Freeform 113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2498" name="Line 114"/>
              <p:cNvSpPr>
                <a:spLocks noChangeShapeType="1"/>
              </p:cNvSpPr>
              <p:nvPr/>
            </p:nvSpPr>
            <p:spPr bwMode="auto">
              <a:xfrm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99" name="Line 115"/>
              <p:cNvSpPr>
                <a:spLocks noChangeShapeType="1"/>
              </p:cNvSpPr>
              <p:nvPr/>
            </p:nvSpPr>
            <p:spPr bwMode="auto">
              <a:xfrm flipV="1"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496" name="Oval 116"/>
            <p:cNvSpPr>
              <a:spLocks noChangeArrowheads="1"/>
            </p:cNvSpPr>
            <p:nvPr/>
          </p:nvSpPr>
          <p:spPr bwMode="auto">
            <a:xfrm>
              <a:off x="3061" y="3475"/>
              <a:ext cx="182" cy="18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108" name="Text Box 47"/>
          <p:cNvSpPr txBox="1">
            <a:spLocks noChangeArrowheads="1"/>
          </p:cNvSpPr>
          <p:nvPr/>
        </p:nvSpPr>
        <p:spPr bwMode="auto">
          <a:xfrm>
            <a:off x="4710113" y="5287963"/>
            <a:ext cx="18653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Компрессорная станция;</a:t>
            </a:r>
          </a:p>
        </p:txBody>
      </p:sp>
      <p:sp>
        <p:nvSpPr>
          <p:cNvPr id="2109" name="TextBox 13"/>
          <p:cNvSpPr txBox="1">
            <a:spLocks noChangeArrowheads="1"/>
          </p:cNvSpPr>
          <p:nvPr/>
        </p:nvSpPr>
        <p:spPr bwMode="auto">
          <a:xfrm>
            <a:off x="4813300" y="5765800"/>
            <a:ext cx="3100388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Военизированный горноспасательный взвод</a:t>
            </a:r>
            <a:endParaRPr lang="ru-RU" sz="13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0" name="TextBox 15"/>
          <p:cNvSpPr txBox="1">
            <a:spLocks noChangeArrowheads="1"/>
          </p:cNvSpPr>
          <p:nvPr/>
        </p:nvSpPr>
        <p:spPr bwMode="auto">
          <a:xfrm>
            <a:off x="4808538" y="6067425"/>
            <a:ext cx="27701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Место погрузки угля на ж/д транспорт  </a:t>
            </a:r>
          </a:p>
        </p:txBody>
      </p:sp>
      <p:sp>
        <p:nvSpPr>
          <p:cNvPr id="410" name="Прямоугольник 409"/>
          <p:cNvSpPr/>
          <p:nvPr/>
        </p:nvSpPr>
        <p:spPr bwMode="auto">
          <a:xfrm>
            <a:off x="4057650" y="6172200"/>
            <a:ext cx="354013" cy="1666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2"/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73" tIns="55236" rIns="110473" bIns="55236" anchor="ctr"/>
          <a:lstStyle/>
          <a:p>
            <a:pPr algn="ctr">
              <a:defRPr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44" name="Group 82"/>
          <p:cNvGrpSpPr>
            <a:grpSpLocks/>
          </p:cNvGrpSpPr>
          <p:nvPr/>
        </p:nvGrpSpPr>
        <p:grpSpPr bwMode="auto">
          <a:xfrm>
            <a:off x="4057650" y="5754688"/>
            <a:ext cx="619125" cy="331787"/>
            <a:chOff x="4207" y="2129"/>
            <a:chExt cx="499" cy="456"/>
          </a:xfrm>
        </p:grpSpPr>
        <p:sp>
          <p:nvSpPr>
            <p:cNvPr id="2492" name="AutoShape 83"/>
            <p:cNvSpPr>
              <a:spLocks noChangeArrowheads="1"/>
            </p:cNvSpPr>
            <p:nvPr/>
          </p:nvSpPr>
          <p:spPr bwMode="auto">
            <a:xfrm rot="5400000">
              <a:off x="4288" y="2048"/>
              <a:ext cx="337" cy="499"/>
            </a:xfrm>
            <a:prstGeom prst="flowChartExtract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Times New Roman" pitchFamily="18" charset="0"/>
              </a:endParaRPr>
            </a:p>
          </p:txBody>
        </p:sp>
        <p:sp>
          <p:nvSpPr>
            <p:cNvPr id="2493" name="Line 84"/>
            <p:cNvSpPr>
              <a:spLocks noChangeShapeType="1"/>
            </p:cNvSpPr>
            <p:nvPr/>
          </p:nvSpPr>
          <p:spPr bwMode="auto">
            <a:xfrm>
              <a:off x="4217" y="2449"/>
              <a:ext cx="0" cy="13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4" name="Text Box 85"/>
            <p:cNvSpPr txBox="1">
              <a:spLocks noChangeArrowheads="1"/>
            </p:cNvSpPr>
            <p:nvPr/>
          </p:nvSpPr>
          <p:spPr bwMode="auto">
            <a:xfrm>
              <a:off x="4223" y="2189"/>
              <a:ext cx="408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ru-RU" sz="11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ВГСВ</a:t>
              </a:r>
            </a:p>
          </p:txBody>
        </p:sp>
      </p:grpSp>
      <p:grpSp>
        <p:nvGrpSpPr>
          <p:cNvPr id="2845" name="Группа 49"/>
          <p:cNvGrpSpPr>
            <a:grpSpLocks/>
          </p:cNvGrpSpPr>
          <p:nvPr/>
        </p:nvGrpSpPr>
        <p:grpSpPr bwMode="auto">
          <a:xfrm>
            <a:off x="4057650" y="6470650"/>
            <a:ext cx="300038" cy="352425"/>
            <a:chOff x="214282" y="1325391"/>
            <a:chExt cx="214314" cy="252573"/>
          </a:xfrm>
        </p:grpSpPr>
        <p:sp>
          <p:nvSpPr>
            <p:cNvPr id="435" name="Равнобедренный треугольник 183"/>
            <p:cNvSpPr/>
            <p:nvPr/>
          </p:nvSpPr>
          <p:spPr>
            <a:xfrm>
              <a:off x="214282" y="1325391"/>
              <a:ext cx="214314" cy="21389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91" name="TextBox 48"/>
            <p:cNvSpPr txBox="1">
              <a:spLocks noChangeArrowheads="1"/>
            </p:cNvSpPr>
            <p:nvPr/>
          </p:nvSpPr>
          <p:spPr bwMode="auto">
            <a:xfrm>
              <a:off x="214282" y="1357298"/>
              <a:ext cx="214314" cy="220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14" name="TextBox 15"/>
          <p:cNvSpPr txBox="1">
            <a:spLocks noChangeArrowheads="1"/>
          </p:cNvSpPr>
          <p:nvPr/>
        </p:nvSpPr>
        <p:spPr bwMode="auto">
          <a:xfrm>
            <a:off x="4824413" y="6470650"/>
            <a:ext cx="6604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Шахта</a:t>
            </a:r>
          </a:p>
        </p:txBody>
      </p:sp>
      <p:graphicFrame>
        <p:nvGraphicFramePr>
          <p:cNvPr id="2050" name="Object 100"/>
          <p:cNvGraphicFramePr>
            <a:graphicFrameLocks noChangeAspect="1"/>
          </p:cNvGraphicFramePr>
          <p:nvPr/>
        </p:nvGraphicFramePr>
        <p:xfrm>
          <a:off x="3946525" y="6799263"/>
          <a:ext cx="609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90" name="Clip" r:id="rId6" imgW="5807075" imgH="3009900" progId="">
                  <p:embed/>
                </p:oleObj>
              </mc:Choice>
              <mc:Fallback>
                <p:oleObj name="Clip" r:id="rId6" imgW="5807075" imgH="300990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6525" y="6799263"/>
                        <a:ext cx="609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5" name="TextBox 15"/>
          <p:cNvSpPr txBox="1">
            <a:spLocks noChangeArrowheads="1"/>
          </p:cNvSpPr>
          <p:nvPr/>
        </p:nvSpPr>
        <p:spPr bwMode="auto">
          <a:xfrm>
            <a:off x="4824413" y="6861175"/>
            <a:ext cx="27559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Обогатительная фабрика, (комбинаты)</a:t>
            </a:r>
          </a:p>
        </p:txBody>
      </p:sp>
      <p:grpSp>
        <p:nvGrpSpPr>
          <p:cNvPr id="2846" name="Group 360"/>
          <p:cNvGrpSpPr>
            <a:grpSpLocks/>
          </p:cNvGrpSpPr>
          <p:nvPr/>
        </p:nvGrpSpPr>
        <p:grpSpPr bwMode="auto">
          <a:xfrm>
            <a:off x="3941763" y="7362825"/>
            <a:ext cx="647700" cy="338138"/>
            <a:chOff x="6432" y="3569"/>
            <a:chExt cx="810" cy="602"/>
          </a:xfrm>
        </p:grpSpPr>
        <p:sp>
          <p:nvSpPr>
            <p:cNvPr id="2346" name="Freeform 361"/>
            <p:cNvSpPr>
              <a:spLocks/>
            </p:cNvSpPr>
            <p:nvPr/>
          </p:nvSpPr>
          <p:spPr bwMode="auto">
            <a:xfrm>
              <a:off x="6432" y="3569"/>
              <a:ext cx="810" cy="602"/>
            </a:xfrm>
            <a:custGeom>
              <a:avLst/>
              <a:gdLst>
                <a:gd name="T0" fmla="*/ 0 w 3240"/>
                <a:gd name="T1" fmla="*/ 0 h 2404"/>
                <a:gd name="T2" fmla="*/ 0 w 3240"/>
                <a:gd name="T3" fmla="*/ 0 h 2404"/>
                <a:gd name="T4" fmla="*/ 0 w 3240"/>
                <a:gd name="T5" fmla="*/ 0 h 2404"/>
                <a:gd name="T6" fmla="*/ 0 w 3240"/>
                <a:gd name="T7" fmla="*/ 0 h 2404"/>
                <a:gd name="T8" fmla="*/ 0 w 3240"/>
                <a:gd name="T9" fmla="*/ 0 h 2404"/>
                <a:gd name="T10" fmla="*/ 0 w 3240"/>
                <a:gd name="T11" fmla="*/ 0 h 2404"/>
                <a:gd name="T12" fmla="*/ 0 w 3240"/>
                <a:gd name="T13" fmla="*/ 0 h 2404"/>
                <a:gd name="T14" fmla="*/ 0 w 3240"/>
                <a:gd name="T15" fmla="*/ 0 h 2404"/>
                <a:gd name="T16" fmla="*/ 0 w 3240"/>
                <a:gd name="T17" fmla="*/ 0 h 2404"/>
                <a:gd name="T18" fmla="*/ 0 w 3240"/>
                <a:gd name="T19" fmla="*/ 0 h 2404"/>
                <a:gd name="T20" fmla="*/ 0 w 3240"/>
                <a:gd name="T21" fmla="*/ 0 h 2404"/>
                <a:gd name="T22" fmla="*/ 0 w 3240"/>
                <a:gd name="T23" fmla="*/ 0 h 2404"/>
                <a:gd name="T24" fmla="*/ 0 w 3240"/>
                <a:gd name="T25" fmla="*/ 0 h 2404"/>
                <a:gd name="T26" fmla="*/ 0 w 3240"/>
                <a:gd name="T27" fmla="*/ 0 h 2404"/>
                <a:gd name="T28" fmla="*/ 0 w 3240"/>
                <a:gd name="T29" fmla="*/ 0 h 2404"/>
                <a:gd name="T30" fmla="*/ 0 w 3240"/>
                <a:gd name="T31" fmla="*/ 0 h 2404"/>
                <a:gd name="T32" fmla="*/ 0 w 3240"/>
                <a:gd name="T33" fmla="*/ 0 h 2404"/>
                <a:gd name="T34" fmla="*/ 0 w 3240"/>
                <a:gd name="T35" fmla="*/ 0 h 2404"/>
                <a:gd name="T36" fmla="*/ 0 w 3240"/>
                <a:gd name="T37" fmla="*/ 0 h 2404"/>
                <a:gd name="T38" fmla="*/ 0 w 3240"/>
                <a:gd name="T39" fmla="*/ 0 h 2404"/>
                <a:gd name="T40" fmla="*/ 0 w 3240"/>
                <a:gd name="T41" fmla="*/ 0 h 2404"/>
                <a:gd name="T42" fmla="*/ 0 w 3240"/>
                <a:gd name="T43" fmla="*/ 0 h 2404"/>
                <a:gd name="T44" fmla="*/ 0 w 3240"/>
                <a:gd name="T45" fmla="*/ 0 h 2404"/>
                <a:gd name="T46" fmla="*/ 0 w 3240"/>
                <a:gd name="T47" fmla="*/ 0 h 2404"/>
                <a:gd name="T48" fmla="*/ 0 w 3240"/>
                <a:gd name="T49" fmla="*/ 0 h 2404"/>
                <a:gd name="T50" fmla="*/ 0 w 3240"/>
                <a:gd name="T51" fmla="*/ 0 h 2404"/>
                <a:gd name="T52" fmla="*/ 0 w 3240"/>
                <a:gd name="T53" fmla="*/ 0 h 2404"/>
                <a:gd name="T54" fmla="*/ 0 w 3240"/>
                <a:gd name="T55" fmla="*/ 0 h 2404"/>
                <a:gd name="T56" fmla="*/ 0 w 3240"/>
                <a:gd name="T57" fmla="*/ 0 h 2404"/>
                <a:gd name="T58" fmla="*/ 0 w 3240"/>
                <a:gd name="T59" fmla="*/ 0 h 2404"/>
                <a:gd name="T60" fmla="*/ 0 w 3240"/>
                <a:gd name="T61" fmla="*/ 0 h 2404"/>
                <a:gd name="T62" fmla="*/ 0 w 3240"/>
                <a:gd name="T63" fmla="*/ 0 h 2404"/>
                <a:gd name="T64" fmla="*/ 0 w 3240"/>
                <a:gd name="T65" fmla="*/ 0 h 2404"/>
                <a:gd name="T66" fmla="*/ 0 w 3240"/>
                <a:gd name="T67" fmla="*/ 0 h 2404"/>
                <a:gd name="T68" fmla="*/ 0 w 3240"/>
                <a:gd name="T69" fmla="*/ 0 h 2404"/>
                <a:gd name="T70" fmla="*/ 0 w 3240"/>
                <a:gd name="T71" fmla="*/ 0 h 2404"/>
                <a:gd name="T72" fmla="*/ 0 w 3240"/>
                <a:gd name="T73" fmla="*/ 0 h 2404"/>
                <a:gd name="T74" fmla="*/ 0 w 3240"/>
                <a:gd name="T75" fmla="*/ 0 h 2404"/>
                <a:gd name="T76" fmla="*/ 0 w 3240"/>
                <a:gd name="T77" fmla="*/ 0 h 2404"/>
                <a:gd name="T78" fmla="*/ 0 w 3240"/>
                <a:gd name="T79" fmla="*/ 0 h 2404"/>
                <a:gd name="T80" fmla="*/ 0 w 3240"/>
                <a:gd name="T81" fmla="*/ 0 h 2404"/>
                <a:gd name="T82" fmla="*/ 0 w 3240"/>
                <a:gd name="T83" fmla="*/ 0 h 2404"/>
                <a:gd name="T84" fmla="*/ 0 w 3240"/>
                <a:gd name="T85" fmla="*/ 0 h 2404"/>
                <a:gd name="T86" fmla="*/ 0 w 3240"/>
                <a:gd name="T87" fmla="*/ 0 h 2404"/>
                <a:gd name="T88" fmla="*/ 0 w 3240"/>
                <a:gd name="T89" fmla="*/ 0 h 2404"/>
                <a:gd name="T90" fmla="*/ 0 w 3240"/>
                <a:gd name="T91" fmla="*/ 0 h 2404"/>
                <a:gd name="T92" fmla="*/ 0 w 3240"/>
                <a:gd name="T93" fmla="*/ 0 h 2404"/>
                <a:gd name="T94" fmla="*/ 0 w 3240"/>
                <a:gd name="T95" fmla="*/ 0 h 2404"/>
                <a:gd name="T96" fmla="*/ 0 w 3240"/>
                <a:gd name="T97" fmla="*/ 0 h 2404"/>
                <a:gd name="T98" fmla="*/ 0 w 3240"/>
                <a:gd name="T99" fmla="*/ 0 h 2404"/>
                <a:gd name="T100" fmla="*/ 0 w 3240"/>
                <a:gd name="T101" fmla="*/ 0 h 2404"/>
                <a:gd name="T102" fmla="*/ 0 w 3240"/>
                <a:gd name="T103" fmla="*/ 0 h 2404"/>
                <a:gd name="T104" fmla="*/ 0 w 3240"/>
                <a:gd name="T105" fmla="*/ 0 h 2404"/>
                <a:gd name="T106" fmla="*/ 0 w 3240"/>
                <a:gd name="T107" fmla="*/ 0 h 2404"/>
                <a:gd name="T108" fmla="*/ 0 w 3240"/>
                <a:gd name="T109" fmla="*/ 0 h 2404"/>
                <a:gd name="T110" fmla="*/ 0 w 3240"/>
                <a:gd name="T111" fmla="*/ 0 h 2404"/>
                <a:gd name="T112" fmla="*/ 0 w 3240"/>
                <a:gd name="T113" fmla="*/ 0 h 2404"/>
                <a:gd name="T114" fmla="*/ 0 w 3240"/>
                <a:gd name="T115" fmla="*/ 0 h 2404"/>
                <a:gd name="T116" fmla="*/ 0 w 3240"/>
                <a:gd name="T117" fmla="*/ 0 h 2404"/>
                <a:gd name="T118" fmla="*/ 0 w 3240"/>
                <a:gd name="T119" fmla="*/ 0 h 24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40"/>
                <a:gd name="T181" fmla="*/ 0 h 2404"/>
                <a:gd name="T182" fmla="*/ 3240 w 3240"/>
                <a:gd name="T183" fmla="*/ 2404 h 24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40" h="2404">
                  <a:moveTo>
                    <a:pt x="1866" y="3"/>
                  </a:moveTo>
                  <a:lnTo>
                    <a:pt x="1876" y="0"/>
                  </a:lnTo>
                  <a:lnTo>
                    <a:pt x="1887" y="1"/>
                  </a:lnTo>
                  <a:lnTo>
                    <a:pt x="1898" y="2"/>
                  </a:lnTo>
                  <a:lnTo>
                    <a:pt x="1909" y="5"/>
                  </a:lnTo>
                  <a:lnTo>
                    <a:pt x="1919" y="9"/>
                  </a:lnTo>
                  <a:lnTo>
                    <a:pt x="1929" y="15"/>
                  </a:lnTo>
                  <a:lnTo>
                    <a:pt x="1939" y="20"/>
                  </a:lnTo>
                  <a:lnTo>
                    <a:pt x="1950" y="26"/>
                  </a:lnTo>
                  <a:lnTo>
                    <a:pt x="1960" y="30"/>
                  </a:lnTo>
                  <a:lnTo>
                    <a:pt x="1970" y="34"/>
                  </a:lnTo>
                  <a:lnTo>
                    <a:pt x="1980" y="36"/>
                  </a:lnTo>
                  <a:lnTo>
                    <a:pt x="1990" y="37"/>
                  </a:lnTo>
                  <a:lnTo>
                    <a:pt x="1998" y="36"/>
                  </a:lnTo>
                  <a:lnTo>
                    <a:pt x="2008" y="34"/>
                  </a:lnTo>
                  <a:lnTo>
                    <a:pt x="2019" y="28"/>
                  </a:lnTo>
                  <a:lnTo>
                    <a:pt x="2028" y="20"/>
                  </a:lnTo>
                  <a:lnTo>
                    <a:pt x="2038" y="20"/>
                  </a:lnTo>
                  <a:lnTo>
                    <a:pt x="2050" y="22"/>
                  </a:lnTo>
                  <a:lnTo>
                    <a:pt x="2061" y="24"/>
                  </a:lnTo>
                  <a:lnTo>
                    <a:pt x="2073" y="28"/>
                  </a:lnTo>
                  <a:lnTo>
                    <a:pt x="2082" y="31"/>
                  </a:lnTo>
                  <a:lnTo>
                    <a:pt x="2092" y="36"/>
                  </a:lnTo>
                  <a:lnTo>
                    <a:pt x="2099" y="41"/>
                  </a:lnTo>
                  <a:lnTo>
                    <a:pt x="2108" y="47"/>
                  </a:lnTo>
                  <a:lnTo>
                    <a:pt x="2116" y="37"/>
                  </a:lnTo>
                  <a:lnTo>
                    <a:pt x="2126" y="32"/>
                  </a:lnTo>
                  <a:lnTo>
                    <a:pt x="2135" y="29"/>
                  </a:lnTo>
                  <a:lnTo>
                    <a:pt x="2146" y="29"/>
                  </a:lnTo>
                  <a:lnTo>
                    <a:pt x="2157" y="30"/>
                  </a:lnTo>
                  <a:lnTo>
                    <a:pt x="2167" y="34"/>
                  </a:lnTo>
                  <a:lnTo>
                    <a:pt x="2178" y="39"/>
                  </a:lnTo>
                  <a:lnTo>
                    <a:pt x="2190" y="45"/>
                  </a:lnTo>
                  <a:lnTo>
                    <a:pt x="2199" y="50"/>
                  </a:lnTo>
                  <a:lnTo>
                    <a:pt x="2211" y="57"/>
                  </a:lnTo>
                  <a:lnTo>
                    <a:pt x="2222" y="62"/>
                  </a:lnTo>
                  <a:lnTo>
                    <a:pt x="2234" y="68"/>
                  </a:lnTo>
                  <a:lnTo>
                    <a:pt x="2244" y="72"/>
                  </a:lnTo>
                  <a:lnTo>
                    <a:pt x="2256" y="75"/>
                  </a:lnTo>
                  <a:lnTo>
                    <a:pt x="2267" y="76"/>
                  </a:lnTo>
                  <a:lnTo>
                    <a:pt x="2279" y="76"/>
                  </a:lnTo>
                  <a:lnTo>
                    <a:pt x="2285" y="79"/>
                  </a:lnTo>
                  <a:lnTo>
                    <a:pt x="2292" y="82"/>
                  </a:lnTo>
                  <a:lnTo>
                    <a:pt x="2298" y="82"/>
                  </a:lnTo>
                  <a:lnTo>
                    <a:pt x="2305" y="83"/>
                  </a:lnTo>
                  <a:lnTo>
                    <a:pt x="2311" y="82"/>
                  </a:lnTo>
                  <a:lnTo>
                    <a:pt x="2319" y="81"/>
                  </a:lnTo>
                  <a:lnTo>
                    <a:pt x="2325" y="79"/>
                  </a:lnTo>
                  <a:lnTo>
                    <a:pt x="2332" y="79"/>
                  </a:lnTo>
                  <a:lnTo>
                    <a:pt x="2338" y="76"/>
                  </a:lnTo>
                  <a:lnTo>
                    <a:pt x="2344" y="75"/>
                  </a:lnTo>
                  <a:lnTo>
                    <a:pt x="2351" y="74"/>
                  </a:lnTo>
                  <a:lnTo>
                    <a:pt x="2357" y="74"/>
                  </a:lnTo>
                  <a:lnTo>
                    <a:pt x="2364" y="74"/>
                  </a:lnTo>
                  <a:lnTo>
                    <a:pt x="2372" y="79"/>
                  </a:lnTo>
                  <a:lnTo>
                    <a:pt x="2379" y="81"/>
                  </a:lnTo>
                  <a:lnTo>
                    <a:pt x="2387" y="88"/>
                  </a:lnTo>
                  <a:lnTo>
                    <a:pt x="2397" y="95"/>
                  </a:lnTo>
                  <a:lnTo>
                    <a:pt x="2408" y="103"/>
                  </a:lnTo>
                  <a:lnTo>
                    <a:pt x="2418" y="112"/>
                  </a:lnTo>
                  <a:lnTo>
                    <a:pt x="2429" y="121"/>
                  </a:lnTo>
                  <a:lnTo>
                    <a:pt x="2439" y="127"/>
                  </a:lnTo>
                  <a:lnTo>
                    <a:pt x="2451" y="133"/>
                  </a:lnTo>
                  <a:lnTo>
                    <a:pt x="2458" y="134"/>
                  </a:lnTo>
                  <a:lnTo>
                    <a:pt x="2464" y="136"/>
                  </a:lnTo>
                  <a:lnTo>
                    <a:pt x="2470" y="136"/>
                  </a:lnTo>
                  <a:lnTo>
                    <a:pt x="2480" y="137"/>
                  </a:lnTo>
                  <a:lnTo>
                    <a:pt x="2479" y="128"/>
                  </a:lnTo>
                  <a:lnTo>
                    <a:pt x="2480" y="121"/>
                  </a:lnTo>
                  <a:lnTo>
                    <a:pt x="2486" y="130"/>
                  </a:lnTo>
                  <a:lnTo>
                    <a:pt x="2493" y="140"/>
                  </a:lnTo>
                  <a:lnTo>
                    <a:pt x="2494" y="145"/>
                  </a:lnTo>
                  <a:lnTo>
                    <a:pt x="2498" y="150"/>
                  </a:lnTo>
                  <a:lnTo>
                    <a:pt x="2502" y="155"/>
                  </a:lnTo>
                  <a:lnTo>
                    <a:pt x="2505" y="162"/>
                  </a:lnTo>
                  <a:lnTo>
                    <a:pt x="2510" y="172"/>
                  </a:lnTo>
                  <a:lnTo>
                    <a:pt x="2517" y="182"/>
                  </a:lnTo>
                  <a:lnTo>
                    <a:pt x="2523" y="192"/>
                  </a:lnTo>
                  <a:lnTo>
                    <a:pt x="2529" y="203"/>
                  </a:lnTo>
                  <a:lnTo>
                    <a:pt x="2534" y="207"/>
                  </a:lnTo>
                  <a:lnTo>
                    <a:pt x="2540" y="214"/>
                  </a:lnTo>
                  <a:lnTo>
                    <a:pt x="2545" y="218"/>
                  </a:lnTo>
                  <a:lnTo>
                    <a:pt x="2552" y="223"/>
                  </a:lnTo>
                  <a:lnTo>
                    <a:pt x="2558" y="227"/>
                  </a:lnTo>
                  <a:lnTo>
                    <a:pt x="2564" y="231"/>
                  </a:lnTo>
                  <a:lnTo>
                    <a:pt x="2573" y="233"/>
                  </a:lnTo>
                  <a:lnTo>
                    <a:pt x="2582" y="236"/>
                  </a:lnTo>
                  <a:lnTo>
                    <a:pt x="2581" y="244"/>
                  </a:lnTo>
                  <a:lnTo>
                    <a:pt x="2582" y="252"/>
                  </a:lnTo>
                  <a:lnTo>
                    <a:pt x="2583" y="258"/>
                  </a:lnTo>
                  <a:lnTo>
                    <a:pt x="2587" y="265"/>
                  </a:lnTo>
                  <a:lnTo>
                    <a:pt x="2592" y="273"/>
                  </a:lnTo>
                  <a:lnTo>
                    <a:pt x="2602" y="281"/>
                  </a:lnTo>
                  <a:lnTo>
                    <a:pt x="2606" y="283"/>
                  </a:lnTo>
                  <a:lnTo>
                    <a:pt x="2611" y="285"/>
                  </a:lnTo>
                  <a:lnTo>
                    <a:pt x="2618" y="287"/>
                  </a:lnTo>
                  <a:lnTo>
                    <a:pt x="2624" y="290"/>
                  </a:lnTo>
                  <a:lnTo>
                    <a:pt x="2632" y="290"/>
                  </a:lnTo>
                  <a:lnTo>
                    <a:pt x="2639" y="293"/>
                  </a:lnTo>
                  <a:lnTo>
                    <a:pt x="2646" y="294"/>
                  </a:lnTo>
                  <a:lnTo>
                    <a:pt x="2656" y="297"/>
                  </a:lnTo>
                  <a:lnTo>
                    <a:pt x="2657" y="296"/>
                  </a:lnTo>
                  <a:lnTo>
                    <a:pt x="2659" y="295"/>
                  </a:lnTo>
                  <a:lnTo>
                    <a:pt x="2661" y="296"/>
                  </a:lnTo>
                  <a:lnTo>
                    <a:pt x="2662" y="297"/>
                  </a:lnTo>
                  <a:lnTo>
                    <a:pt x="2665" y="306"/>
                  </a:lnTo>
                  <a:lnTo>
                    <a:pt x="2671" y="314"/>
                  </a:lnTo>
                  <a:lnTo>
                    <a:pt x="2677" y="323"/>
                  </a:lnTo>
                  <a:lnTo>
                    <a:pt x="2683" y="333"/>
                  </a:lnTo>
                  <a:lnTo>
                    <a:pt x="2687" y="342"/>
                  </a:lnTo>
                  <a:lnTo>
                    <a:pt x="2692" y="353"/>
                  </a:lnTo>
                  <a:lnTo>
                    <a:pt x="2692" y="358"/>
                  </a:lnTo>
                  <a:lnTo>
                    <a:pt x="2692" y="363"/>
                  </a:lnTo>
                  <a:lnTo>
                    <a:pt x="2692" y="368"/>
                  </a:lnTo>
                  <a:lnTo>
                    <a:pt x="2692" y="374"/>
                  </a:lnTo>
                  <a:lnTo>
                    <a:pt x="2699" y="381"/>
                  </a:lnTo>
                  <a:lnTo>
                    <a:pt x="2709" y="389"/>
                  </a:lnTo>
                  <a:lnTo>
                    <a:pt x="2714" y="392"/>
                  </a:lnTo>
                  <a:lnTo>
                    <a:pt x="2720" y="396"/>
                  </a:lnTo>
                  <a:lnTo>
                    <a:pt x="2727" y="401"/>
                  </a:lnTo>
                  <a:lnTo>
                    <a:pt x="2733" y="406"/>
                  </a:lnTo>
                  <a:lnTo>
                    <a:pt x="2738" y="409"/>
                  </a:lnTo>
                  <a:lnTo>
                    <a:pt x="2744" y="415"/>
                  </a:lnTo>
                  <a:lnTo>
                    <a:pt x="2749" y="419"/>
                  </a:lnTo>
                  <a:lnTo>
                    <a:pt x="2755" y="426"/>
                  </a:lnTo>
                  <a:lnTo>
                    <a:pt x="2759" y="430"/>
                  </a:lnTo>
                  <a:lnTo>
                    <a:pt x="2763" y="438"/>
                  </a:lnTo>
                  <a:lnTo>
                    <a:pt x="2767" y="443"/>
                  </a:lnTo>
                  <a:lnTo>
                    <a:pt x="2770" y="452"/>
                  </a:lnTo>
                  <a:lnTo>
                    <a:pt x="2773" y="457"/>
                  </a:lnTo>
                  <a:lnTo>
                    <a:pt x="2775" y="462"/>
                  </a:lnTo>
                  <a:lnTo>
                    <a:pt x="2777" y="468"/>
                  </a:lnTo>
                  <a:lnTo>
                    <a:pt x="2779" y="473"/>
                  </a:lnTo>
                  <a:lnTo>
                    <a:pt x="2774" y="478"/>
                  </a:lnTo>
                  <a:lnTo>
                    <a:pt x="2776" y="484"/>
                  </a:lnTo>
                  <a:lnTo>
                    <a:pt x="2781" y="491"/>
                  </a:lnTo>
                  <a:lnTo>
                    <a:pt x="2788" y="500"/>
                  </a:lnTo>
                  <a:lnTo>
                    <a:pt x="2795" y="508"/>
                  </a:lnTo>
                  <a:lnTo>
                    <a:pt x="2804" y="518"/>
                  </a:lnTo>
                  <a:lnTo>
                    <a:pt x="2809" y="527"/>
                  </a:lnTo>
                  <a:lnTo>
                    <a:pt x="2811" y="538"/>
                  </a:lnTo>
                  <a:lnTo>
                    <a:pt x="2808" y="538"/>
                  </a:lnTo>
                  <a:lnTo>
                    <a:pt x="2805" y="540"/>
                  </a:lnTo>
                  <a:lnTo>
                    <a:pt x="2808" y="544"/>
                  </a:lnTo>
                  <a:lnTo>
                    <a:pt x="2812" y="550"/>
                  </a:lnTo>
                  <a:lnTo>
                    <a:pt x="2816" y="555"/>
                  </a:lnTo>
                  <a:lnTo>
                    <a:pt x="2818" y="563"/>
                  </a:lnTo>
                  <a:lnTo>
                    <a:pt x="2820" y="569"/>
                  </a:lnTo>
                  <a:lnTo>
                    <a:pt x="2822" y="577"/>
                  </a:lnTo>
                  <a:lnTo>
                    <a:pt x="2824" y="585"/>
                  </a:lnTo>
                  <a:lnTo>
                    <a:pt x="2827" y="592"/>
                  </a:lnTo>
                  <a:lnTo>
                    <a:pt x="2828" y="599"/>
                  </a:lnTo>
                  <a:lnTo>
                    <a:pt x="2830" y="606"/>
                  </a:lnTo>
                  <a:lnTo>
                    <a:pt x="2833" y="611"/>
                  </a:lnTo>
                  <a:lnTo>
                    <a:pt x="2836" y="617"/>
                  </a:lnTo>
                  <a:lnTo>
                    <a:pt x="2840" y="620"/>
                  </a:lnTo>
                  <a:lnTo>
                    <a:pt x="2845" y="625"/>
                  </a:lnTo>
                  <a:lnTo>
                    <a:pt x="2852" y="627"/>
                  </a:lnTo>
                  <a:lnTo>
                    <a:pt x="2859" y="627"/>
                  </a:lnTo>
                  <a:lnTo>
                    <a:pt x="2864" y="634"/>
                  </a:lnTo>
                  <a:lnTo>
                    <a:pt x="2865" y="643"/>
                  </a:lnTo>
                  <a:lnTo>
                    <a:pt x="2865" y="652"/>
                  </a:lnTo>
                  <a:lnTo>
                    <a:pt x="2867" y="660"/>
                  </a:lnTo>
                  <a:lnTo>
                    <a:pt x="2865" y="670"/>
                  </a:lnTo>
                  <a:lnTo>
                    <a:pt x="2865" y="679"/>
                  </a:lnTo>
                  <a:lnTo>
                    <a:pt x="2865" y="687"/>
                  </a:lnTo>
                  <a:lnTo>
                    <a:pt x="2868" y="697"/>
                  </a:lnTo>
                  <a:lnTo>
                    <a:pt x="2870" y="696"/>
                  </a:lnTo>
                  <a:lnTo>
                    <a:pt x="2873" y="695"/>
                  </a:lnTo>
                  <a:lnTo>
                    <a:pt x="2874" y="695"/>
                  </a:lnTo>
                  <a:lnTo>
                    <a:pt x="2875" y="697"/>
                  </a:lnTo>
                  <a:lnTo>
                    <a:pt x="2874" y="702"/>
                  </a:lnTo>
                  <a:lnTo>
                    <a:pt x="2875" y="709"/>
                  </a:lnTo>
                  <a:lnTo>
                    <a:pt x="2877" y="712"/>
                  </a:lnTo>
                  <a:lnTo>
                    <a:pt x="2881" y="718"/>
                  </a:lnTo>
                  <a:lnTo>
                    <a:pt x="2886" y="721"/>
                  </a:lnTo>
                  <a:lnTo>
                    <a:pt x="2893" y="723"/>
                  </a:lnTo>
                  <a:lnTo>
                    <a:pt x="2900" y="725"/>
                  </a:lnTo>
                  <a:lnTo>
                    <a:pt x="2909" y="728"/>
                  </a:lnTo>
                  <a:lnTo>
                    <a:pt x="2915" y="731"/>
                  </a:lnTo>
                  <a:lnTo>
                    <a:pt x="2923" y="733"/>
                  </a:lnTo>
                  <a:lnTo>
                    <a:pt x="2933" y="735"/>
                  </a:lnTo>
                  <a:lnTo>
                    <a:pt x="2941" y="738"/>
                  </a:lnTo>
                  <a:lnTo>
                    <a:pt x="2947" y="741"/>
                  </a:lnTo>
                  <a:lnTo>
                    <a:pt x="2956" y="747"/>
                  </a:lnTo>
                  <a:lnTo>
                    <a:pt x="2960" y="752"/>
                  </a:lnTo>
                  <a:lnTo>
                    <a:pt x="2968" y="760"/>
                  </a:lnTo>
                  <a:lnTo>
                    <a:pt x="2977" y="765"/>
                  </a:lnTo>
                  <a:lnTo>
                    <a:pt x="2985" y="775"/>
                  </a:lnTo>
                  <a:lnTo>
                    <a:pt x="2989" y="784"/>
                  </a:lnTo>
                  <a:lnTo>
                    <a:pt x="2993" y="795"/>
                  </a:lnTo>
                  <a:lnTo>
                    <a:pt x="2993" y="805"/>
                  </a:lnTo>
                  <a:lnTo>
                    <a:pt x="2992" y="817"/>
                  </a:lnTo>
                  <a:lnTo>
                    <a:pt x="2988" y="828"/>
                  </a:lnTo>
                  <a:lnTo>
                    <a:pt x="2986" y="842"/>
                  </a:lnTo>
                  <a:lnTo>
                    <a:pt x="2981" y="854"/>
                  </a:lnTo>
                  <a:lnTo>
                    <a:pt x="2976" y="868"/>
                  </a:lnTo>
                  <a:lnTo>
                    <a:pt x="2971" y="881"/>
                  </a:lnTo>
                  <a:lnTo>
                    <a:pt x="2969" y="895"/>
                  </a:lnTo>
                  <a:lnTo>
                    <a:pt x="2965" y="908"/>
                  </a:lnTo>
                  <a:lnTo>
                    <a:pt x="2963" y="922"/>
                  </a:lnTo>
                  <a:lnTo>
                    <a:pt x="2963" y="934"/>
                  </a:lnTo>
                  <a:lnTo>
                    <a:pt x="2965" y="948"/>
                  </a:lnTo>
                  <a:lnTo>
                    <a:pt x="2959" y="967"/>
                  </a:lnTo>
                  <a:lnTo>
                    <a:pt x="2958" y="987"/>
                  </a:lnTo>
                  <a:lnTo>
                    <a:pt x="2954" y="1007"/>
                  </a:lnTo>
                  <a:lnTo>
                    <a:pt x="2953" y="1029"/>
                  </a:lnTo>
                  <a:lnTo>
                    <a:pt x="2951" y="1050"/>
                  </a:lnTo>
                  <a:lnTo>
                    <a:pt x="2951" y="1070"/>
                  </a:lnTo>
                  <a:lnTo>
                    <a:pt x="2951" y="1092"/>
                  </a:lnTo>
                  <a:lnTo>
                    <a:pt x="2951" y="1113"/>
                  </a:lnTo>
                  <a:lnTo>
                    <a:pt x="2951" y="1134"/>
                  </a:lnTo>
                  <a:lnTo>
                    <a:pt x="2951" y="1156"/>
                  </a:lnTo>
                  <a:lnTo>
                    <a:pt x="2951" y="1176"/>
                  </a:lnTo>
                  <a:lnTo>
                    <a:pt x="2952" y="1198"/>
                  </a:lnTo>
                  <a:lnTo>
                    <a:pt x="2951" y="1218"/>
                  </a:lnTo>
                  <a:lnTo>
                    <a:pt x="2951" y="1239"/>
                  </a:lnTo>
                  <a:lnTo>
                    <a:pt x="2950" y="1259"/>
                  </a:lnTo>
                  <a:lnTo>
                    <a:pt x="2950" y="1280"/>
                  </a:lnTo>
                  <a:lnTo>
                    <a:pt x="2946" y="1298"/>
                  </a:lnTo>
                  <a:lnTo>
                    <a:pt x="2945" y="1317"/>
                  </a:lnTo>
                  <a:lnTo>
                    <a:pt x="2944" y="1335"/>
                  </a:lnTo>
                  <a:lnTo>
                    <a:pt x="2945" y="1352"/>
                  </a:lnTo>
                  <a:lnTo>
                    <a:pt x="2946" y="1367"/>
                  </a:lnTo>
                  <a:lnTo>
                    <a:pt x="2948" y="1385"/>
                  </a:lnTo>
                  <a:lnTo>
                    <a:pt x="2952" y="1400"/>
                  </a:lnTo>
                  <a:lnTo>
                    <a:pt x="2956" y="1416"/>
                  </a:lnTo>
                  <a:lnTo>
                    <a:pt x="2958" y="1430"/>
                  </a:lnTo>
                  <a:lnTo>
                    <a:pt x="2962" y="1446"/>
                  </a:lnTo>
                  <a:lnTo>
                    <a:pt x="2965" y="1462"/>
                  </a:lnTo>
                  <a:lnTo>
                    <a:pt x="2969" y="1479"/>
                  </a:lnTo>
                  <a:lnTo>
                    <a:pt x="2970" y="1495"/>
                  </a:lnTo>
                  <a:lnTo>
                    <a:pt x="2971" y="1514"/>
                  </a:lnTo>
                  <a:lnTo>
                    <a:pt x="2971" y="1533"/>
                  </a:lnTo>
                  <a:lnTo>
                    <a:pt x="2971" y="1554"/>
                  </a:lnTo>
                  <a:lnTo>
                    <a:pt x="2982" y="1552"/>
                  </a:lnTo>
                  <a:lnTo>
                    <a:pt x="2994" y="1551"/>
                  </a:lnTo>
                  <a:lnTo>
                    <a:pt x="3007" y="1550"/>
                  </a:lnTo>
                  <a:lnTo>
                    <a:pt x="3021" y="1549"/>
                  </a:lnTo>
                  <a:lnTo>
                    <a:pt x="3034" y="1547"/>
                  </a:lnTo>
                  <a:lnTo>
                    <a:pt x="3047" y="1546"/>
                  </a:lnTo>
                  <a:lnTo>
                    <a:pt x="3062" y="1544"/>
                  </a:lnTo>
                  <a:lnTo>
                    <a:pt x="3075" y="1544"/>
                  </a:lnTo>
                  <a:lnTo>
                    <a:pt x="3088" y="1542"/>
                  </a:lnTo>
                  <a:lnTo>
                    <a:pt x="3101" y="1540"/>
                  </a:lnTo>
                  <a:lnTo>
                    <a:pt x="3115" y="1540"/>
                  </a:lnTo>
                  <a:lnTo>
                    <a:pt x="3128" y="1542"/>
                  </a:lnTo>
                  <a:lnTo>
                    <a:pt x="3140" y="1543"/>
                  </a:lnTo>
                  <a:lnTo>
                    <a:pt x="3152" y="1546"/>
                  </a:lnTo>
                  <a:lnTo>
                    <a:pt x="3163" y="1547"/>
                  </a:lnTo>
                  <a:lnTo>
                    <a:pt x="3175" y="1552"/>
                  </a:lnTo>
                  <a:lnTo>
                    <a:pt x="3175" y="1556"/>
                  </a:lnTo>
                  <a:lnTo>
                    <a:pt x="3175" y="1558"/>
                  </a:lnTo>
                  <a:lnTo>
                    <a:pt x="3165" y="1561"/>
                  </a:lnTo>
                  <a:lnTo>
                    <a:pt x="3159" y="1564"/>
                  </a:lnTo>
                  <a:lnTo>
                    <a:pt x="3156" y="1565"/>
                  </a:lnTo>
                  <a:lnTo>
                    <a:pt x="3157" y="1567"/>
                  </a:lnTo>
                  <a:lnTo>
                    <a:pt x="3158" y="1567"/>
                  </a:lnTo>
                  <a:lnTo>
                    <a:pt x="3163" y="1567"/>
                  </a:lnTo>
                  <a:lnTo>
                    <a:pt x="3168" y="1569"/>
                  </a:lnTo>
                  <a:lnTo>
                    <a:pt x="3176" y="1570"/>
                  </a:lnTo>
                  <a:lnTo>
                    <a:pt x="3182" y="1570"/>
                  </a:lnTo>
                  <a:lnTo>
                    <a:pt x="3191" y="1570"/>
                  </a:lnTo>
                  <a:lnTo>
                    <a:pt x="3197" y="1571"/>
                  </a:lnTo>
                  <a:lnTo>
                    <a:pt x="3204" y="1573"/>
                  </a:lnTo>
                  <a:lnTo>
                    <a:pt x="3210" y="1574"/>
                  </a:lnTo>
                  <a:lnTo>
                    <a:pt x="3213" y="1577"/>
                  </a:lnTo>
                  <a:lnTo>
                    <a:pt x="3217" y="1580"/>
                  </a:lnTo>
                  <a:lnTo>
                    <a:pt x="3218" y="1587"/>
                  </a:lnTo>
                  <a:lnTo>
                    <a:pt x="3218" y="1596"/>
                  </a:lnTo>
                  <a:lnTo>
                    <a:pt x="3221" y="1605"/>
                  </a:lnTo>
                  <a:lnTo>
                    <a:pt x="3223" y="1615"/>
                  </a:lnTo>
                  <a:lnTo>
                    <a:pt x="3224" y="1625"/>
                  </a:lnTo>
                  <a:lnTo>
                    <a:pt x="3223" y="1633"/>
                  </a:lnTo>
                  <a:lnTo>
                    <a:pt x="3219" y="1642"/>
                  </a:lnTo>
                  <a:lnTo>
                    <a:pt x="3216" y="1646"/>
                  </a:lnTo>
                  <a:lnTo>
                    <a:pt x="3213" y="1651"/>
                  </a:lnTo>
                  <a:lnTo>
                    <a:pt x="3209" y="1653"/>
                  </a:lnTo>
                  <a:lnTo>
                    <a:pt x="3203" y="1657"/>
                  </a:lnTo>
                  <a:lnTo>
                    <a:pt x="3210" y="1666"/>
                  </a:lnTo>
                  <a:lnTo>
                    <a:pt x="3217" y="1676"/>
                  </a:lnTo>
                  <a:lnTo>
                    <a:pt x="3219" y="1681"/>
                  </a:lnTo>
                  <a:lnTo>
                    <a:pt x="3223" y="1686"/>
                  </a:lnTo>
                  <a:lnTo>
                    <a:pt x="3225" y="1693"/>
                  </a:lnTo>
                  <a:lnTo>
                    <a:pt x="3228" y="1698"/>
                  </a:lnTo>
                  <a:lnTo>
                    <a:pt x="3229" y="1704"/>
                  </a:lnTo>
                  <a:lnTo>
                    <a:pt x="3230" y="1710"/>
                  </a:lnTo>
                  <a:lnTo>
                    <a:pt x="3230" y="1716"/>
                  </a:lnTo>
                  <a:lnTo>
                    <a:pt x="3230" y="1724"/>
                  </a:lnTo>
                  <a:lnTo>
                    <a:pt x="3228" y="1730"/>
                  </a:lnTo>
                  <a:lnTo>
                    <a:pt x="3225" y="1737"/>
                  </a:lnTo>
                  <a:lnTo>
                    <a:pt x="3222" y="1745"/>
                  </a:lnTo>
                  <a:lnTo>
                    <a:pt x="3218" y="1752"/>
                  </a:lnTo>
                  <a:lnTo>
                    <a:pt x="3213" y="1760"/>
                  </a:lnTo>
                  <a:lnTo>
                    <a:pt x="3213" y="1768"/>
                  </a:lnTo>
                  <a:lnTo>
                    <a:pt x="3213" y="1774"/>
                  </a:lnTo>
                  <a:lnTo>
                    <a:pt x="3215" y="1780"/>
                  </a:lnTo>
                  <a:lnTo>
                    <a:pt x="3217" y="1786"/>
                  </a:lnTo>
                  <a:lnTo>
                    <a:pt x="3222" y="1790"/>
                  </a:lnTo>
                  <a:lnTo>
                    <a:pt x="3227" y="1797"/>
                  </a:lnTo>
                  <a:lnTo>
                    <a:pt x="3234" y="1803"/>
                  </a:lnTo>
                  <a:lnTo>
                    <a:pt x="3236" y="1802"/>
                  </a:lnTo>
                  <a:lnTo>
                    <a:pt x="3238" y="1804"/>
                  </a:lnTo>
                  <a:lnTo>
                    <a:pt x="3239" y="1809"/>
                  </a:lnTo>
                  <a:lnTo>
                    <a:pt x="3240" y="1815"/>
                  </a:lnTo>
                  <a:lnTo>
                    <a:pt x="3240" y="1822"/>
                  </a:lnTo>
                  <a:lnTo>
                    <a:pt x="3240" y="1830"/>
                  </a:lnTo>
                  <a:lnTo>
                    <a:pt x="3239" y="1840"/>
                  </a:lnTo>
                  <a:lnTo>
                    <a:pt x="3238" y="1852"/>
                  </a:lnTo>
                  <a:lnTo>
                    <a:pt x="3236" y="1862"/>
                  </a:lnTo>
                  <a:lnTo>
                    <a:pt x="3234" y="1873"/>
                  </a:lnTo>
                  <a:lnTo>
                    <a:pt x="3231" y="1883"/>
                  </a:lnTo>
                  <a:lnTo>
                    <a:pt x="3229" y="1894"/>
                  </a:lnTo>
                  <a:lnTo>
                    <a:pt x="3225" y="1904"/>
                  </a:lnTo>
                  <a:lnTo>
                    <a:pt x="3224" y="1913"/>
                  </a:lnTo>
                  <a:lnTo>
                    <a:pt x="3221" y="1922"/>
                  </a:lnTo>
                  <a:lnTo>
                    <a:pt x="3218" y="1930"/>
                  </a:lnTo>
                  <a:lnTo>
                    <a:pt x="3212" y="1937"/>
                  </a:lnTo>
                  <a:lnTo>
                    <a:pt x="3206" y="1947"/>
                  </a:lnTo>
                  <a:lnTo>
                    <a:pt x="3201" y="1957"/>
                  </a:lnTo>
                  <a:lnTo>
                    <a:pt x="3198" y="1968"/>
                  </a:lnTo>
                  <a:lnTo>
                    <a:pt x="3193" y="1977"/>
                  </a:lnTo>
                  <a:lnTo>
                    <a:pt x="3189" y="1988"/>
                  </a:lnTo>
                  <a:lnTo>
                    <a:pt x="3186" y="1998"/>
                  </a:lnTo>
                  <a:lnTo>
                    <a:pt x="3182" y="2009"/>
                  </a:lnTo>
                  <a:lnTo>
                    <a:pt x="3178" y="2017"/>
                  </a:lnTo>
                  <a:lnTo>
                    <a:pt x="3174" y="2027"/>
                  </a:lnTo>
                  <a:lnTo>
                    <a:pt x="3169" y="2036"/>
                  </a:lnTo>
                  <a:lnTo>
                    <a:pt x="3165" y="2044"/>
                  </a:lnTo>
                  <a:lnTo>
                    <a:pt x="3159" y="2053"/>
                  </a:lnTo>
                  <a:lnTo>
                    <a:pt x="3154" y="2059"/>
                  </a:lnTo>
                  <a:lnTo>
                    <a:pt x="3147" y="2065"/>
                  </a:lnTo>
                  <a:lnTo>
                    <a:pt x="3141" y="2072"/>
                  </a:lnTo>
                  <a:lnTo>
                    <a:pt x="3139" y="2080"/>
                  </a:lnTo>
                  <a:lnTo>
                    <a:pt x="3136" y="2088"/>
                  </a:lnTo>
                  <a:lnTo>
                    <a:pt x="3132" y="2094"/>
                  </a:lnTo>
                  <a:lnTo>
                    <a:pt x="3127" y="2102"/>
                  </a:lnTo>
                  <a:lnTo>
                    <a:pt x="3121" y="2107"/>
                  </a:lnTo>
                  <a:lnTo>
                    <a:pt x="3113" y="2114"/>
                  </a:lnTo>
                  <a:lnTo>
                    <a:pt x="3105" y="2118"/>
                  </a:lnTo>
                  <a:lnTo>
                    <a:pt x="3097" y="2123"/>
                  </a:lnTo>
                  <a:lnTo>
                    <a:pt x="3087" y="2126"/>
                  </a:lnTo>
                  <a:lnTo>
                    <a:pt x="3077" y="2131"/>
                  </a:lnTo>
                  <a:lnTo>
                    <a:pt x="3068" y="2134"/>
                  </a:lnTo>
                  <a:lnTo>
                    <a:pt x="3058" y="2137"/>
                  </a:lnTo>
                  <a:lnTo>
                    <a:pt x="3048" y="2141"/>
                  </a:lnTo>
                  <a:lnTo>
                    <a:pt x="3039" y="2145"/>
                  </a:lnTo>
                  <a:lnTo>
                    <a:pt x="3029" y="2147"/>
                  </a:lnTo>
                  <a:lnTo>
                    <a:pt x="3022" y="2151"/>
                  </a:lnTo>
                  <a:lnTo>
                    <a:pt x="2986" y="2162"/>
                  </a:lnTo>
                  <a:lnTo>
                    <a:pt x="2951" y="2174"/>
                  </a:lnTo>
                  <a:lnTo>
                    <a:pt x="2915" y="2184"/>
                  </a:lnTo>
                  <a:lnTo>
                    <a:pt x="2880" y="2195"/>
                  </a:lnTo>
                  <a:lnTo>
                    <a:pt x="2844" y="2203"/>
                  </a:lnTo>
                  <a:lnTo>
                    <a:pt x="2808" y="2213"/>
                  </a:lnTo>
                  <a:lnTo>
                    <a:pt x="2773" y="2223"/>
                  </a:lnTo>
                  <a:lnTo>
                    <a:pt x="2738" y="2232"/>
                  </a:lnTo>
                  <a:lnTo>
                    <a:pt x="2702" y="2242"/>
                  </a:lnTo>
                  <a:lnTo>
                    <a:pt x="2665" y="2251"/>
                  </a:lnTo>
                  <a:lnTo>
                    <a:pt x="2629" y="2261"/>
                  </a:lnTo>
                  <a:lnTo>
                    <a:pt x="2594" y="2271"/>
                  </a:lnTo>
                  <a:lnTo>
                    <a:pt x="2558" y="2282"/>
                  </a:lnTo>
                  <a:lnTo>
                    <a:pt x="2523" y="2294"/>
                  </a:lnTo>
                  <a:lnTo>
                    <a:pt x="2488" y="2306"/>
                  </a:lnTo>
                  <a:lnTo>
                    <a:pt x="2455" y="2321"/>
                  </a:lnTo>
                  <a:lnTo>
                    <a:pt x="2439" y="2324"/>
                  </a:lnTo>
                  <a:lnTo>
                    <a:pt x="2426" y="2328"/>
                  </a:lnTo>
                  <a:lnTo>
                    <a:pt x="2411" y="2332"/>
                  </a:lnTo>
                  <a:lnTo>
                    <a:pt x="2398" y="2337"/>
                  </a:lnTo>
                  <a:lnTo>
                    <a:pt x="2382" y="2341"/>
                  </a:lnTo>
                  <a:lnTo>
                    <a:pt x="2368" y="2346"/>
                  </a:lnTo>
                  <a:lnTo>
                    <a:pt x="2355" y="2350"/>
                  </a:lnTo>
                  <a:lnTo>
                    <a:pt x="2341" y="2356"/>
                  </a:lnTo>
                  <a:lnTo>
                    <a:pt x="2326" y="2359"/>
                  </a:lnTo>
                  <a:lnTo>
                    <a:pt x="2311" y="2363"/>
                  </a:lnTo>
                  <a:lnTo>
                    <a:pt x="2297" y="2368"/>
                  </a:lnTo>
                  <a:lnTo>
                    <a:pt x="2285" y="2371"/>
                  </a:lnTo>
                  <a:lnTo>
                    <a:pt x="2270" y="2374"/>
                  </a:lnTo>
                  <a:lnTo>
                    <a:pt x="2257" y="2377"/>
                  </a:lnTo>
                  <a:lnTo>
                    <a:pt x="2244" y="2380"/>
                  </a:lnTo>
                  <a:lnTo>
                    <a:pt x="2231" y="2381"/>
                  </a:lnTo>
                  <a:lnTo>
                    <a:pt x="2217" y="2371"/>
                  </a:lnTo>
                  <a:lnTo>
                    <a:pt x="2204" y="2363"/>
                  </a:lnTo>
                  <a:lnTo>
                    <a:pt x="2190" y="2357"/>
                  </a:lnTo>
                  <a:lnTo>
                    <a:pt x="2175" y="2351"/>
                  </a:lnTo>
                  <a:lnTo>
                    <a:pt x="2158" y="2347"/>
                  </a:lnTo>
                  <a:lnTo>
                    <a:pt x="2143" y="2344"/>
                  </a:lnTo>
                  <a:lnTo>
                    <a:pt x="2126" y="2343"/>
                  </a:lnTo>
                  <a:lnTo>
                    <a:pt x="2110" y="2343"/>
                  </a:lnTo>
                  <a:lnTo>
                    <a:pt x="2093" y="2343"/>
                  </a:lnTo>
                  <a:lnTo>
                    <a:pt x="2076" y="2345"/>
                  </a:lnTo>
                  <a:lnTo>
                    <a:pt x="2060" y="2347"/>
                  </a:lnTo>
                  <a:lnTo>
                    <a:pt x="2044" y="2351"/>
                  </a:lnTo>
                  <a:lnTo>
                    <a:pt x="2028" y="2356"/>
                  </a:lnTo>
                  <a:lnTo>
                    <a:pt x="2013" y="2361"/>
                  </a:lnTo>
                  <a:lnTo>
                    <a:pt x="1997" y="2368"/>
                  </a:lnTo>
                  <a:lnTo>
                    <a:pt x="1984" y="2375"/>
                  </a:lnTo>
                  <a:lnTo>
                    <a:pt x="1980" y="2365"/>
                  </a:lnTo>
                  <a:lnTo>
                    <a:pt x="1974" y="2359"/>
                  </a:lnTo>
                  <a:lnTo>
                    <a:pt x="1967" y="2354"/>
                  </a:lnTo>
                  <a:lnTo>
                    <a:pt x="1960" y="2350"/>
                  </a:lnTo>
                  <a:lnTo>
                    <a:pt x="1950" y="2348"/>
                  </a:lnTo>
                  <a:lnTo>
                    <a:pt x="1942" y="2347"/>
                  </a:lnTo>
                  <a:lnTo>
                    <a:pt x="1931" y="2346"/>
                  </a:lnTo>
                  <a:lnTo>
                    <a:pt x="1921" y="2346"/>
                  </a:lnTo>
                  <a:lnTo>
                    <a:pt x="1909" y="2346"/>
                  </a:lnTo>
                  <a:lnTo>
                    <a:pt x="1897" y="2347"/>
                  </a:lnTo>
                  <a:lnTo>
                    <a:pt x="1885" y="2347"/>
                  </a:lnTo>
                  <a:lnTo>
                    <a:pt x="1874" y="2348"/>
                  </a:lnTo>
                  <a:lnTo>
                    <a:pt x="1863" y="2349"/>
                  </a:lnTo>
                  <a:lnTo>
                    <a:pt x="1852" y="2350"/>
                  </a:lnTo>
                  <a:lnTo>
                    <a:pt x="1843" y="2349"/>
                  </a:lnTo>
                  <a:lnTo>
                    <a:pt x="1834" y="2349"/>
                  </a:lnTo>
                  <a:lnTo>
                    <a:pt x="1824" y="2352"/>
                  </a:lnTo>
                  <a:lnTo>
                    <a:pt x="1814" y="2357"/>
                  </a:lnTo>
                  <a:lnTo>
                    <a:pt x="1804" y="2358"/>
                  </a:lnTo>
                  <a:lnTo>
                    <a:pt x="1795" y="2358"/>
                  </a:lnTo>
                  <a:lnTo>
                    <a:pt x="1785" y="2358"/>
                  </a:lnTo>
                  <a:lnTo>
                    <a:pt x="1775" y="2357"/>
                  </a:lnTo>
                  <a:lnTo>
                    <a:pt x="1766" y="2355"/>
                  </a:lnTo>
                  <a:lnTo>
                    <a:pt x="1757" y="2354"/>
                  </a:lnTo>
                  <a:lnTo>
                    <a:pt x="1748" y="2350"/>
                  </a:lnTo>
                  <a:lnTo>
                    <a:pt x="1738" y="2348"/>
                  </a:lnTo>
                  <a:lnTo>
                    <a:pt x="1728" y="2348"/>
                  </a:lnTo>
                  <a:lnTo>
                    <a:pt x="1718" y="2348"/>
                  </a:lnTo>
                  <a:lnTo>
                    <a:pt x="1707" y="2347"/>
                  </a:lnTo>
                  <a:lnTo>
                    <a:pt x="1697" y="2348"/>
                  </a:lnTo>
                  <a:lnTo>
                    <a:pt x="1686" y="2350"/>
                  </a:lnTo>
                  <a:lnTo>
                    <a:pt x="1677" y="2356"/>
                  </a:lnTo>
                  <a:lnTo>
                    <a:pt x="1683" y="2357"/>
                  </a:lnTo>
                  <a:lnTo>
                    <a:pt x="1692" y="2358"/>
                  </a:lnTo>
                  <a:lnTo>
                    <a:pt x="1701" y="2361"/>
                  </a:lnTo>
                  <a:lnTo>
                    <a:pt x="1707" y="2368"/>
                  </a:lnTo>
                  <a:lnTo>
                    <a:pt x="1709" y="2371"/>
                  </a:lnTo>
                  <a:lnTo>
                    <a:pt x="1709" y="2380"/>
                  </a:lnTo>
                  <a:lnTo>
                    <a:pt x="1702" y="2381"/>
                  </a:lnTo>
                  <a:lnTo>
                    <a:pt x="1693" y="2384"/>
                  </a:lnTo>
                  <a:lnTo>
                    <a:pt x="1684" y="2386"/>
                  </a:lnTo>
                  <a:lnTo>
                    <a:pt x="1675" y="2389"/>
                  </a:lnTo>
                  <a:lnTo>
                    <a:pt x="1666" y="2389"/>
                  </a:lnTo>
                  <a:lnTo>
                    <a:pt x="1657" y="2391"/>
                  </a:lnTo>
                  <a:lnTo>
                    <a:pt x="1646" y="2391"/>
                  </a:lnTo>
                  <a:lnTo>
                    <a:pt x="1639" y="2392"/>
                  </a:lnTo>
                  <a:lnTo>
                    <a:pt x="1633" y="2390"/>
                  </a:lnTo>
                  <a:lnTo>
                    <a:pt x="1626" y="2389"/>
                  </a:lnTo>
                  <a:lnTo>
                    <a:pt x="1620" y="2387"/>
                  </a:lnTo>
                  <a:lnTo>
                    <a:pt x="1615" y="2384"/>
                  </a:lnTo>
                  <a:lnTo>
                    <a:pt x="1610" y="2380"/>
                  </a:lnTo>
                  <a:lnTo>
                    <a:pt x="1608" y="2374"/>
                  </a:lnTo>
                  <a:lnTo>
                    <a:pt x="1606" y="2369"/>
                  </a:lnTo>
                  <a:lnTo>
                    <a:pt x="1606" y="2361"/>
                  </a:lnTo>
                  <a:lnTo>
                    <a:pt x="1601" y="2355"/>
                  </a:lnTo>
                  <a:lnTo>
                    <a:pt x="1596" y="2349"/>
                  </a:lnTo>
                  <a:lnTo>
                    <a:pt x="1589" y="2347"/>
                  </a:lnTo>
                  <a:lnTo>
                    <a:pt x="1584" y="2346"/>
                  </a:lnTo>
                  <a:lnTo>
                    <a:pt x="1577" y="2345"/>
                  </a:lnTo>
                  <a:lnTo>
                    <a:pt x="1568" y="2347"/>
                  </a:lnTo>
                  <a:lnTo>
                    <a:pt x="1561" y="2348"/>
                  </a:lnTo>
                  <a:lnTo>
                    <a:pt x="1554" y="2351"/>
                  </a:lnTo>
                  <a:lnTo>
                    <a:pt x="1543" y="2355"/>
                  </a:lnTo>
                  <a:lnTo>
                    <a:pt x="1534" y="2358"/>
                  </a:lnTo>
                  <a:lnTo>
                    <a:pt x="1526" y="2361"/>
                  </a:lnTo>
                  <a:lnTo>
                    <a:pt x="1518" y="2365"/>
                  </a:lnTo>
                  <a:lnTo>
                    <a:pt x="1508" y="2369"/>
                  </a:lnTo>
                  <a:lnTo>
                    <a:pt x="1501" y="2371"/>
                  </a:lnTo>
                  <a:lnTo>
                    <a:pt x="1492" y="2373"/>
                  </a:lnTo>
                  <a:lnTo>
                    <a:pt x="1485" y="2375"/>
                  </a:lnTo>
                  <a:lnTo>
                    <a:pt x="1477" y="2375"/>
                  </a:lnTo>
                  <a:lnTo>
                    <a:pt x="1471" y="2376"/>
                  </a:lnTo>
                  <a:lnTo>
                    <a:pt x="1466" y="2376"/>
                  </a:lnTo>
                  <a:lnTo>
                    <a:pt x="1462" y="2377"/>
                  </a:lnTo>
                  <a:lnTo>
                    <a:pt x="1460" y="2377"/>
                  </a:lnTo>
                  <a:lnTo>
                    <a:pt x="1461" y="2378"/>
                  </a:lnTo>
                  <a:lnTo>
                    <a:pt x="1466" y="2378"/>
                  </a:lnTo>
                  <a:lnTo>
                    <a:pt x="1473" y="2380"/>
                  </a:lnTo>
                  <a:lnTo>
                    <a:pt x="1479" y="2380"/>
                  </a:lnTo>
                  <a:lnTo>
                    <a:pt x="1485" y="2380"/>
                  </a:lnTo>
                  <a:lnTo>
                    <a:pt x="1493" y="2381"/>
                  </a:lnTo>
                  <a:lnTo>
                    <a:pt x="1501" y="2383"/>
                  </a:lnTo>
                  <a:lnTo>
                    <a:pt x="1507" y="2384"/>
                  </a:lnTo>
                  <a:lnTo>
                    <a:pt x="1513" y="2386"/>
                  </a:lnTo>
                  <a:lnTo>
                    <a:pt x="1519" y="2389"/>
                  </a:lnTo>
                  <a:lnTo>
                    <a:pt x="1522" y="2392"/>
                  </a:lnTo>
                  <a:lnTo>
                    <a:pt x="1516" y="2392"/>
                  </a:lnTo>
                  <a:lnTo>
                    <a:pt x="1510" y="2392"/>
                  </a:lnTo>
                  <a:lnTo>
                    <a:pt x="1504" y="2394"/>
                  </a:lnTo>
                  <a:lnTo>
                    <a:pt x="1498" y="2396"/>
                  </a:lnTo>
                  <a:lnTo>
                    <a:pt x="1486" y="2398"/>
                  </a:lnTo>
                  <a:lnTo>
                    <a:pt x="1475" y="2401"/>
                  </a:lnTo>
                  <a:lnTo>
                    <a:pt x="1469" y="2401"/>
                  </a:lnTo>
                  <a:lnTo>
                    <a:pt x="1462" y="2402"/>
                  </a:lnTo>
                  <a:lnTo>
                    <a:pt x="1457" y="2403"/>
                  </a:lnTo>
                  <a:lnTo>
                    <a:pt x="1451" y="2404"/>
                  </a:lnTo>
                  <a:lnTo>
                    <a:pt x="1442" y="2403"/>
                  </a:lnTo>
                  <a:lnTo>
                    <a:pt x="1432" y="2402"/>
                  </a:lnTo>
                  <a:lnTo>
                    <a:pt x="1426" y="2399"/>
                  </a:lnTo>
                  <a:lnTo>
                    <a:pt x="1419" y="2395"/>
                  </a:lnTo>
                  <a:lnTo>
                    <a:pt x="1413" y="2389"/>
                  </a:lnTo>
                  <a:lnTo>
                    <a:pt x="1408" y="2383"/>
                  </a:lnTo>
                  <a:lnTo>
                    <a:pt x="1400" y="2383"/>
                  </a:lnTo>
                  <a:lnTo>
                    <a:pt x="1391" y="2384"/>
                  </a:lnTo>
                  <a:lnTo>
                    <a:pt x="1384" y="2385"/>
                  </a:lnTo>
                  <a:lnTo>
                    <a:pt x="1377" y="2388"/>
                  </a:lnTo>
                  <a:lnTo>
                    <a:pt x="1367" y="2389"/>
                  </a:lnTo>
                  <a:lnTo>
                    <a:pt x="1357" y="2391"/>
                  </a:lnTo>
                  <a:lnTo>
                    <a:pt x="1349" y="2394"/>
                  </a:lnTo>
                  <a:lnTo>
                    <a:pt x="1342" y="2396"/>
                  </a:lnTo>
                  <a:lnTo>
                    <a:pt x="1333" y="2396"/>
                  </a:lnTo>
                  <a:lnTo>
                    <a:pt x="1325" y="2397"/>
                  </a:lnTo>
                  <a:lnTo>
                    <a:pt x="1318" y="2396"/>
                  </a:lnTo>
                  <a:lnTo>
                    <a:pt x="1310" y="2396"/>
                  </a:lnTo>
                  <a:lnTo>
                    <a:pt x="1304" y="2392"/>
                  </a:lnTo>
                  <a:lnTo>
                    <a:pt x="1298" y="2389"/>
                  </a:lnTo>
                  <a:lnTo>
                    <a:pt x="1295" y="2385"/>
                  </a:lnTo>
                  <a:lnTo>
                    <a:pt x="1291" y="2380"/>
                  </a:lnTo>
                  <a:lnTo>
                    <a:pt x="1279" y="2376"/>
                  </a:lnTo>
                  <a:lnTo>
                    <a:pt x="1268" y="2375"/>
                  </a:lnTo>
                  <a:lnTo>
                    <a:pt x="1257" y="2374"/>
                  </a:lnTo>
                  <a:lnTo>
                    <a:pt x="1247" y="2374"/>
                  </a:lnTo>
                  <a:lnTo>
                    <a:pt x="1235" y="2374"/>
                  </a:lnTo>
                  <a:lnTo>
                    <a:pt x="1225" y="2375"/>
                  </a:lnTo>
                  <a:lnTo>
                    <a:pt x="1213" y="2376"/>
                  </a:lnTo>
                  <a:lnTo>
                    <a:pt x="1203" y="2378"/>
                  </a:lnTo>
                  <a:lnTo>
                    <a:pt x="1191" y="2378"/>
                  </a:lnTo>
                  <a:lnTo>
                    <a:pt x="1180" y="2380"/>
                  </a:lnTo>
                  <a:lnTo>
                    <a:pt x="1169" y="2381"/>
                  </a:lnTo>
                  <a:lnTo>
                    <a:pt x="1160" y="2383"/>
                  </a:lnTo>
                  <a:lnTo>
                    <a:pt x="1148" y="2384"/>
                  </a:lnTo>
                  <a:lnTo>
                    <a:pt x="1137" y="2386"/>
                  </a:lnTo>
                  <a:lnTo>
                    <a:pt x="1125" y="2387"/>
                  </a:lnTo>
                  <a:lnTo>
                    <a:pt x="1115" y="2389"/>
                  </a:lnTo>
                  <a:lnTo>
                    <a:pt x="1108" y="2389"/>
                  </a:lnTo>
                  <a:lnTo>
                    <a:pt x="1102" y="2391"/>
                  </a:lnTo>
                  <a:lnTo>
                    <a:pt x="1094" y="2392"/>
                  </a:lnTo>
                  <a:lnTo>
                    <a:pt x="1088" y="2395"/>
                  </a:lnTo>
                  <a:lnTo>
                    <a:pt x="1079" y="2396"/>
                  </a:lnTo>
                  <a:lnTo>
                    <a:pt x="1073" y="2397"/>
                  </a:lnTo>
                  <a:lnTo>
                    <a:pt x="1067" y="2398"/>
                  </a:lnTo>
                  <a:lnTo>
                    <a:pt x="1060" y="2399"/>
                  </a:lnTo>
                  <a:lnTo>
                    <a:pt x="1054" y="2398"/>
                  </a:lnTo>
                  <a:lnTo>
                    <a:pt x="1047" y="2398"/>
                  </a:lnTo>
                  <a:lnTo>
                    <a:pt x="1041" y="2397"/>
                  </a:lnTo>
                  <a:lnTo>
                    <a:pt x="1035" y="2396"/>
                  </a:lnTo>
                  <a:lnTo>
                    <a:pt x="1023" y="2390"/>
                  </a:lnTo>
                  <a:lnTo>
                    <a:pt x="1014" y="2383"/>
                  </a:lnTo>
                  <a:lnTo>
                    <a:pt x="1004" y="2380"/>
                  </a:lnTo>
                  <a:lnTo>
                    <a:pt x="995" y="2378"/>
                  </a:lnTo>
                  <a:lnTo>
                    <a:pt x="985" y="2377"/>
                  </a:lnTo>
                  <a:lnTo>
                    <a:pt x="976" y="2378"/>
                  </a:lnTo>
                  <a:lnTo>
                    <a:pt x="966" y="2378"/>
                  </a:lnTo>
                  <a:lnTo>
                    <a:pt x="956" y="2380"/>
                  </a:lnTo>
                  <a:lnTo>
                    <a:pt x="947" y="2380"/>
                  </a:lnTo>
                  <a:lnTo>
                    <a:pt x="937" y="2382"/>
                  </a:lnTo>
                  <a:lnTo>
                    <a:pt x="927" y="2382"/>
                  </a:lnTo>
                  <a:lnTo>
                    <a:pt x="917" y="2383"/>
                  </a:lnTo>
                  <a:lnTo>
                    <a:pt x="907" y="2383"/>
                  </a:lnTo>
                  <a:lnTo>
                    <a:pt x="899" y="2383"/>
                  </a:lnTo>
                  <a:lnTo>
                    <a:pt x="890" y="2380"/>
                  </a:lnTo>
                  <a:lnTo>
                    <a:pt x="882" y="2378"/>
                  </a:lnTo>
                  <a:lnTo>
                    <a:pt x="873" y="2374"/>
                  </a:lnTo>
                  <a:lnTo>
                    <a:pt x="867" y="2369"/>
                  </a:lnTo>
                  <a:lnTo>
                    <a:pt x="859" y="2370"/>
                  </a:lnTo>
                  <a:lnTo>
                    <a:pt x="853" y="2372"/>
                  </a:lnTo>
                  <a:lnTo>
                    <a:pt x="847" y="2373"/>
                  </a:lnTo>
                  <a:lnTo>
                    <a:pt x="841" y="2375"/>
                  </a:lnTo>
                  <a:lnTo>
                    <a:pt x="830" y="2376"/>
                  </a:lnTo>
                  <a:lnTo>
                    <a:pt x="820" y="2376"/>
                  </a:lnTo>
                  <a:lnTo>
                    <a:pt x="811" y="2373"/>
                  </a:lnTo>
                  <a:lnTo>
                    <a:pt x="800" y="2370"/>
                  </a:lnTo>
                  <a:lnTo>
                    <a:pt x="790" y="2365"/>
                  </a:lnTo>
                  <a:lnTo>
                    <a:pt x="782" y="2359"/>
                  </a:lnTo>
                  <a:lnTo>
                    <a:pt x="773" y="2362"/>
                  </a:lnTo>
                  <a:lnTo>
                    <a:pt x="766" y="2367"/>
                  </a:lnTo>
                  <a:lnTo>
                    <a:pt x="760" y="2367"/>
                  </a:lnTo>
                  <a:lnTo>
                    <a:pt x="754" y="2368"/>
                  </a:lnTo>
                  <a:lnTo>
                    <a:pt x="742" y="2365"/>
                  </a:lnTo>
                  <a:lnTo>
                    <a:pt x="732" y="2361"/>
                  </a:lnTo>
                  <a:lnTo>
                    <a:pt x="726" y="2358"/>
                  </a:lnTo>
                  <a:lnTo>
                    <a:pt x="720" y="2357"/>
                  </a:lnTo>
                  <a:lnTo>
                    <a:pt x="715" y="2354"/>
                  </a:lnTo>
                  <a:lnTo>
                    <a:pt x="709" y="2352"/>
                  </a:lnTo>
                  <a:lnTo>
                    <a:pt x="703" y="2351"/>
                  </a:lnTo>
                  <a:lnTo>
                    <a:pt x="697" y="2351"/>
                  </a:lnTo>
                  <a:lnTo>
                    <a:pt x="691" y="2352"/>
                  </a:lnTo>
                  <a:lnTo>
                    <a:pt x="684" y="2356"/>
                  </a:lnTo>
                  <a:lnTo>
                    <a:pt x="674" y="2351"/>
                  </a:lnTo>
                  <a:lnTo>
                    <a:pt x="666" y="2351"/>
                  </a:lnTo>
                  <a:lnTo>
                    <a:pt x="656" y="2351"/>
                  </a:lnTo>
                  <a:lnTo>
                    <a:pt x="648" y="2354"/>
                  </a:lnTo>
                  <a:lnTo>
                    <a:pt x="637" y="2356"/>
                  </a:lnTo>
                  <a:lnTo>
                    <a:pt x="629" y="2358"/>
                  </a:lnTo>
                  <a:lnTo>
                    <a:pt x="619" y="2361"/>
                  </a:lnTo>
                  <a:lnTo>
                    <a:pt x="611" y="2365"/>
                  </a:lnTo>
                  <a:lnTo>
                    <a:pt x="601" y="2368"/>
                  </a:lnTo>
                  <a:lnTo>
                    <a:pt x="590" y="2369"/>
                  </a:lnTo>
                  <a:lnTo>
                    <a:pt x="582" y="2370"/>
                  </a:lnTo>
                  <a:lnTo>
                    <a:pt x="576" y="2371"/>
                  </a:lnTo>
                  <a:lnTo>
                    <a:pt x="568" y="2369"/>
                  </a:lnTo>
                  <a:lnTo>
                    <a:pt x="562" y="2368"/>
                  </a:lnTo>
                  <a:lnTo>
                    <a:pt x="556" y="2361"/>
                  </a:lnTo>
                  <a:lnTo>
                    <a:pt x="553" y="2356"/>
                  </a:lnTo>
                  <a:lnTo>
                    <a:pt x="544" y="2356"/>
                  </a:lnTo>
                  <a:lnTo>
                    <a:pt x="537" y="2358"/>
                  </a:lnTo>
                  <a:lnTo>
                    <a:pt x="531" y="2360"/>
                  </a:lnTo>
                  <a:lnTo>
                    <a:pt x="524" y="2362"/>
                  </a:lnTo>
                  <a:lnTo>
                    <a:pt x="518" y="2361"/>
                  </a:lnTo>
                  <a:lnTo>
                    <a:pt x="511" y="2361"/>
                  </a:lnTo>
                  <a:lnTo>
                    <a:pt x="505" y="2358"/>
                  </a:lnTo>
                  <a:lnTo>
                    <a:pt x="499" y="2351"/>
                  </a:lnTo>
                  <a:lnTo>
                    <a:pt x="487" y="2352"/>
                  </a:lnTo>
                  <a:lnTo>
                    <a:pt x="477" y="2355"/>
                  </a:lnTo>
                  <a:lnTo>
                    <a:pt x="467" y="2356"/>
                  </a:lnTo>
                  <a:lnTo>
                    <a:pt x="458" y="2356"/>
                  </a:lnTo>
                  <a:lnTo>
                    <a:pt x="461" y="2346"/>
                  </a:lnTo>
                  <a:lnTo>
                    <a:pt x="467" y="2338"/>
                  </a:lnTo>
                  <a:lnTo>
                    <a:pt x="476" y="2334"/>
                  </a:lnTo>
                  <a:lnTo>
                    <a:pt x="487" y="2336"/>
                  </a:lnTo>
                  <a:lnTo>
                    <a:pt x="487" y="2329"/>
                  </a:lnTo>
                  <a:lnTo>
                    <a:pt x="488" y="2323"/>
                  </a:lnTo>
                  <a:lnTo>
                    <a:pt x="489" y="2317"/>
                  </a:lnTo>
                  <a:lnTo>
                    <a:pt x="490" y="2314"/>
                  </a:lnTo>
                  <a:lnTo>
                    <a:pt x="482" y="2314"/>
                  </a:lnTo>
                  <a:lnTo>
                    <a:pt x="475" y="2315"/>
                  </a:lnTo>
                  <a:lnTo>
                    <a:pt x="465" y="2315"/>
                  </a:lnTo>
                  <a:lnTo>
                    <a:pt x="458" y="2315"/>
                  </a:lnTo>
                  <a:lnTo>
                    <a:pt x="449" y="2314"/>
                  </a:lnTo>
                  <a:lnTo>
                    <a:pt x="440" y="2314"/>
                  </a:lnTo>
                  <a:lnTo>
                    <a:pt x="431" y="2314"/>
                  </a:lnTo>
                  <a:lnTo>
                    <a:pt x="423" y="2314"/>
                  </a:lnTo>
                  <a:lnTo>
                    <a:pt x="413" y="2312"/>
                  </a:lnTo>
                  <a:lnTo>
                    <a:pt x="403" y="2311"/>
                  </a:lnTo>
                  <a:lnTo>
                    <a:pt x="394" y="2311"/>
                  </a:lnTo>
                  <a:lnTo>
                    <a:pt x="384" y="2311"/>
                  </a:lnTo>
                  <a:lnTo>
                    <a:pt x="375" y="2310"/>
                  </a:lnTo>
                  <a:lnTo>
                    <a:pt x="366" y="2310"/>
                  </a:lnTo>
                  <a:lnTo>
                    <a:pt x="358" y="2310"/>
                  </a:lnTo>
                  <a:lnTo>
                    <a:pt x="349" y="2311"/>
                  </a:lnTo>
                  <a:lnTo>
                    <a:pt x="341" y="2309"/>
                  </a:lnTo>
                  <a:lnTo>
                    <a:pt x="334" y="2309"/>
                  </a:lnTo>
                  <a:lnTo>
                    <a:pt x="324" y="2309"/>
                  </a:lnTo>
                  <a:lnTo>
                    <a:pt x="316" y="2309"/>
                  </a:lnTo>
                  <a:lnTo>
                    <a:pt x="306" y="2308"/>
                  </a:lnTo>
                  <a:lnTo>
                    <a:pt x="297" y="2308"/>
                  </a:lnTo>
                  <a:lnTo>
                    <a:pt x="289" y="2307"/>
                  </a:lnTo>
                  <a:lnTo>
                    <a:pt x="282" y="2306"/>
                  </a:lnTo>
                  <a:lnTo>
                    <a:pt x="282" y="2304"/>
                  </a:lnTo>
                  <a:lnTo>
                    <a:pt x="289" y="2296"/>
                  </a:lnTo>
                  <a:lnTo>
                    <a:pt x="291" y="2291"/>
                  </a:lnTo>
                  <a:lnTo>
                    <a:pt x="289" y="2284"/>
                  </a:lnTo>
                  <a:lnTo>
                    <a:pt x="288" y="2279"/>
                  </a:lnTo>
                  <a:lnTo>
                    <a:pt x="282" y="2274"/>
                  </a:lnTo>
                  <a:lnTo>
                    <a:pt x="278" y="2267"/>
                  </a:lnTo>
                  <a:lnTo>
                    <a:pt x="275" y="2262"/>
                  </a:lnTo>
                  <a:lnTo>
                    <a:pt x="276" y="2256"/>
                  </a:lnTo>
                  <a:lnTo>
                    <a:pt x="266" y="2250"/>
                  </a:lnTo>
                  <a:lnTo>
                    <a:pt x="257" y="2247"/>
                  </a:lnTo>
                  <a:lnTo>
                    <a:pt x="247" y="2243"/>
                  </a:lnTo>
                  <a:lnTo>
                    <a:pt x="237" y="2242"/>
                  </a:lnTo>
                  <a:lnTo>
                    <a:pt x="228" y="2240"/>
                  </a:lnTo>
                  <a:lnTo>
                    <a:pt x="218" y="2237"/>
                  </a:lnTo>
                  <a:lnTo>
                    <a:pt x="208" y="2231"/>
                  </a:lnTo>
                  <a:lnTo>
                    <a:pt x="202" y="2225"/>
                  </a:lnTo>
                  <a:lnTo>
                    <a:pt x="190" y="2223"/>
                  </a:lnTo>
                  <a:lnTo>
                    <a:pt x="181" y="2222"/>
                  </a:lnTo>
                  <a:lnTo>
                    <a:pt x="169" y="2219"/>
                  </a:lnTo>
                  <a:lnTo>
                    <a:pt x="159" y="2217"/>
                  </a:lnTo>
                  <a:lnTo>
                    <a:pt x="147" y="2213"/>
                  </a:lnTo>
                  <a:lnTo>
                    <a:pt x="137" y="2210"/>
                  </a:lnTo>
                  <a:lnTo>
                    <a:pt x="126" y="2205"/>
                  </a:lnTo>
                  <a:lnTo>
                    <a:pt x="119" y="2201"/>
                  </a:lnTo>
                  <a:lnTo>
                    <a:pt x="111" y="2196"/>
                  </a:lnTo>
                  <a:lnTo>
                    <a:pt x="104" y="2189"/>
                  </a:lnTo>
                  <a:lnTo>
                    <a:pt x="99" y="2183"/>
                  </a:lnTo>
                  <a:lnTo>
                    <a:pt x="96" y="2176"/>
                  </a:lnTo>
                  <a:lnTo>
                    <a:pt x="95" y="2168"/>
                  </a:lnTo>
                  <a:lnTo>
                    <a:pt x="96" y="2159"/>
                  </a:lnTo>
                  <a:lnTo>
                    <a:pt x="100" y="2149"/>
                  </a:lnTo>
                  <a:lnTo>
                    <a:pt x="106" y="2139"/>
                  </a:lnTo>
                  <a:lnTo>
                    <a:pt x="94" y="2141"/>
                  </a:lnTo>
                  <a:lnTo>
                    <a:pt x="83" y="2144"/>
                  </a:lnTo>
                  <a:lnTo>
                    <a:pt x="71" y="2147"/>
                  </a:lnTo>
                  <a:lnTo>
                    <a:pt x="61" y="2151"/>
                  </a:lnTo>
                  <a:lnTo>
                    <a:pt x="51" y="2154"/>
                  </a:lnTo>
                  <a:lnTo>
                    <a:pt x="40" y="2157"/>
                  </a:lnTo>
                  <a:lnTo>
                    <a:pt x="29" y="2157"/>
                  </a:lnTo>
                  <a:lnTo>
                    <a:pt x="18" y="2156"/>
                  </a:lnTo>
                  <a:lnTo>
                    <a:pt x="24" y="2148"/>
                  </a:lnTo>
                  <a:lnTo>
                    <a:pt x="34" y="2144"/>
                  </a:lnTo>
                  <a:lnTo>
                    <a:pt x="39" y="2141"/>
                  </a:lnTo>
                  <a:lnTo>
                    <a:pt x="45" y="2138"/>
                  </a:lnTo>
                  <a:lnTo>
                    <a:pt x="51" y="2137"/>
                  </a:lnTo>
                  <a:lnTo>
                    <a:pt x="57" y="2135"/>
                  </a:lnTo>
                  <a:lnTo>
                    <a:pt x="64" y="2132"/>
                  </a:lnTo>
                  <a:lnTo>
                    <a:pt x="70" y="2130"/>
                  </a:lnTo>
                  <a:lnTo>
                    <a:pt x="77" y="2126"/>
                  </a:lnTo>
                  <a:lnTo>
                    <a:pt x="83" y="2125"/>
                  </a:lnTo>
                  <a:lnTo>
                    <a:pt x="89" y="2122"/>
                  </a:lnTo>
                  <a:lnTo>
                    <a:pt x="94" y="2119"/>
                  </a:lnTo>
                  <a:lnTo>
                    <a:pt x="100" y="2116"/>
                  </a:lnTo>
                  <a:lnTo>
                    <a:pt x="106" y="2115"/>
                  </a:lnTo>
                  <a:lnTo>
                    <a:pt x="100" y="2112"/>
                  </a:lnTo>
                  <a:lnTo>
                    <a:pt x="93" y="2112"/>
                  </a:lnTo>
                  <a:lnTo>
                    <a:pt x="87" y="2112"/>
                  </a:lnTo>
                  <a:lnTo>
                    <a:pt x="81" y="2115"/>
                  </a:lnTo>
                  <a:lnTo>
                    <a:pt x="75" y="2115"/>
                  </a:lnTo>
                  <a:lnTo>
                    <a:pt x="69" y="2116"/>
                  </a:lnTo>
                  <a:lnTo>
                    <a:pt x="63" y="2117"/>
                  </a:lnTo>
                  <a:lnTo>
                    <a:pt x="57" y="2120"/>
                  </a:lnTo>
                  <a:lnTo>
                    <a:pt x="51" y="2121"/>
                  </a:lnTo>
                  <a:lnTo>
                    <a:pt x="45" y="2123"/>
                  </a:lnTo>
                  <a:lnTo>
                    <a:pt x="39" y="2125"/>
                  </a:lnTo>
                  <a:lnTo>
                    <a:pt x="34" y="2126"/>
                  </a:lnTo>
                  <a:lnTo>
                    <a:pt x="26" y="2128"/>
                  </a:lnTo>
                  <a:lnTo>
                    <a:pt x="20" y="2129"/>
                  </a:lnTo>
                  <a:lnTo>
                    <a:pt x="14" y="2130"/>
                  </a:lnTo>
                  <a:lnTo>
                    <a:pt x="10" y="2132"/>
                  </a:lnTo>
                  <a:lnTo>
                    <a:pt x="10" y="2124"/>
                  </a:lnTo>
                  <a:lnTo>
                    <a:pt x="13" y="2119"/>
                  </a:lnTo>
                  <a:lnTo>
                    <a:pt x="19" y="2114"/>
                  </a:lnTo>
                  <a:lnTo>
                    <a:pt x="25" y="2110"/>
                  </a:lnTo>
                  <a:lnTo>
                    <a:pt x="33" y="2106"/>
                  </a:lnTo>
                  <a:lnTo>
                    <a:pt x="40" y="2104"/>
                  </a:lnTo>
                  <a:lnTo>
                    <a:pt x="47" y="2102"/>
                  </a:lnTo>
                  <a:lnTo>
                    <a:pt x="57" y="2099"/>
                  </a:lnTo>
                  <a:lnTo>
                    <a:pt x="63" y="2096"/>
                  </a:lnTo>
                  <a:lnTo>
                    <a:pt x="69" y="2094"/>
                  </a:lnTo>
                  <a:lnTo>
                    <a:pt x="75" y="2091"/>
                  </a:lnTo>
                  <a:lnTo>
                    <a:pt x="79" y="2088"/>
                  </a:lnTo>
                  <a:lnTo>
                    <a:pt x="82" y="2083"/>
                  </a:lnTo>
                  <a:lnTo>
                    <a:pt x="83" y="2079"/>
                  </a:lnTo>
                  <a:lnTo>
                    <a:pt x="81" y="2074"/>
                  </a:lnTo>
                  <a:lnTo>
                    <a:pt x="78" y="2068"/>
                  </a:lnTo>
                  <a:lnTo>
                    <a:pt x="71" y="2068"/>
                  </a:lnTo>
                  <a:lnTo>
                    <a:pt x="65" y="2070"/>
                  </a:lnTo>
                  <a:lnTo>
                    <a:pt x="59" y="2071"/>
                  </a:lnTo>
                  <a:lnTo>
                    <a:pt x="54" y="2074"/>
                  </a:lnTo>
                  <a:lnTo>
                    <a:pt x="42" y="2076"/>
                  </a:lnTo>
                  <a:lnTo>
                    <a:pt x="31" y="2080"/>
                  </a:lnTo>
                  <a:lnTo>
                    <a:pt x="19" y="2083"/>
                  </a:lnTo>
                  <a:lnTo>
                    <a:pt x="8" y="2086"/>
                  </a:lnTo>
                  <a:lnTo>
                    <a:pt x="0" y="2090"/>
                  </a:lnTo>
                  <a:lnTo>
                    <a:pt x="0" y="2094"/>
                  </a:lnTo>
                  <a:lnTo>
                    <a:pt x="0" y="2086"/>
                  </a:lnTo>
                  <a:lnTo>
                    <a:pt x="0" y="2081"/>
                  </a:lnTo>
                  <a:lnTo>
                    <a:pt x="0" y="2075"/>
                  </a:lnTo>
                  <a:lnTo>
                    <a:pt x="0" y="2071"/>
                  </a:lnTo>
                  <a:lnTo>
                    <a:pt x="0" y="2064"/>
                  </a:lnTo>
                  <a:lnTo>
                    <a:pt x="10" y="2062"/>
                  </a:lnTo>
                  <a:lnTo>
                    <a:pt x="16" y="2059"/>
                  </a:lnTo>
                  <a:lnTo>
                    <a:pt x="22" y="2058"/>
                  </a:lnTo>
                  <a:lnTo>
                    <a:pt x="29" y="2057"/>
                  </a:lnTo>
                  <a:lnTo>
                    <a:pt x="35" y="2057"/>
                  </a:lnTo>
                  <a:lnTo>
                    <a:pt x="41" y="2056"/>
                  </a:lnTo>
                  <a:lnTo>
                    <a:pt x="47" y="2055"/>
                  </a:lnTo>
                  <a:lnTo>
                    <a:pt x="53" y="2054"/>
                  </a:lnTo>
                  <a:lnTo>
                    <a:pt x="59" y="2054"/>
                  </a:lnTo>
                  <a:lnTo>
                    <a:pt x="57" y="2049"/>
                  </a:lnTo>
                  <a:lnTo>
                    <a:pt x="53" y="2045"/>
                  </a:lnTo>
                  <a:lnTo>
                    <a:pt x="46" y="2044"/>
                  </a:lnTo>
                  <a:lnTo>
                    <a:pt x="41" y="2044"/>
                  </a:lnTo>
                  <a:lnTo>
                    <a:pt x="33" y="2044"/>
                  </a:lnTo>
                  <a:lnTo>
                    <a:pt x="25" y="2046"/>
                  </a:lnTo>
                  <a:lnTo>
                    <a:pt x="19" y="2046"/>
                  </a:lnTo>
                  <a:lnTo>
                    <a:pt x="13" y="2046"/>
                  </a:lnTo>
                  <a:lnTo>
                    <a:pt x="14" y="2040"/>
                  </a:lnTo>
                  <a:lnTo>
                    <a:pt x="17" y="2033"/>
                  </a:lnTo>
                  <a:lnTo>
                    <a:pt x="18" y="2028"/>
                  </a:lnTo>
                  <a:lnTo>
                    <a:pt x="22" y="2022"/>
                  </a:lnTo>
                  <a:lnTo>
                    <a:pt x="22" y="2016"/>
                  </a:lnTo>
                  <a:lnTo>
                    <a:pt x="24" y="2010"/>
                  </a:lnTo>
                  <a:lnTo>
                    <a:pt x="26" y="2005"/>
                  </a:lnTo>
                  <a:lnTo>
                    <a:pt x="30" y="2000"/>
                  </a:lnTo>
                  <a:lnTo>
                    <a:pt x="34" y="1989"/>
                  </a:lnTo>
                  <a:lnTo>
                    <a:pt x="36" y="1981"/>
                  </a:lnTo>
                  <a:lnTo>
                    <a:pt x="39" y="1972"/>
                  </a:lnTo>
                  <a:lnTo>
                    <a:pt x="40" y="1966"/>
                  </a:lnTo>
                  <a:lnTo>
                    <a:pt x="49" y="1958"/>
                  </a:lnTo>
                  <a:lnTo>
                    <a:pt x="60" y="1949"/>
                  </a:lnTo>
                  <a:lnTo>
                    <a:pt x="71" y="1943"/>
                  </a:lnTo>
                  <a:lnTo>
                    <a:pt x="83" y="1936"/>
                  </a:lnTo>
                  <a:lnTo>
                    <a:pt x="94" y="1931"/>
                  </a:lnTo>
                  <a:lnTo>
                    <a:pt x="106" y="1925"/>
                  </a:lnTo>
                  <a:lnTo>
                    <a:pt x="117" y="1921"/>
                  </a:lnTo>
                  <a:lnTo>
                    <a:pt x="129" y="1917"/>
                  </a:lnTo>
                  <a:lnTo>
                    <a:pt x="140" y="1912"/>
                  </a:lnTo>
                  <a:lnTo>
                    <a:pt x="152" y="1908"/>
                  </a:lnTo>
                  <a:lnTo>
                    <a:pt x="164" y="1905"/>
                  </a:lnTo>
                  <a:lnTo>
                    <a:pt x="176" y="1903"/>
                  </a:lnTo>
                  <a:lnTo>
                    <a:pt x="188" y="1899"/>
                  </a:lnTo>
                  <a:lnTo>
                    <a:pt x="200" y="1896"/>
                  </a:lnTo>
                  <a:lnTo>
                    <a:pt x="212" y="1894"/>
                  </a:lnTo>
                  <a:lnTo>
                    <a:pt x="225" y="1891"/>
                  </a:lnTo>
                  <a:lnTo>
                    <a:pt x="225" y="1890"/>
                  </a:lnTo>
                  <a:lnTo>
                    <a:pt x="225" y="1889"/>
                  </a:lnTo>
                  <a:lnTo>
                    <a:pt x="218" y="1883"/>
                  </a:lnTo>
                  <a:lnTo>
                    <a:pt x="214" y="1880"/>
                  </a:lnTo>
                  <a:lnTo>
                    <a:pt x="212" y="1876"/>
                  </a:lnTo>
                  <a:lnTo>
                    <a:pt x="213" y="1873"/>
                  </a:lnTo>
                  <a:lnTo>
                    <a:pt x="218" y="1865"/>
                  </a:lnTo>
                  <a:lnTo>
                    <a:pt x="229" y="1859"/>
                  </a:lnTo>
                  <a:lnTo>
                    <a:pt x="232" y="1856"/>
                  </a:lnTo>
                  <a:lnTo>
                    <a:pt x="240" y="1853"/>
                  </a:lnTo>
                  <a:lnTo>
                    <a:pt x="244" y="1851"/>
                  </a:lnTo>
                  <a:lnTo>
                    <a:pt x="252" y="1848"/>
                  </a:lnTo>
                  <a:lnTo>
                    <a:pt x="257" y="1844"/>
                  </a:lnTo>
                  <a:lnTo>
                    <a:pt x="263" y="1842"/>
                  </a:lnTo>
                  <a:lnTo>
                    <a:pt x="266" y="1841"/>
                  </a:lnTo>
                  <a:lnTo>
                    <a:pt x="269" y="1840"/>
                  </a:lnTo>
                  <a:lnTo>
                    <a:pt x="269" y="1823"/>
                  </a:lnTo>
                  <a:lnTo>
                    <a:pt x="270" y="1808"/>
                  </a:lnTo>
                  <a:lnTo>
                    <a:pt x="270" y="1790"/>
                  </a:lnTo>
                  <a:lnTo>
                    <a:pt x="270" y="1774"/>
                  </a:lnTo>
                  <a:lnTo>
                    <a:pt x="267" y="1757"/>
                  </a:lnTo>
                  <a:lnTo>
                    <a:pt x="266" y="1738"/>
                  </a:lnTo>
                  <a:lnTo>
                    <a:pt x="266" y="1721"/>
                  </a:lnTo>
                  <a:lnTo>
                    <a:pt x="265" y="1704"/>
                  </a:lnTo>
                  <a:lnTo>
                    <a:pt x="263" y="1686"/>
                  </a:lnTo>
                  <a:lnTo>
                    <a:pt x="260" y="1669"/>
                  </a:lnTo>
                  <a:lnTo>
                    <a:pt x="258" y="1651"/>
                  </a:lnTo>
                  <a:lnTo>
                    <a:pt x="257" y="1633"/>
                  </a:lnTo>
                  <a:lnTo>
                    <a:pt x="254" y="1616"/>
                  </a:lnTo>
                  <a:lnTo>
                    <a:pt x="254" y="1600"/>
                  </a:lnTo>
                  <a:lnTo>
                    <a:pt x="254" y="1585"/>
                  </a:lnTo>
                  <a:lnTo>
                    <a:pt x="254" y="1570"/>
                  </a:lnTo>
                  <a:lnTo>
                    <a:pt x="260" y="1564"/>
                  </a:lnTo>
                  <a:lnTo>
                    <a:pt x="265" y="1558"/>
                  </a:lnTo>
                  <a:lnTo>
                    <a:pt x="266" y="1552"/>
                  </a:lnTo>
                  <a:lnTo>
                    <a:pt x="265" y="1547"/>
                  </a:lnTo>
                  <a:lnTo>
                    <a:pt x="260" y="1540"/>
                  </a:lnTo>
                  <a:lnTo>
                    <a:pt x="254" y="1535"/>
                  </a:lnTo>
                  <a:lnTo>
                    <a:pt x="248" y="1527"/>
                  </a:lnTo>
                  <a:lnTo>
                    <a:pt x="243" y="1521"/>
                  </a:lnTo>
                  <a:lnTo>
                    <a:pt x="236" y="1511"/>
                  </a:lnTo>
                  <a:lnTo>
                    <a:pt x="231" y="1502"/>
                  </a:lnTo>
                  <a:lnTo>
                    <a:pt x="230" y="1495"/>
                  </a:lnTo>
                  <a:lnTo>
                    <a:pt x="231" y="1491"/>
                  </a:lnTo>
                  <a:lnTo>
                    <a:pt x="231" y="1484"/>
                  </a:lnTo>
                  <a:lnTo>
                    <a:pt x="236" y="1480"/>
                  </a:lnTo>
                  <a:lnTo>
                    <a:pt x="234" y="1455"/>
                  </a:lnTo>
                  <a:lnTo>
                    <a:pt x="235" y="1431"/>
                  </a:lnTo>
                  <a:lnTo>
                    <a:pt x="238" y="1410"/>
                  </a:lnTo>
                  <a:lnTo>
                    <a:pt x="244" y="1389"/>
                  </a:lnTo>
                  <a:lnTo>
                    <a:pt x="252" y="1369"/>
                  </a:lnTo>
                  <a:lnTo>
                    <a:pt x="261" y="1349"/>
                  </a:lnTo>
                  <a:lnTo>
                    <a:pt x="271" y="1330"/>
                  </a:lnTo>
                  <a:lnTo>
                    <a:pt x="284" y="1312"/>
                  </a:lnTo>
                  <a:lnTo>
                    <a:pt x="295" y="1293"/>
                  </a:lnTo>
                  <a:lnTo>
                    <a:pt x="308" y="1274"/>
                  </a:lnTo>
                  <a:lnTo>
                    <a:pt x="322" y="1257"/>
                  </a:lnTo>
                  <a:lnTo>
                    <a:pt x="335" y="1240"/>
                  </a:lnTo>
                  <a:lnTo>
                    <a:pt x="348" y="1220"/>
                  </a:lnTo>
                  <a:lnTo>
                    <a:pt x="363" y="1202"/>
                  </a:lnTo>
                  <a:lnTo>
                    <a:pt x="375" y="1184"/>
                  </a:lnTo>
                  <a:lnTo>
                    <a:pt x="388" y="1165"/>
                  </a:lnTo>
                  <a:lnTo>
                    <a:pt x="407" y="1147"/>
                  </a:lnTo>
                  <a:lnTo>
                    <a:pt x="429" y="1132"/>
                  </a:lnTo>
                  <a:lnTo>
                    <a:pt x="449" y="1117"/>
                  </a:lnTo>
                  <a:lnTo>
                    <a:pt x="472" y="1101"/>
                  </a:lnTo>
                  <a:lnTo>
                    <a:pt x="493" y="1087"/>
                  </a:lnTo>
                  <a:lnTo>
                    <a:pt x="514" y="1075"/>
                  </a:lnTo>
                  <a:lnTo>
                    <a:pt x="537" y="1063"/>
                  </a:lnTo>
                  <a:lnTo>
                    <a:pt x="560" y="1052"/>
                  </a:lnTo>
                  <a:lnTo>
                    <a:pt x="582" y="1040"/>
                  </a:lnTo>
                  <a:lnTo>
                    <a:pt x="603" y="1029"/>
                  </a:lnTo>
                  <a:lnTo>
                    <a:pt x="626" y="1019"/>
                  </a:lnTo>
                  <a:lnTo>
                    <a:pt x="650" y="1011"/>
                  </a:lnTo>
                  <a:lnTo>
                    <a:pt x="673" y="1002"/>
                  </a:lnTo>
                  <a:lnTo>
                    <a:pt x="696" y="993"/>
                  </a:lnTo>
                  <a:lnTo>
                    <a:pt x="720" y="986"/>
                  </a:lnTo>
                  <a:lnTo>
                    <a:pt x="746" y="979"/>
                  </a:lnTo>
                  <a:lnTo>
                    <a:pt x="752" y="955"/>
                  </a:lnTo>
                  <a:lnTo>
                    <a:pt x="758" y="933"/>
                  </a:lnTo>
                  <a:lnTo>
                    <a:pt x="765" y="910"/>
                  </a:lnTo>
                  <a:lnTo>
                    <a:pt x="771" y="887"/>
                  </a:lnTo>
                  <a:lnTo>
                    <a:pt x="777" y="864"/>
                  </a:lnTo>
                  <a:lnTo>
                    <a:pt x="788" y="841"/>
                  </a:lnTo>
                  <a:lnTo>
                    <a:pt x="796" y="819"/>
                  </a:lnTo>
                  <a:lnTo>
                    <a:pt x="807" y="799"/>
                  </a:lnTo>
                  <a:lnTo>
                    <a:pt x="817" y="777"/>
                  </a:lnTo>
                  <a:lnTo>
                    <a:pt x="831" y="758"/>
                  </a:lnTo>
                  <a:lnTo>
                    <a:pt x="844" y="740"/>
                  </a:lnTo>
                  <a:lnTo>
                    <a:pt x="861" y="723"/>
                  </a:lnTo>
                  <a:lnTo>
                    <a:pt x="879" y="708"/>
                  </a:lnTo>
                  <a:lnTo>
                    <a:pt x="899" y="694"/>
                  </a:lnTo>
                  <a:lnTo>
                    <a:pt x="920" y="681"/>
                  </a:lnTo>
                  <a:lnTo>
                    <a:pt x="947" y="672"/>
                  </a:lnTo>
                  <a:lnTo>
                    <a:pt x="955" y="667"/>
                  </a:lnTo>
                  <a:lnTo>
                    <a:pt x="955" y="652"/>
                  </a:lnTo>
                  <a:lnTo>
                    <a:pt x="958" y="638"/>
                  </a:lnTo>
                  <a:lnTo>
                    <a:pt x="960" y="626"/>
                  </a:lnTo>
                  <a:lnTo>
                    <a:pt x="965" y="615"/>
                  </a:lnTo>
                  <a:lnTo>
                    <a:pt x="970" y="603"/>
                  </a:lnTo>
                  <a:lnTo>
                    <a:pt x="976" y="593"/>
                  </a:lnTo>
                  <a:lnTo>
                    <a:pt x="983" y="584"/>
                  </a:lnTo>
                  <a:lnTo>
                    <a:pt x="991" y="575"/>
                  </a:lnTo>
                  <a:lnTo>
                    <a:pt x="998" y="565"/>
                  </a:lnTo>
                  <a:lnTo>
                    <a:pt x="1008" y="558"/>
                  </a:lnTo>
                  <a:lnTo>
                    <a:pt x="1018" y="550"/>
                  </a:lnTo>
                  <a:lnTo>
                    <a:pt x="1029" y="544"/>
                  </a:lnTo>
                  <a:lnTo>
                    <a:pt x="1039" y="537"/>
                  </a:lnTo>
                  <a:lnTo>
                    <a:pt x="1051" y="532"/>
                  </a:lnTo>
                  <a:lnTo>
                    <a:pt x="1064" y="525"/>
                  </a:lnTo>
                  <a:lnTo>
                    <a:pt x="1077" y="521"/>
                  </a:lnTo>
                  <a:lnTo>
                    <a:pt x="1078" y="512"/>
                  </a:lnTo>
                  <a:lnTo>
                    <a:pt x="1080" y="505"/>
                  </a:lnTo>
                  <a:lnTo>
                    <a:pt x="1084" y="497"/>
                  </a:lnTo>
                  <a:lnTo>
                    <a:pt x="1088" y="489"/>
                  </a:lnTo>
                  <a:lnTo>
                    <a:pt x="1090" y="480"/>
                  </a:lnTo>
                  <a:lnTo>
                    <a:pt x="1096" y="473"/>
                  </a:lnTo>
                  <a:lnTo>
                    <a:pt x="1101" y="466"/>
                  </a:lnTo>
                  <a:lnTo>
                    <a:pt x="1106" y="458"/>
                  </a:lnTo>
                  <a:lnTo>
                    <a:pt x="1110" y="449"/>
                  </a:lnTo>
                  <a:lnTo>
                    <a:pt x="1115" y="443"/>
                  </a:lnTo>
                  <a:lnTo>
                    <a:pt x="1121" y="435"/>
                  </a:lnTo>
                  <a:lnTo>
                    <a:pt x="1126" y="429"/>
                  </a:lnTo>
                  <a:lnTo>
                    <a:pt x="1132" y="422"/>
                  </a:lnTo>
                  <a:lnTo>
                    <a:pt x="1137" y="416"/>
                  </a:lnTo>
                  <a:lnTo>
                    <a:pt x="1143" y="411"/>
                  </a:lnTo>
                  <a:lnTo>
                    <a:pt x="1148" y="406"/>
                  </a:lnTo>
                  <a:lnTo>
                    <a:pt x="1143" y="398"/>
                  </a:lnTo>
                  <a:lnTo>
                    <a:pt x="1139" y="391"/>
                  </a:lnTo>
                  <a:lnTo>
                    <a:pt x="1137" y="385"/>
                  </a:lnTo>
                  <a:lnTo>
                    <a:pt x="1138" y="378"/>
                  </a:lnTo>
                  <a:lnTo>
                    <a:pt x="1138" y="373"/>
                  </a:lnTo>
                  <a:lnTo>
                    <a:pt x="1141" y="366"/>
                  </a:lnTo>
                  <a:lnTo>
                    <a:pt x="1144" y="362"/>
                  </a:lnTo>
                  <a:lnTo>
                    <a:pt x="1148" y="356"/>
                  </a:lnTo>
                  <a:lnTo>
                    <a:pt x="1157" y="347"/>
                  </a:lnTo>
                  <a:lnTo>
                    <a:pt x="1169" y="338"/>
                  </a:lnTo>
                  <a:lnTo>
                    <a:pt x="1176" y="333"/>
                  </a:lnTo>
                  <a:lnTo>
                    <a:pt x="1182" y="329"/>
                  </a:lnTo>
                  <a:lnTo>
                    <a:pt x="1189" y="324"/>
                  </a:lnTo>
                  <a:lnTo>
                    <a:pt x="1195" y="321"/>
                  </a:lnTo>
                  <a:lnTo>
                    <a:pt x="1207" y="310"/>
                  </a:lnTo>
                  <a:lnTo>
                    <a:pt x="1216" y="299"/>
                  </a:lnTo>
                  <a:lnTo>
                    <a:pt x="1218" y="293"/>
                  </a:lnTo>
                  <a:lnTo>
                    <a:pt x="1221" y="287"/>
                  </a:lnTo>
                  <a:lnTo>
                    <a:pt x="1222" y="281"/>
                  </a:lnTo>
                  <a:lnTo>
                    <a:pt x="1224" y="275"/>
                  </a:lnTo>
                  <a:lnTo>
                    <a:pt x="1233" y="269"/>
                  </a:lnTo>
                  <a:lnTo>
                    <a:pt x="1242" y="262"/>
                  </a:lnTo>
                  <a:lnTo>
                    <a:pt x="1249" y="254"/>
                  </a:lnTo>
                  <a:lnTo>
                    <a:pt x="1255" y="246"/>
                  </a:lnTo>
                  <a:lnTo>
                    <a:pt x="1260" y="236"/>
                  </a:lnTo>
                  <a:lnTo>
                    <a:pt x="1263" y="227"/>
                  </a:lnTo>
                  <a:lnTo>
                    <a:pt x="1268" y="218"/>
                  </a:lnTo>
                  <a:lnTo>
                    <a:pt x="1274" y="210"/>
                  </a:lnTo>
                  <a:lnTo>
                    <a:pt x="1277" y="205"/>
                  </a:lnTo>
                  <a:lnTo>
                    <a:pt x="1280" y="199"/>
                  </a:lnTo>
                  <a:lnTo>
                    <a:pt x="1285" y="194"/>
                  </a:lnTo>
                  <a:lnTo>
                    <a:pt x="1291" y="190"/>
                  </a:lnTo>
                  <a:lnTo>
                    <a:pt x="1297" y="186"/>
                  </a:lnTo>
                  <a:lnTo>
                    <a:pt x="1304" y="183"/>
                  </a:lnTo>
                  <a:lnTo>
                    <a:pt x="1312" y="180"/>
                  </a:lnTo>
                  <a:lnTo>
                    <a:pt x="1321" y="180"/>
                  </a:lnTo>
                  <a:lnTo>
                    <a:pt x="1330" y="177"/>
                  </a:lnTo>
                  <a:lnTo>
                    <a:pt x="1338" y="175"/>
                  </a:lnTo>
                  <a:lnTo>
                    <a:pt x="1345" y="173"/>
                  </a:lnTo>
                  <a:lnTo>
                    <a:pt x="1354" y="169"/>
                  </a:lnTo>
                  <a:lnTo>
                    <a:pt x="1360" y="164"/>
                  </a:lnTo>
                  <a:lnTo>
                    <a:pt x="1367" y="161"/>
                  </a:lnTo>
                  <a:lnTo>
                    <a:pt x="1373" y="155"/>
                  </a:lnTo>
                  <a:lnTo>
                    <a:pt x="1380" y="152"/>
                  </a:lnTo>
                  <a:lnTo>
                    <a:pt x="1385" y="146"/>
                  </a:lnTo>
                  <a:lnTo>
                    <a:pt x="1391" y="141"/>
                  </a:lnTo>
                  <a:lnTo>
                    <a:pt x="1397" y="136"/>
                  </a:lnTo>
                  <a:lnTo>
                    <a:pt x="1403" y="132"/>
                  </a:lnTo>
                  <a:lnTo>
                    <a:pt x="1410" y="128"/>
                  </a:lnTo>
                  <a:lnTo>
                    <a:pt x="1416" y="124"/>
                  </a:lnTo>
                  <a:lnTo>
                    <a:pt x="1424" y="121"/>
                  </a:lnTo>
                  <a:lnTo>
                    <a:pt x="1432" y="120"/>
                  </a:lnTo>
                  <a:lnTo>
                    <a:pt x="1438" y="112"/>
                  </a:lnTo>
                  <a:lnTo>
                    <a:pt x="1447" y="106"/>
                  </a:lnTo>
                  <a:lnTo>
                    <a:pt x="1453" y="99"/>
                  </a:lnTo>
                  <a:lnTo>
                    <a:pt x="1461" y="92"/>
                  </a:lnTo>
                  <a:lnTo>
                    <a:pt x="1466" y="84"/>
                  </a:lnTo>
                  <a:lnTo>
                    <a:pt x="1473" y="79"/>
                  </a:lnTo>
                  <a:lnTo>
                    <a:pt x="1479" y="71"/>
                  </a:lnTo>
                  <a:lnTo>
                    <a:pt x="1485" y="67"/>
                  </a:lnTo>
                  <a:lnTo>
                    <a:pt x="1492" y="60"/>
                  </a:lnTo>
                  <a:lnTo>
                    <a:pt x="1498" y="57"/>
                  </a:lnTo>
                  <a:lnTo>
                    <a:pt x="1506" y="55"/>
                  </a:lnTo>
                  <a:lnTo>
                    <a:pt x="1514" y="54"/>
                  </a:lnTo>
                  <a:lnTo>
                    <a:pt x="1521" y="53"/>
                  </a:lnTo>
                  <a:lnTo>
                    <a:pt x="1531" y="55"/>
                  </a:lnTo>
                  <a:lnTo>
                    <a:pt x="1542" y="57"/>
                  </a:lnTo>
                  <a:lnTo>
                    <a:pt x="1554" y="65"/>
                  </a:lnTo>
                  <a:lnTo>
                    <a:pt x="1565" y="68"/>
                  </a:lnTo>
                  <a:lnTo>
                    <a:pt x="1577" y="70"/>
                  </a:lnTo>
                  <a:lnTo>
                    <a:pt x="1581" y="69"/>
                  </a:lnTo>
                  <a:lnTo>
                    <a:pt x="1587" y="68"/>
                  </a:lnTo>
                  <a:lnTo>
                    <a:pt x="1593" y="68"/>
                  </a:lnTo>
                  <a:lnTo>
                    <a:pt x="1601" y="67"/>
                  </a:lnTo>
                  <a:lnTo>
                    <a:pt x="1606" y="63"/>
                  </a:lnTo>
                  <a:lnTo>
                    <a:pt x="1612" y="61"/>
                  </a:lnTo>
                  <a:lnTo>
                    <a:pt x="1619" y="59"/>
                  </a:lnTo>
                  <a:lnTo>
                    <a:pt x="1625" y="57"/>
                  </a:lnTo>
                  <a:lnTo>
                    <a:pt x="1632" y="55"/>
                  </a:lnTo>
                  <a:lnTo>
                    <a:pt x="1638" y="54"/>
                  </a:lnTo>
                  <a:lnTo>
                    <a:pt x="1645" y="52"/>
                  </a:lnTo>
                  <a:lnTo>
                    <a:pt x="1652" y="52"/>
                  </a:lnTo>
                  <a:lnTo>
                    <a:pt x="1658" y="46"/>
                  </a:lnTo>
                  <a:lnTo>
                    <a:pt x="1663" y="43"/>
                  </a:lnTo>
                  <a:lnTo>
                    <a:pt x="1668" y="41"/>
                  </a:lnTo>
                  <a:lnTo>
                    <a:pt x="1673" y="41"/>
                  </a:lnTo>
                  <a:lnTo>
                    <a:pt x="1680" y="43"/>
                  </a:lnTo>
                  <a:lnTo>
                    <a:pt x="1687" y="48"/>
                  </a:lnTo>
                  <a:lnTo>
                    <a:pt x="1693" y="53"/>
                  </a:lnTo>
                  <a:lnTo>
                    <a:pt x="1701" y="55"/>
                  </a:lnTo>
                  <a:lnTo>
                    <a:pt x="1704" y="53"/>
                  </a:lnTo>
                  <a:lnTo>
                    <a:pt x="1709" y="49"/>
                  </a:lnTo>
                  <a:lnTo>
                    <a:pt x="1714" y="46"/>
                  </a:lnTo>
                  <a:lnTo>
                    <a:pt x="1720" y="40"/>
                  </a:lnTo>
                  <a:lnTo>
                    <a:pt x="1727" y="32"/>
                  </a:lnTo>
                  <a:lnTo>
                    <a:pt x="1736" y="26"/>
                  </a:lnTo>
                  <a:lnTo>
                    <a:pt x="1743" y="21"/>
                  </a:lnTo>
                  <a:lnTo>
                    <a:pt x="1752" y="18"/>
                  </a:lnTo>
                  <a:lnTo>
                    <a:pt x="1762" y="15"/>
                  </a:lnTo>
                  <a:lnTo>
                    <a:pt x="1771" y="15"/>
                  </a:lnTo>
                  <a:lnTo>
                    <a:pt x="1779" y="15"/>
                  </a:lnTo>
                  <a:lnTo>
                    <a:pt x="1789" y="15"/>
                  </a:lnTo>
                  <a:lnTo>
                    <a:pt x="1798" y="15"/>
                  </a:lnTo>
                  <a:lnTo>
                    <a:pt x="1807" y="17"/>
                  </a:lnTo>
                  <a:lnTo>
                    <a:pt x="1815" y="17"/>
                  </a:lnTo>
                  <a:lnTo>
                    <a:pt x="1825" y="19"/>
                  </a:lnTo>
                  <a:lnTo>
                    <a:pt x="1832" y="19"/>
                  </a:lnTo>
                  <a:lnTo>
                    <a:pt x="1842" y="20"/>
                  </a:lnTo>
                  <a:lnTo>
                    <a:pt x="1850" y="20"/>
                  </a:lnTo>
                  <a:lnTo>
                    <a:pt x="1858" y="20"/>
                  </a:lnTo>
                  <a:lnTo>
                    <a:pt x="1858" y="12"/>
                  </a:lnTo>
                  <a:lnTo>
                    <a:pt x="186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47" name="Freeform 362"/>
            <p:cNvSpPr>
              <a:spLocks/>
            </p:cNvSpPr>
            <p:nvPr/>
          </p:nvSpPr>
          <p:spPr bwMode="auto">
            <a:xfrm>
              <a:off x="6863" y="3581"/>
              <a:ext cx="27" cy="15"/>
            </a:xfrm>
            <a:custGeom>
              <a:avLst/>
              <a:gdLst>
                <a:gd name="T0" fmla="*/ 0 w 111"/>
                <a:gd name="T1" fmla="*/ 0 h 59"/>
                <a:gd name="T2" fmla="*/ 0 w 111"/>
                <a:gd name="T3" fmla="*/ 0 h 59"/>
                <a:gd name="T4" fmla="*/ 0 w 111"/>
                <a:gd name="T5" fmla="*/ 0 h 59"/>
                <a:gd name="T6" fmla="*/ 0 w 111"/>
                <a:gd name="T7" fmla="*/ 0 h 59"/>
                <a:gd name="T8" fmla="*/ 0 w 111"/>
                <a:gd name="T9" fmla="*/ 0 h 59"/>
                <a:gd name="T10" fmla="*/ 0 w 111"/>
                <a:gd name="T11" fmla="*/ 0 h 59"/>
                <a:gd name="T12" fmla="*/ 0 w 111"/>
                <a:gd name="T13" fmla="*/ 0 h 59"/>
                <a:gd name="T14" fmla="*/ 0 w 111"/>
                <a:gd name="T15" fmla="*/ 0 h 59"/>
                <a:gd name="T16" fmla="*/ 0 w 111"/>
                <a:gd name="T17" fmla="*/ 0 h 59"/>
                <a:gd name="T18" fmla="*/ 0 w 111"/>
                <a:gd name="T19" fmla="*/ 0 h 59"/>
                <a:gd name="T20" fmla="*/ 0 w 111"/>
                <a:gd name="T21" fmla="*/ 0 h 59"/>
                <a:gd name="T22" fmla="*/ 0 w 111"/>
                <a:gd name="T23" fmla="*/ 0 h 59"/>
                <a:gd name="T24" fmla="*/ 0 w 111"/>
                <a:gd name="T25" fmla="*/ 0 h 59"/>
                <a:gd name="T26" fmla="*/ 0 w 111"/>
                <a:gd name="T27" fmla="*/ 0 h 59"/>
                <a:gd name="T28" fmla="*/ 0 w 111"/>
                <a:gd name="T29" fmla="*/ 0 h 59"/>
                <a:gd name="T30" fmla="*/ 0 w 111"/>
                <a:gd name="T31" fmla="*/ 0 h 59"/>
                <a:gd name="T32" fmla="*/ 0 w 111"/>
                <a:gd name="T33" fmla="*/ 0 h 59"/>
                <a:gd name="T34" fmla="*/ 0 w 111"/>
                <a:gd name="T35" fmla="*/ 0 h 59"/>
                <a:gd name="T36" fmla="*/ 0 w 111"/>
                <a:gd name="T37" fmla="*/ 0 h 59"/>
                <a:gd name="T38" fmla="*/ 0 w 111"/>
                <a:gd name="T39" fmla="*/ 0 h 59"/>
                <a:gd name="T40" fmla="*/ 0 w 111"/>
                <a:gd name="T41" fmla="*/ 0 h 59"/>
                <a:gd name="T42" fmla="*/ 0 w 111"/>
                <a:gd name="T43" fmla="*/ 0 h 59"/>
                <a:gd name="T44" fmla="*/ 0 w 111"/>
                <a:gd name="T45" fmla="*/ 0 h 59"/>
                <a:gd name="T46" fmla="*/ 0 w 111"/>
                <a:gd name="T47" fmla="*/ 0 h 59"/>
                <a:gd name="T48" fmla="*/ 0 w 111"/>
                <a:gd name="T49" fmla="*/ 0 h 59"/>
                <a:gd name="T50" fmla="*/ 0 w 111"/>
                <a:gd name="T51" fmla="*/ 0 h 59"/>
                <a:gd name="T52" fmla="*/ 0 w 111"/>
                <a:gd name="T53" fmla="*/ 0 h 59"/>
                <a:gd name="T54" fmla="*/ 0 w 111"/>
                <a:gd name="T55" fmla="*/ 0 h 59"/>
                <a:gd name="T56" fmla="*/ 0 w 111"/>
                <a:gd name="T57" fmla="*/ 0 h 59"/>
                <a:gd name="T58" fmla="*/ 0 w 111"/>
                <a:gd name="T59" fmla="*/ 0 h 59"/>
                <a:gd name="T60" fmla="*/ 0 w 111"/>
                <a:gd name="T61" fmla="*/ 0 h 59"/>
                <a:gd name="T62" fmla="*/ 0 w 111"/>
                <a:gd name="T63" fmla="*/ 0 h 59"/>
                <a:gd name="T64" fmla="*/ 0 w 111"/>
                <a:gd name="T65" fmla="*/ 0 h 59"/>
                <a:gd name="T66" fmla="*/ 0 w 111"/>
                <a:gd name="T67" fmla="*/ 0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59"/>
                <a:gd name="T104" fmla="*/ 111 w 111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59">
                  <a:moveTo>
                    <a:pt x="98" y="0"/>
                  </a:moveTo>
                  <a:lnTo>
                    <a:pt x="104" y="8"/>
                  </a:lnTo>
                  <a:lnTo>
                    <a:pt x="110" y="15"/>
                  </a:lnTo>
                  <a:lnTo>
                    <a:pt x="111" y="19"/>
                  </a:lnTo>
                  <a:lnTo>
                    <a:pt x="111" y="21"/>
                  </a:lnTo>
                  <a:lnTo>
                    <a:pt x="109" y="23"/>
                  </a:lnTo>
                  <a:lnTo>
                    <a:pt x="104" y="25"/>
                  </a:lnTo>
                  <a:lnTo>
                    <a:pt x="102" y="25"/>
                  </a:lnTo>
                  <a:lnTo>
                    <a:pt x="98" y="26"/>
                  </a:lnTo>
                  <a:lnTo>
                    <a:pt x="92" y="27"/>
                  </a:lnTo>
                  <a:lnTo>
                    <a:pt x="87" y="30"/>
                  </a:lnTo>
                  <a:lnTo>
                    <a:pt x="77" y="33"/>
                  </a:lnTo>
                  <a:lnTo>
                    <a:pt x="69" y="36"/>
                  </a:lnTo>
                  <a:lnTo>
                    <a:pt x="59" y="39"/>
                  </a:lnTo>
                  <a:lnTo>
                    <a:pt x="51" y="41"/>
                  </a:lnTo>
                  <a:lnTo>
                    <a:pt x="41" y="43"/>
                  </a:lnTo>
                  <a:lnTo>
                    <a:pt x="30" y="47"/>
                  </a:lnTo>
                  <a:lnTo>
                    <a:pt x="21" y="50"/>
                  </a:lnTo>
                  <a:lnTo>
                    <a:pt x="15" y="52"/>
                  </a:lnTo>
                  <a:lnTo>
                    <a:pt x="8" y="53"/>
                  </a:lnTo>
                  <a:lnTo>
                    <a:pt x="0" y="59"/>
                  </a:lnTo>
                  <a:lnTo>
                    <a:pt x="6" y="51"/>
                  </a:lnTo>
                  <a:lnTo>
                    <a:pt x="14" y="45"/>
                  </a:lnTo>
                  <a:lnTo>
                    <a:pt x="20" y="39"/>
                  </a:lnTo>
                  <a:lnTo>
                    <a:pt x="27" y="33"/>
                  </a:lnTo>
                  <a:lnTo>
                    <a:pt x="34" y="27"/>
                  </a:lnTo>
                  <a:lnTo>
                    <a:pt x="42" y="22"/>
                  </a:lnTo>
                  <a:lnTo>
                    <a:pt x="52" y="18"/>
                  </a:lnTo>
                  <a:lnTo>
                    <a:pt x="62" y="13"/>
                  </a:lnTo>
                  <a:lnTo>
                    <a:pt x="70" y="10"/>
                  </a:lnTo>
                  <a:lnTo>
                    <a:pt x="79" y="7"/>
                  </a:lnTo>
                  <a:lnTo>
                    <a:pt x="88" y="3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48" name="Freeform 363"/>
            <p:cNvSpPr>
              <a:spLocks/>
            </p:cNvSpPr>
            <p:nvPr/>
          </p:nvSpPr>
          <p:spPr bwMode="auto">
            <a:xfrm>
              <a:off x="6890" y="3584"/>
              <a:ext cx="27" cy="17"/>
            </a:xfrm>
            <a:custGeom>
              <a:avLst/>
              <a:gdLst>
                <a:gd name="T0" fmla="*/ 0 w 109"/>
                <a:gd name="T1" fmla="*/ 0 h 68"/>
                <a:gd name="T2" fmla="*/ 0 w 109"/>
                <a:gd name="T3" fmla="*/ 0 h 68"/>
                <a:gd name="T4" fmla="*/ 0 w 109"/>
                <a:gd name="T5" fmla="*/ 0 h 68"/>
                <a:gd name="T6" fmla="*/ 0 w 109"/>
                <a:gd name="T7" fmla="*/ 0 h 68"/>
                <a:gd name="T8" fmla="*/ 0 w 109"/>
                <a:gd name="T9" fmla="*/ 0 h 68"/>
                <a:gd name="T10" fmla="*/ 0 w 109"/>
                <a:gd name="T11" fmla="*/ 0 h 68"/>
                <a:gd name="T12" fmla="*/ 0 w 109"/>
                <a:gd name="T13" fmla="*/ 0 h 68"/>
                <a:gd name="T14" fmla="*/ 0 w 109"/>
                <a:gd name="T15" fmla="*/ 0 h 68"/>
                <a:gd name="T16" fmla="*/ 0 w 109"/>
                <a:gd name="T17" fmla="*/ 0 h 68"/>
                <a:gd name="T18" fmla="*/ 0 w 109"/>
                <a:gd name="T19" fmla="*/ 0 h 68"/>
                <a:gd name="T20" fmla="*/ 0 w 109"/>
                <a:gd name="T21" fmla="*/ 0 h 68"/>
                <a:gd name="T22" fmla="*/ 0 w 109"/>
                <a:gd name="T23" fmla="*/ 0 h 68"/>
                <a:gd name="T24" fmla="*/ 0 w 109"/>
                <a:gd name="T25" fmla="*/ 0 h 68"/>
                <a:gd name="T26" fmla="*/ 0 w 109"/>
                <a:gd name="T27" fmla="*/ 0 h 68"/>
                <a:gd name="T28" fmla="*/ 0 w 109"/>
                <a:gd name="T29" fmla="*/ 0 h 68"/>
                <a:gd name="T30" fmla="*/ 0 w 109"/>
                <a:gd name="T31" fmla="*/ 0 h 68"/>
                <a:gd name="T32" fmla="*/ 0 w 109"/>
                <a:gd name="T33" fmla="*/ 0 h 68"/>
                <a:gd name="T34" fmla="*/ 0 w 109"/>
                <a:gd name="T35" fmla="*/ 0 h 68"/>
                <a:gd name="T36" fmla="*/ 0 w 109"/>
                <a:gd name="T37" fmla="*/ 0 h 68"/>
                <a:gd name="T38" fmla="*/ 0 w 109"/>
                <a:gd name="T39" fmla="*/ 0 h 68"/>
                <a:gd name="T40" fmla="*/ 0 w 109"/>
                <a:gd name="T41" fmla="*/ 0 h 68"/>
                <a:gd name="T42" fmla="*/ 0 w 109"/>
                <a:gd name="T43" fmla="*/ 0 h 68"/>
                <a:gd name="T44" fmla="*/ 0 w 109"/>
                <a:gd name="T45" fmla="*/ 0 h 68"/>
                <a:gd name="T46" fmla="*/ 0 w 109"/>
                <a:gd name="T47" fmla="*/ 0 h 68"/>
                <a:gd name="T48" fmla="*/ 0 w 109"/>
                <a:gd name="T49" fmla="*/ 0 h 68"/>
                <a:gd name="T50" fmla="*/ 0 w 109"/>
                <a:gd name="T51" fmla="*/ 0 h 68"/>
                <a:gd name="T52" fmla="*/ 0 w 109"/>
                <a:gd name="T53" fmla="*/ 0 h 68"/>
                <a:gd name="T54" fmla="*/ 0 w 109"/>
                <a:gd name="T55" fmla="*/ 0 h 68"/>
                <a:gd name="T56" fmla="*/ 0 w 109"/>
                <a:gd name="T57" fmla="*/ 0 h 68"/>
                <a:gd name="T58" fmla="*/ 0 w 109"/>
                <a:gd name="T59" fmla="*/ 0 h 68"/>
                <a:gd name="T60" fmla="*/ 0 w 109"/>
                <a:gd name="T61" fmla="*/ 0 h 68"/>
                <a:gd name="T62" fmla="*/ 0 w 109"/>
                <a:gd name="T63" fmla="*/ 0 h 68"/>
                <a:gd name="T64" fmla="*/ 0 w 109"/>
                <a:gd name="T65" fmla="*/ 0 h 68"/>
                <a:gd name="T66" fmla="*/ 0 w 109"/>
                <a:gd name="T67" fmla="*/ 0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"/>
                <a:gd name="T103" fmla="*/ 0 h 68"/>
                <a:gd name="T104" fmla="*/ 109 w 109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" h="68">
                  <a:moveTo>
                    <a:pt x="79" y="0"/>
                  </a:moveTo>
                  <a:lnTo>
                    <a:pt x="89" y="3"/>
                  </a:lnTo>
                  <a:lnTo>
                    <a:pt x="98" y="11"/>
                  </a:lnTo>
                  <a:lnTo>
                    <a:pt x="102" y="16"/>
                  </a:lnTo>
                  <a:lnTo>
                    <a:pt x="106" y="22"/>
                  </a:lnTo>
                  <a:lnTo>
                    <a:pt x="107" y="27"/>
                  </a:lnTo>
                  <a:lnTo>
                    <a:pt x="109" y="32"/>
                  </a:lnTo>
                  <a:lnTo>
                    <a:pt x="101" y="29"/>
                  </a:lnTo>
                  <a:lnTo>
                    <a:pt x="94" y="27"/>
                  </a:lnTo>
                  <a:lnTo>
                    <a:pt x="86" y="25"/>
                  </a:lnTo>
                  <a:lnTo>
                    <a:pt x="80" y="25"/>
                  </a:lnTo>
                  <a:lnTo>
                    <a:pt x="68" y="26"/>
                  </a:lnTo>
                  <a:lnTo>
                    <a:pt x="59" y="31"/>
                  </a:lnTo>
                  <a:lnTo>
                    <a:pt x="48" y="36"/>
                  </a:lnTo>
                  <a:lnTo>
                    <a:pt x="37" y="44"/>
                  </a:lnTo>
                  <a:lnTo>
                    <a:pt x="32" y="50"/>
                  </a:lnTo>
                  <a:lnTo>
                    <a:pt x="26" y="55"/>
                  </a:lnTo>
                  <a:lnTo>
                    <a:pt x="21" y="62"/>
                  </a:lnTo>
                  <a:lnTo>
                    <a:pt x="17" y="68"/>
                  </a:lnTo>
                  <a:lnTo>
                    <a:pt x="12" y="67"/>
                  </a:lnTo>
                  <a:lnTo>
                    <a:pt x="8" y="66"/>
                  </a:lnTo>
                  <a:lnTo>
                    <a:pt x="3" y="63"/>
                  </a:lnTo>
                  <a:lnTo>
                    <a:pt x="0" y="64"/>
                  </a:lnTo>
                  <a:lnTo>
                    <a:pt x="6" y="54"/>
                  </a:lnTo>
                  <a:lnTo>
                    <a:pt x="13" y="43"/>
                  </a:lnTo>
                  <a:lnTo>
                    <a:pt x="23" y="33"/>
                  </a:lnTo>
                  <a:lnTo>
                    <a:pt x="32" y="25"/>
                  </a:lnTo>
                  <a:lnTo>
                    <a:pt x="42" y="16"/>
                  </a:lnTo>
                  <a:lnTo>
                    <a:pt x="54" y="10"/>
                  </a:lnTo>
                  <a:lnTo>
                    <a:pt x="59" y="6"/>
                  </a:lnTo>
                  <a:lnTo>
                    <a:pt x="66" y="3"/>
                  </a:lnTo>
                  <a:lnTo>
                    <a:pt x="72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49" name="Freeform 364"/>
            <p:cNvSpPr>
              <a:spLocks/>
            </p:cNvSpPr>
            <p:nvPr/>
          </p:nvSpPr>
          <p:spPr bwMode="auto">
            <a:xfrm>
              <a:off x="6928" y="3584"/>
              <a:ext cx="15" cy="20"/>
            </a:xfrm>
            <a:custGeom>
              <a:avLst/>
              <a:gdLst>
                <a:gd name="T0" fmla="*/ 0 w 60"/>
                <a:gd name="T1" fmla="*/ 0 h 80"/>
                <a:gd name="T2" fmla="*/ 0 w 60"/>
                <a:gd name="T3" fmla="*/ 0 h 80"/>
                <a:gd name="T4" fmla="*/ 0 w 60"/>
                <a:gd name="T5" fmla="*/ 0 h 80"/>
                <a:gd name="T6" fmla="*/ 0 w 60"/>
                <a:gd name="T7" fmla="*/ 0 h 80"/>
                <a:gd name="T8" fmla="*/ 0 w 60"/>
                <a:gd name="T9" fmla="*/ 0 h 80"/>
                <a:gd name="T10" fmla="*/ 0 w 60"/>
                <a:gd name="T11" fmla="*/ 0 h 80"/>
                <a:gd name="T12" fmla="*/ 0 w 60"/>
                <a:gd name="T13" fmla="*/ 0 h 80"/>
                <a:gd name="T14" fmla="*/ 0 w 60"/>
                <a:gd name="T15" fmla="*/ 0 h 80"/>
                <a:gd name="T16" fmla="*/ 0 w 60"/>
                <a:gd name="T17" fmla="*/ 0 h 80"/>
                <a:gd name="T18" fmla="*/ 0 w 60"/>
                <a:gd name="T19" fmla="*/ 0 h 80"/>
                <a:gd name="T20" fmla="*/ 0 w 60"/>
                <a:gd name="T21" fmla="*/ 0 h 80"/>
                <a:gd name="T22" fmla="*/ 0 w 60"/>
                <a:gd name="T23" fmla="*/ 0 h 80"/>
                <a:gd name="T24" fmla="*/ 0 w 60"/>
                <a:gd name="T25" fmla="*/ 0 h 80"/>
                <a:gd name="T26" fmla="*/ 0 w 60"/>
                <a:gd name="T27" fmla="*/ 0 h 80"/>
                <a:gd name="T28" fmla="*/ 0 w 60"/>
                <a:gd name="T29" fmla="*/ 0 h 80"/>
                <a:gd name="T30" fmla="*/ 0 w 60"/>
                <a:gd name="T31" fmla="*/ 0 h 80"/>
                <a:gd name="T32" fmla="*/ 0 w 60"/>
                <a:gd name="T33" fmla="*/ 0 h 80"/>
                <a:gd name="T34" fmla="*/ 0 w 60"/>
                <a:gd name="T35" fmla="*/ 0 h 80"/>
                <a:gd name="T36" fmla="*/ 0 w 60"/>
                <a:gd name="T37" fmla="*/ 0 h 80"/>
                <a:gd name="T38" fmla="*/ 0 w 60"/>
                <a:gd name="T39" fmla="*/ 0 h 80"/>
                <a:gd name="T40" fmla="*/ 0 w 60"/>
                <a:gd name="T41" fmla="*/ 0 h 80"/>
                <a:gd name="T42" fmla="*/ 0 w 60"/>
                <a:gd name="T43" fmla="*/ 0 h 80"/>
                <a:gd name="T44" fmla="*/ 0 w 60"/>
                <a:gd name="T45" fmla="*/ 0 h 80"/>
                <a:gd name="T46" fmla="*/ 0 w 60"/>
                <a:gd name="T47" fmla="*/ 0 h 80"/>
                <a:gd name="T48" fmla="*/ 0 w 60"/>
                <a:gd name="T49" fmla="*/ 0 h 80"/>
                <a:gd name="T50" fmla="*/ 0 w 60"/>
                <a:gd name="T51" fmla="*/ 0 h 80"/>
                <a:gd name="T52" fmla="*/ 0 w 60"/>
                <a:gd name="T53" fmla="*/ 0 h 80"/>
                <a:gd name="T54" fmla="*/ 0 w 60"/>
                <a:gd name="T55" fmla="*/ 0 h 80"/>
                <a:gd name="T56" fmla="*/ 0 w 60"/>
                <a:gd name="T57" fmla="*/ 0 h 80"/>
                <a:gd name="T58" fmla="*/ 0 w 60"/>
                <a:gd name="T59" fmla="*/ 0 h 80"/>
                <a:gd name="T60" fmla="*/ 0 w 60"/>
                <a:gd name="T61" fmla="*/ 0 h 80"/>
                <a:gd name="T62" fmla="*/ 0 w 60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"/>
                <a:gd name="T97" fmla="*/ 0 h 80"/>
                <a:gd name="T98" fmla="*/ 60 w 60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" h="80">
                  <a:moveTo>
                    <a:pt x="44" y="0"/>
                  </a:moveTo>
                  <a:lnTo>
                    <a:pt x="49" y="2"/>
                  </a:lnTo>
                  <a:lnTo>
                    <a:pt x="55" y="5"/>
                  </a:lnTo>
                  <a:lnTo>
                    <a:pt x="58" y="10"/>
                  </a:lnTo>
                  <a:lnTo>
                    <a:pt x="60" y="13"/>
                  </a:lnTo>
                  <a:lnTo>
                    <a:pt x="60" y="22"/>
                  </a:lnTo>
                  <a:lnTo>
                    <a:pt x="58" y="29"/>
                  </a:lnTo>
                  <a:lnTo>
                    <a:pt x="51" y="35"/>
                  </a:lnTo>
                  <a:lnTo>
                    <a:pt x="45" y="42"/>
                  </a:lnTo>
                  <a:lnTo>
                    <a:pt x="41" y="48"/>
                  </a:lnTo>
                  <a:lnTo>
                    <a:pt x="35" y="54"/>
                  </a:lnTo>
                  <a:lnTo>
                    <a:pt x="30" y="60"/>
                  </a:lnTo>
                  <a:lnTo>
                    <a:pt x="25" y="67"/>
                  </a:lnTo>
                  <a:lnTo>
                    <a:pt x="23" y="73"/>
                  </a:lnTo>
                  <a:lnTo>
                    <a:pt x="20" y="80"/>
                  </a:lnTo>
                  <a:lnTo>
                    <a:pt x="15" y="76"/>
                  </a:lnTo>
                  <a:lnTo>
                    <a:pt x="14" y="71"/>
                  </a:lnTo>
                  <a:lnTo>
                    <a:pt x="13" y="66"/>
                  </a:lnTo>
                  <a:lnTo>
                    <a:pt x="14" y="62"/>
                  </a:lnTo>
                  <a:lnTo>
                    <a:pt x="13" y="55"/>
                  </a:lnTo>
                  <a:lnTo>
                    <a:pt x="12" y="52"/>
                  </a:lnTo>
                  <a:lnTo>
                    <a:pt x="8" y="49"/>
                  </a:lnTo>
                  <a:lnTo>
                    <a:pt x="0" y="46"/>
                  </a:lnTo>
                  <a:lnTo>
                    <a:pt x="5" y="42"/>
                  </a:lnTo>
                  <a:lnTo>
                    <a:pt x="11" y="37"/>
                  </a:lnTo>
                  <a:lnTo>
                    <a:pt x="14" y="30"/>
                  </a:lnTo>
                  <a:lnTo>
                    <a:pt x="20" y="24"/>
                  </a:lnTo>
                  <a:lnTo>
                    <a:pt x="24" y="17"/>
                  </a:lnTo>
                  <a:lnTo>
                    <a:pt x="30" y="11"/>
                  </a:lnTo>
                  <a:lnTo>
                    <a:pt x="36" y="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0" name="Freeform 365"/>
            <p:cNvSpPr>
              <a:spLocks/>
            </p:cNvSpPr>
            <p:nvPr/>
          </p:nvSpPr>
          <p:spPr bwMode="auto">
            <a:xfrm>
              <a:off x="6966" y="3586"/>
              <a:ext cx="16" cy="22"/>
            </a:xfrm>
            <a:custGeom>
              <a:avLst/>
              <a:gdLst>
                <a:gd name="T0" fmla="*/ 0 w 64"/>
                <a:gd name="T1" fmla="*/ 0 h 84"/>
                <a:gd name="T2" fmla="*/ 0 w 64"/>
                <a:gd name="T3" fmla="*/ 0 h 84"/>
                <a:gd name="T4" fmla="*/ 0 w 64"/>
                <a:gd name="T5" fmla="*/ 0 h 84"/>
                <a:gd name="T6" fmla="*/ 0 w 64"/>
                <a:gd name="T7" fmla="*/ 0 h 84"/>
                <a:gd name="T8" fmla="*/ 0 w 64"/>
                <a:gd name="T9" fmla="*/ 0 h 84"/>
                <a:gd name="T10" fmla="*/ 0 w 64"/>
                <a:gd name="T11" fmla="*/ 0 h 84"/>
                <a:gd name="T12" fmla="*/ 0 w 64"/>
                <a:gd name="T13" fmla="*/ 0 h 84"/>
                <a:gd name="T14" fmla="*/ 0 w 64"/>
                <a:gd name="T15" fmla="*/ 0 h 84"/>
                <a:gd name="T16" fmla="*/ 0 w 64"/>
                <a:gd name="T17" fmla="*/ 0 h 84"/>
                <a:gd name="T18" fmla="*/ 0 w 64"/>
                <a:gd name="T19" fmla="*/ 0 h 84"/>
                <a:gd name="T20" fmla="*/ 0 w 64"/>
                <a:gd name="T21" fmla="*/ 0 h 84"/>
                <a:gd name="T22" fmla="*/ 0 w 64"/>
                <a:gd name="T23" fmla="*/ 0 h 84"/>
                <a:gd name="T24" fmla="*/ 0 w 64"/>
                <a:gd name="T25" fmla="*/ 0 h 84"/>
                <a:gd name="T26" fmla="*/ 0 w 64"/>
                <a:gd name="T27" fmla="*/ 0 h 84"/>
                <a:gd name="T28" fmla="*/ 0 w 64"/>
                <a:gd name="T29" fmla="*/ 0 h 84"/>
                <a:gd name="T30" fmla="*/ 0 w 64"/>
                <a:gd name="T31" fmla="*/ 0 h 84"/>
                <a:gd name="T32" fmla="*/ 0 w 64"/>
                <a:gd name="T33" fmla="*/ 0 h 84"/>
                <a:gd name="T34" fmla="*/ 0 w 64"/>
                <a:gd name="T35" fmla="*/ 0 h 84"/>
                <a:gd name="T36" fmla="*/ 0 w 64"/>
                <a:gd name="T37" fmla="*/ 0 h 84"/>
                <a:gd name="T38" fmla="*/ 0 w 64"/>
                <a:gd name="T39" fmla="*/ 0 h 84"/>
                <a:gd name="T40" fmla="*/ 0 w 64"/>
                <a:gd name="T41" fmla="*/ 0 h 84"/>
                <a:gd name="T42" fmla="*/ 0 w 64"/>
                <a:gd name="T43" fmla="*/ 0 h 84"/>
                <a:gd name="T44" fmla="*/ 0 w 64"/>
                <a:gd name="T45" fmla="*/ 0 h 84"/>
                <a:gd name="T46" fmla="*/ 0 w 64"/>
                <a:gd name="T47" fmla="*/ 0 h 84"/>
                <a:gd name="T48" fmla="*/ 0 w 64"/>
                <a:gd name="T49" fmla="*/ 0 h 84"/>
                <a:gd name="T50" fmla="*/ 0 w 64"/>
                <a:gd name="T51" fmla="*/ 0 h 84"/>
                <a:gd name="T52" fmla="*/ 0 w 64"/>
                <a:gd name="T53" fmla="*/ 0 h 84"/>
                <a:gd name="T54" fmla="*/ 0 w 64"/>
                <a:gd name="T55" fmla="*/ 0 h 84"/>
                <a:gd name="T56" fmla="*/ 0 w 64"/>
                <a:gd name="T57" fmla="*/ 0 h 84"/>
                <a:gd name="T58" fmla="*/ 0 w 64"/>
                <a:gd name="T59" fmla="*/ 0 h 84"/>
                <a:gd name="T60" fmla="*/ 0 w 64"/>
                <a:gd name="T61" fmla="*/ 0 h 84"/>
                <a:gd name="T62" fmla="*/ 0 w 64"/>
                <a:gd name="T63" fmla="*/ 0 h 84"/>
                <a:gd name="T64" fmla="*/ 0 w 64"/>
                <a:gd name="T65" fmla="*/ 0 h 84"/>
                <a:gd name="T66" fmla="*/ 0 w 64"/>
                <a:gd name="T67" fmla="*/ 0 h 84"/>
                <a:gd name="T68" fmla="*/ 0 w 64"/>
                <a:gd name="T69" fmla="*/ 0 h 84"/>
                <a:gd name="T70" fmla="*/ 0 w 64"/>
                <a:gd name="T71" fmla="*/ 0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84"/>
                <a:gd name="T110" fmla="*/ 64 w 64"/>
                <a:gd name="T111" fmla="*/ 84 h 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84">
                  <a:moveTo>
                    <a:pt x="22" y="0"/>
                  </a:moveTo>
                  <a:lnTo>
                    <a:pt x="28" y="2"/>
                  </a:lnTo>
                  <a:lnTo>
                    <a:pt x="35" y="5"/>
                  </a:lnTo>
                  <a:lnTo>
                    <a:pt x="42" y="9"/>
                  </a:lnTo>
                  <a:lnTo>
                    <a:pt x="48" y="14"/>
                  </a:lnTo>
                  <a:lnTo>
                    <a:pt x="58" y="22"/>
                  </a:lnTo>
                  <a:lnTo>
                    <a:pt x="64" y="33"/>
                  </a:lnTo>
                  <a:lnTo>
                    <a:pt x="63" y="41"/>
                  </a:lnTo>
                  <a:lnTo>
                    <a:pt x="58" y="48"/>
                  </a:lnTo>
                  <a:lnTo>
                    <a:pt x="53" y="52"/>
                  </a:lnTo>
                  <a:lnTo>
                    <a:pt x="47" y="55"/>
                  </a:lnTo>
                  <a:lnTo>
                    <a:pt x="41" y="58"/>
                  </a:lnTo>
                  <a:lnTo>
                    <a:pt x="35" y="61"/>
                  </a:lnTo>
                  <a:lnTo>
                    <a:pt x="28" y="61"/>
                  </a:lnTo>
                  <a:lnTo>
                    <a:pt x="23" y="64"/>
                  </a:lnTo>
                  <a:lnTo>
                    <a:pt x="21" y="68"/>
                  </a:lnTo>
                  <a:lnTo>
                    <a:pt x="17" y="73"/>
                  </a:lnTo>
                  <a:lnTo>
                    <a:pt x="13" y="77"/>
                  </a:lnTo>
                  <a:lnTo>
                    <a:pt x="11" y="82"/>
                  </a:lnTo>
                  <a:lnTo>
                    <a:pt x="5" y="84"/>
                  </a:lnTo>
                  <a:lnTo>
                    <a:pt x="0" y="84"/>
                  </a:lnTo>
                  <a:lnTo>
                    <a:pt x="0" y="79"/>
                  </a:lnTo>
                  <a:lnTo>
                    <a:pt x="1" y="73"/>
                  </a:lnTo>
                  <a:lnTo>
                    <a:pt x="1" y="67"/>
                  </a:lnTo>
                  <a:lnTo>
                    <a:pt x="3" y="62"/>
                  </a:lnTo>
                  <a:lnTo>
                    <a:pt x="3" y="56"/>
                  </a:lnTo>
                  <a:lnTo>
                    <a:pt x="4" y="51"/>
                  </a:lnTo>
                  <a:lnTo>
                    <a:pt x="5" y="44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7" y="28"/>
                  </a:lnTo>
                  <a:lnTo>
                    <a:pt x="9" y="21"/>
                  </a:lnTo>
                  <a:lnTo>
                    <a:pt x="11" y="17"/>
                  </a:lnTo>
                  <a:lnTo>
                    <a:pt x="15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1" name="Freeform 366"/>
            <p:cNvSpPr>
              <a:spLocks/>
            </p:cNvSpPr>
            <p:nvPr/>
          </p:nvSpPr>
          <p:spPr bwMode="auto">
            <a:xfrm>
              <a:off x="6835" y="3589"/>
              <a:ext cx="14" cy="10"/>
            </a:xfrm>
            <a:custGeom>
              <a:avLst/>
              <a:gdLst>
                <a:gd name="T0" fmla="*/ 0 w 56"/>
                <a:gd name="T1" fmla="*/ 0 h 41"/>
                <a:gd name="T2" fmla="*/ 0 w 56"/>
                <a:gd name="T3" fmla="*/ 0 h 41"/>
                <a:gd name="T4" fmla="*/ 0 w 56"/>
                <a:gd name="T5" fmla="*/ 0 h 41"/>
                <a:gd name="T6" fmla="*/ 0 w 56"/>
                <a:gd name="T7" fmla="*/ 0 h 41"/>
                <a:gd name="T8" fmla="*/ 0 w 56"/>
                <a:gd name="T9" fmla="*/ 0 h 41"/>
                <a:gd name="T10" fmla="*/ 0 w 56"/>
                <a:gd name="T11" fmla="*/ 0 h 41"/>
                <a:gd name="T12" fmla="*/ 0 w 56"/>
                <a:gd name="T13" fmla="*/ 0 h 41"/>
                <a:gd name="T14" fmla="*/ 0 w 56"/>
                <a:gd name="T15" fmla="*/ 0 h 41"/>
                <a:gd name="T16" fmla="*/ 0 w 56"/>
                <a:gd name="T17" fmla="*/ 0 h 41"/>
                <a:gd name="T18" fmla="*/ 0 w 56"/>
                <a:gd name="T19" fmla="*/ 0 h 41"/>
                <a:gd name="T20" fmla="*/ 0 w 56"/>
                <a:gd name="T21" fmla="*/ 0 h 41"/>
                <a:gd name="T22" fmla="*/ 0 w 56"/>
                <a:gd name="T23" fmla="*/ 0 h 41"/>
                <a:gd name="T24" fmla="*/ 0 w 56"/>
                <a:gd name="T25" fmla="*/ 0 h 41"/>
                <a:gd name="T26" fmla="*/ 0 w 56"/>
                <a:gd name="T27" fmla="*/ 0 h 41"/>
                <a:gd name="T28" fmla="*/ 0 w 56"/>
                <a:gd name="T29" fmla="*/ 0 h 41"/>
                <a:gd name="T30" fmla="*/ 0 w 56"/>
                <a:gd name="T31" fmla="*/ 0 h 41"/>
                <a:gd name="T32" fmla="*/ 0 w 56"/>
                <a:gd name="T33" fmla="*/ 0 h 41"/>
                <a:gd name="T34" fmla="*/ 0 w 56"/>
                <a:gd name="T35" fmla="*/ 0 h 41"/>
                <a:gd name="T36" fmla="*/ 0 w 56"/>
                <a:gd name="T37" fmla="*/ 0 h 41"/>
                <a:gd name="T38" fmla="*/ 0 w 56"/>
                <a:gd name="T39" fmla="*/ 0 h 41"/>
                <a:gd name="T40" fmla="*/ 0 w 56"/>
                <a:gd name="T41" fmla="*/ 0 h 41"/>
                <a:gd name="T42" fmla="*/ 0 w 56"/>
                <a:gd name="T43" fmla="*/ 0 h 41"/>
                <a:gd name="T44" fmla="*/ 0 w 56"/>
                <a:gd name="T45" fmla="*/ 0 h 41"/>
                <a:gd name="T46" fmla="*/ 0 w 56"/>
                <a:gd name="T47" fmla="*/ 0 h 41"/>
                <a:gd name="T48" fmla="*/ 0 w 56"/>
                <a:gd name="T49" fmla="*/ 0 h 41"/>
                <a:gd name="T50" fmla="*/ 0 w 56"/>
                <a:gd name="T51" fmla="*/ 0 h 41"/>
                <a:gd name="T52" fmla="*/ 0 w 56"/>
                <a:gd name="T53" fmla="*/ 0 h 41"/>
                <a:gd name="T54" fmla="*/ 0 w 56"/>
                <a:gd name="T55" fmla="*/ 0 h 41"/>
                <a:gd name="T56" fmla="*/ 0 w 56"/>
                <a:gd name="T57" fmla="*/ 0 h 41"/>
                <a:gd name="T58" fmla="*/ 0 w 56"/>
                <a:gd name="T59" fmla="*/ 0 h 41"/>
                <a:gd name="T60" fmla="*/ 0 w 56"/>
                <a:gd name="T61" fmla="*/ 0 h 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"/>
                <a:gd name="T94" fmla="*/ 0 h 41"/>
                <a:gd name="T95" fmla="*/ 56 w 56"/>
                <a:gd name="T96" fmla="*/ 41 h 4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" h="41">
                  <a:moveTo>
                    <a:pt x="23" y="0"/>
                  </a:moveTo>
                  <a:lnTo>
                    <a:pt x="26" y="4"/>
                  </a:lnTo>
                  <a:lnTo>
                    <a:pt x="31" y="8"/>
                  </a:lnTo>
                  <a:lnTo>
                    <a:pt x="31" y="3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9" y="3"/>
                  </a:lnTo>
                  <a:lnTo>
                    <a:pt x="45" y="7"/>
                  </a:lnTo>
                  <a:lnTo>
                    <a:pt x="55" y="10"/>
                  </a:lnTo>
                  <a:lnTo>
                    <a:pt x="56" y="16"/>
                  </a:lnTo>
                  <a:lnTo>
                    <a:pt x="56" y="22"/>
                  </a:lnTo>
                  <a:lnTo>
                    <a:pt x="53" y="27"/>
                  </a:lnTo>
                  <a:lnTo>
                    <a:pt x="48" y="34"/>
                  </a:lnTo>
                  <a:lnTo>
                    <a:pt x="43" y="27"/>
                  </a:lnTo>
                  <a:lnTo>
                    <a:pt x="42" y="22"/>
                  </a:lnTo>
                  <a:lnTo>
                    <a:pt x="39" y="22"/>
                  </a:lnTo>
                  <a:lnTo>
                    <a:pt x="33" y="27"/>
                  </a:lnTo>
                  <a:lnTo>
                    <a:pt x="27" y="31"/>
                  </a:lnTo>
                  <a:lnTo>
                    <a:pt x="19" y="31"/>
                  </a:lnTo>
                  <a:lnTo>
                    <a:pt x="11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5" y="38"/>
                  </a:lnTo>
                  <a:lnTo>
                    <a:pt x="1" y="34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5" y="12"/>
                  </a:lnTo>
                  <a:lnTo>
                    <a:pt x="9" y="7"/>
                  </a:lnTo>
                  <a:lnTo>
                    <a:pt x="14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2" name="Freeform 367"/>
            <p:cNvSpPr>
              <a:spLocks/>
            </p:cNvSpPr>
            <p:nvPr/>
          </p:nvSpPr>
          <p:spPr bwMode="auto">
            <a:xfrm>
              <a:off x="7009" y="3594"/>
              <a:ext cx="10" cy="10"/>
            </a:xfrm>
            <a:custGeom>
              <a:avLst/>
              <a:gdLst>
                <a:gd name="T0" fmla="*/ 0 w 38"/>
                <a:gd name="T1" fmla="*/ 0 h 39"/>
                <a:gd name="T2" fmla="*/ 0 w 38"/>
                <a:gd name="T3" fmla="*/ 0 h 39"/>
                <a:gd name="T4" fmla="*/ 0 w 38"/>
                <a:gd name="T5" fmla="*/ 0 h 39"/>
                <a:gd name="T6" fmla="*/ 0 w 38"/>
                <a:gd name="T7" fmla="*/ 0 h 39"/>
                <a:gd name="T8" fmla="*/ 0 w 38"/>
                <a:gd name="T9" fmla="*/ 0 h 39"/>
                <a:gd name="T10" fmla="*/ 0 w 38"/>
                <a:gd name="T11" fmla="*/ 0 h 39"/>
                <a:gd name="T12" fmla="*/ 0 w 38"/>
                <a:gd name="T13" fmla="*/ 0 h 39"/>
                <a:gd name="T14" fmla="*/ 0 w 38"/>
                <a:gd name="T15" fmla="*/ 0 h 39"/>
                <a:gd name="T16" fmla="*/ 0 w 38"/>
                <a:gd name="T17" fmla="*/ 0 h 39"/>
                <a:gd name="T18" fmla="*/ 0 w 38"/>
                <a:gd name="T19" fmla="*/ 0 h 39"/>
                <a:gd name="T20" fmla="*/ 0 w 38"/>
                <a:gd name="T21" fmla="*/ 0 h 39"/>
                <a:gd name="T22" fmla="*/ 0 w 38"/>
                <a:gd name="T23" fmla="*/ 0 h 39"/>
                <a:gd name="T24" fmla="*/ 0 w 38"/>
                <a:gd name="T25" fmla="*/ 0 h 39"/>
                <a:gd name="T26" fmla="*/ 0 w 38"/>
                <a:gd name="T27" fmla="*/ 0 h 39"/>
                <a:gd name="T28" fmla="*/ 0 w 38"/>
                <a:gd name="T29" fmla="*/ 0 h 39"/>
                <a:gd name="T30" fmla="*/ 0 w 38"/>
                <a:gd name="T31" fmla="*/ 0 h 39"/>
                <a:gd name="T32" fmla="*/ 0 w 38"/>
                <a:gd name="T33" fmla="*/ 0 h 39"/>
                <a:gd name="T34" fmla="*/ 0 w 38"/>
                <a:gd name="T35" fmla="*/ 0 h 39"/>
                <a:gd name="T36" fmla="*/ 0 w 38"/>
                <a:gd name="T37" fmla="*/ 0 h 39"/>
                <a:gd name="T38" fmla="*/ 0 w 38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"/>
                <a:gd name="T61" fmla="*/ 0 h 39"/>
                <a:gd name="T62" fmla="*/ 38 w 3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" h="39">
                  <a:moveTo>
                    <a:pt x="36" y="0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6"/>
                  </a:lnTo>
                  <a:lnTo>
                    <a:pt x="30" y="23"/>
                  </a:lnTo>
                  <a:lnTo>
                    <a:pt x="23" y="28"/>
                  </a:lnTo>
                  <a:lnTo>
                    <a:pt x="18" y="34"/>
                  </a:lnTo>
                  <a:lnTo>
                    <a:pt x="11" y="36"/>
                  </a:lnTo>
                  <a:lnTo>
                    <a:pt x="7" y="39"/>
                  </a:lnTo>
                  <a:lnTo>
                    <a:pt x="2" y="37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5" y="13"/>
                  </a:lnTo>
                  <a:lnTo>
                    <a:pt x="10" y="7"/>
                  </a:lnTo>
                  <a:lnTo>
                    <a:pt x="18" y="3"/>
                  </a:lnTo>
                  <a:lnTo>
                    <a:pt x="28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3" name="Freeform 368"/>
            <p:cNvSpPr>
              <a:spLocks/>
            </p:cNvSpPr>
            <p:nvPr/>
          </p:nvSpPr>
          <p:spPr bwMode="auto">
            <a:xfrm>
              <a:off x="6792" y="3596"/>
              <a:ext cx="33" cy="16"/>
            </a:xfrm>
            <a:custGeom>
              <a:avLst/>
              <a:gdLst>
                <a:gd name="T0" fmla="*/ 0 w 133"/>
                <a:gd name="T1" fmla="*/ 0 h 65"/>
                <a:gd name="T2" fmla="*/ 0 w 133"/>
                <a:gd name="T3" fmla="*/ 0 h 65"/>
                <a:gd name="T4" fmla="*/ 0 w 133"/>
                <a:gd name="T5" fmla="*/ 0 h 65"/>
                <a:gd name="T6" fmla="*/ 0 w 133"/>
                <a:gd name="T7" fmla="*/ 0 h 65"/>
                <a:gd name="T8" fmla="*/ 0 w 133"/>
                <a:gd name="T9" fmla="*/ 0 h 65"/>
                <a:gd name="T10" fmla="*/ 0 w 133"/>
                <a:gd name="T11" fmla="*/ 0 h 65"/>
                <a:gd name="T12" fmla="*/ 0 w 133"/>
                <a:gd name="T13" fmla="*/ 0 h 65"/>
                <a:gd name="T14" fmla="*/ 0 w 133"/>
                <a:gd name="T15" fmla="*/ 0 h 65"/>
                <a:gd name="T16" fmla="*/ 0 w 133"/>
                <a:gd name="T17" fmla="*/ 0 h 65"/>
                <a:gd name="T18" fmla="*/ 0 w 133"/>
                <a:gd name="T19" fmla="*/ 0 h 65"/>
                <a:gd name="T20" fmla="*/ 0 w 133"/>
                <a:gd name="T21" fmla="*/ 0 h 65"/>
                <a:gd name="T22" fmla="*/ 0 w 133"/>
                <a:gd name="T23" fmla="*/ 0 h 65"/>
                <a:gd name="T24" fmla="*/ 0 w 133"/>
                <a:gd name="T25" fmla="*/ 0 h 65"/>
                <a:gd name="T26" fmla="*/ 0 w 133"/>
                <a:gd name="T27" fmla="*/ 0 h 65"/>
                <a:gd name="T28" fmla="*/ 0 w 133"/>
                <a:gd name="T29" fmla="*/ 0 h 65"/>
                <a:gd name="T30" fmla="*/ 0 w 133"/>
                <a:gd name="T31" fmla="*/ 0 h 65"/>
                <a:gd name="T32" fmla="*/ 0 w 133"/>
                <a:gd name="T33" fmla="*/ 0 h 65"/>
                <a:gd name="T34" fmla="*/ 0 w 133"/>
                <a:gd name="T35" fmla="*/ 0 h 65"/>
                <a:gd name="T36" fmla="*/ 0 w 133"/>
                <a:gd name="T37" fmla="*/ 0 h 65"/>
                <a:gd name="T38" fmla="*/ 0 w 133"/>
                <a:gd name="T39" fmla="*/ 0 h 65"/>
                <a:gd name="T40" fmla="*/ 0 w 133"/>
                <a:gd name="T41" fmla="*/ 0 h 65"/>
                <a:gd name="T42" fmla="*/ 0 w 133"/>
                <a:gd name="T43" fmla="*/ 0 h 65"/>
                <a:gd name="T44" fmla="*/ 0 w 133"/>
                <a:gd name="T45" fmla="*/ 0 h 65"/>
                <a:gd name="T46" fmla="*/ 0 w 133"/>
                <a:gd name="T47" fmla="*/ 0 h 65"/>
                <a:gd name="T48" fmla="*/ 0 w 133"/>
                <a:gd name="T49" fmla="*/ 0 h 65"/>
                <a:gd name="T50" fmla="*/ 0 w 133"/>
                <a:gd name="T51" fmla="*/ 0 h 65"/>
                <a:gd name="T52" fmla="*/ 0 w 133"/>
                <a:gd name="T53" fmla="*/ 0 h 65"/>
                <a:gd name="T54" fmla="*/ 0 w 133"/>
                <a:gd name="T55" fmla="*/ 0 h 65"/>
                <a:gd name="T56" fmla="*/ 0 w 133"/>
                <a:gd name="T57" fmla="*/ 0 h 65"/>
                <a:gd name="T58" fmla="*/ 0 w 133"/>
                <a:gd name="T59" fmla="*/ 0 h 65"/>
                <a:gd name="T60" fmla="*/ 0 w 133"/>
                <a:gd name="T61" fmla="*/ 0 h 65"/>
                <a:gd name="T62" fmla="*/ 0 w 133"/>
                <a:gd name="T63" fmla="*/ 0 h 65"/>
                <a:gd name="T64" fmla="*/ 0 w 133"/>
                <a:gd name="T65" fmla="*/ 0 h 65"/>
                <a:gd name="T66" fmla="*/ 0 w 13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3"/>
                <a:gd name="T103" fmla="*/ 0 h 65"/>
                <a:gd name="T104" fmla="*/ 133 w 13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3" h="65">
                  <a:moveTo>
                    <a:pt x="109" y="1"/>
                  </a:moveTo>
                  <a:lnTo>
                    <a:pt x="115" y="0"/>
                  </a:lnTo>
                  <a:lnTo>
                    <a:pt x="122" y="1"/>
                  </a:lnTo>
                  <a:lnTo>
                    <a:pt x="127" y="3"/>
                  </a:lnTo>
                  <a:lnTo>
                    <a:pt x="133" y="6"/>
                  </a:lnTo>
                  <a:lnTo>
                    <a:pt x="133" y="11"/>
                  </a:lnTo>
                  <a:lnTo>
                    <a:pt x="133" y="16"/>
                  </a:lnTo>
                  <a:lnTo>
                    <a:pt x="122" y="20"/>
                  </a:lnTo>
                  <a:lnTo>
                    <a:pt x="111" y="24"/>
                  </a:lnTo>
                  <a:lnTo>
                    <a:pt x="100" y="27"/>
                  </a:lnTo>
                  <a:lnTo>
                    <a:pt x="91" y="31"/>
                  </a:lnTo>
                  <a:lnTo>
                    <a:pt x="79" y="34"/>
                  </a:lnTo>
                  <a:lnTo>
                    <a:pt x="69" y="37"/>
                  </a:lnTo>
                  <a:lnTo>
                    <a:pt x="60" y="42"/>
                  </a:lnTo>
                  <a:lnTo>
                    <a:pt x="50" y="46"/>
                  </a:lnTo>
                  <a:lnTo>
                    <a:pt x="43" y="47"/>
                  </a:lnTo>
                  <a:lnTo>
                    <a:pt x="35" y="49"/>
                  </a:lnTo>
                  <a:lnTo>
                    <a:pt x="29" y="51"/>
                  </a:lnTo>
                  <a:lnTo>
                    <a:pt x="23" y="55"/>
                  </a:lnTo>
                  <a:lnTo>
                    <a:pt x="11" y="59"/>
                  </a:lnTo>
                  <a:lnTo>
                    <a:pt x="0" y="65"/>
                  </a:lnTo>
                  <a:lnTo>
                    <a:pt x="7" y="55"/>
                  </a:lnTo>
                  <a:lnTo>
                    <a:pt x="13" y="46"/>
                  </a:lnTo>
                  <a:lnTo>
                    <a:pt x="21" y="37"/>
                  </a:lnTo>
                  <a:lnTo>
                    <a:pt x="29" y="32"/>
                  </a:lnTo>
                  <a:lnTo>
                    <a:pt x="38" y="25"/>
                  </a:lnTo>
                  <a:lnTo>
                    <a:pt x="47" y="20"/>
                  </a:lnTo>
                  <a:lnTo>
                    <a:pt x="57" y="15"/>
                  </a:lnTo>
                  <a:lnTo>
                    <a:pt x="68" y="11"/>
                  </a:lnTo>
                  <a:lnTo>
                    <a:pt x="79" y="7"/>
                  </a:lnTo>
                  <a:lnTo>
                    <a:pt x="88" y="5"/>
                  </a:lnTo>
                  <a:lnTo>
                    <a:pt x="98" y="3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4" name="Freeform 369"/>
            <p:cNvSpPr>
              <a:spLocks/>
            </p:cNvSpPr>
            <p:nvPr/>
          </p:nvSpPr>
          <p:spPr bwMode="auto">
            <a:xfrm>
              <a:off x="6943" y="3596"/>
              <a:ext cx="11" cy="14"/>
            </a:xfrm>
            <a:custGeom>
              <a:avLst/>
              <a:gdLst>
                <a:gd name="T0" fmla="*/ 0 w 44"/>
                <a:gd name="T1" fmla="*/ 0 h 57"/>
                <a:gd name="T2" fmla="*/ 0 w 44"/>
                <a:gd name="T3" fmla="*/ 0 h 57"/>
                <a:gd name="T4" fmla="*/ 0 w 44"/>
                <a:gd name="T5" fmla="*/ 0 h 57"/>
                <a:gd name="T6" fmla="*/ 0 w 44"/>
                <a:gd name="T7" fmla="*/ 0 h 57"/>
                <a:gd name="T8" fmla="*/ 0 w 44"/>
                <a:gd name="T9" fmla="*/ 0 h 57"/>
                <a:gd name="T10" fmla="*/ 0 w 44"/>
                <a:gd name="T11" fmla="*/ 0 h 57"/>
                <a:gd name="T12" fmla="*/ 0 w 44"/>
                <a:gd name="T13" fmla="*/ 0 h 57"/>
                <a:gd name="T14" fmla="*/ 0 w 44"/>
                <a:gd name="T15" fmla="*/ 0 h 57"/>
                <a:gd name="T16" fmla="*/ 0 w 44"/>
                <a:gd name="T17" fmla="*/ 0 h 57"/>
                <a:gd name="T18" fmla="*/ 0 w 44"/>
                <a:gd name="T19" fmla="*/ 0 h 57"/>
                <a:gd name="T20" fmla="*/ 0 w 44"/>
                <a:gd name="T21" fmla="*/ 0 h 57"/>
                <a:gd name="T22" fmla="*/ 0 w 44"/>
                <a:gd name="T23" fmla="*/ 0 h 57"/>
                <a:gd name="T24" fmla="*/ 0 w 44"/>
                <a:gd name="T25" fmla="*/ 0 h 57"/>
                <a:gd name="T26" fmla="*/ 0 w 44"/>
                <a:gd name="T27" fmla="*/ 0 h 57"/>
                <a:gd name="T28" fmla="*/ 0 w 44"/>
                <a:gd name="T29" fmla="*/ 0 h 57"/>
                <a:gd name="T30" fmla="*/ 0 w 44"/>
                <a:gd name="T31" fmla="*/ 0 h 57"/>
                <a:gd name="T32" fmla="*/ 0 w 44"/>
                <a:gd name="T33" fmla="*/ 0 h 57"/>
                <a:gd name="T34" fmla="*/ 0 w 44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57"/>
                <a:gd name="T56" fmla="*/ 44 w 44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57">
                  <a:moveTo>
                    <a:pt x="40" y="0"/>
                  </a:moveTo>
                  <a:lnTo>
                    <a:pt x="44" y="5"/>
                  </a:lnTo>
                  <a:lnTo>
                    <a:pt x="44" y="14"/>
                  </a:lnTo>
                  <a:lnTo>
                    <a:pt x="43" y="23"/>
                  </a:lnTo>
                  <a:lnTo>
                    <a:pt x="37" y="33"/>
                  </a:lnTo>
                  <a:lnTo>
                    <a:pt x="31" y="41"/>
                  </a:lnTo>
                  <a:lnTo>
                    <a:pt x="24" y="47"/>
                  </a:lnTo>
                  <a:lnTo>
                    <a:pt x="18" y="53"/>
                  </a:lnTo>
                  <a:lnTo>
                    <a:pt x="11" y="57"/>
                  </a:lnTo>
                  <a:lnTo>
                    <a:pt x="2" y="48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7" y="27"/>
                  </a:lnTo>
                  <a:lnTo>
                    <a:pt x="13" y="18"/>
                  </a:lnTo>
                  <a:lnTo>
                    <a:pt x="23" y="10"/>
                  </a:lnTo>
                  <a:lnTo>
                    <a:pt x="31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" name="Freeform 370"/>
            <p:cNvSpPr>
              <a:spLocks/>
            </p:cNvSpPr>
            <p:nvPr/>
          </p:nvSpPr>
          <p:spPr bwMode="auto">
            <a:xfrm>
              <a:off x="6975" y="3600"/>
              <a:ext cx="19" cy="2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w 76"/>
                <a:gd name="T11" fmla="*/ 0 h 85"/>
                <a:gd name="T12" fmla="*/ 0 w 76"/>
                <a:gd name="T13" fmla="*/ 0 h 85"/>
                <a:gd name="T14" fmla="*/ 0 w 76"/>
                <a:gd name="T15" fmla="*/ 0 h 85"/>
                <a:gd name="T16" fmla="*/ 0 w 76"/>
                <a:gd name="T17" fmla="*/ 0 h 85"/>
                <a:gd name="T18" fmla="*/ 0 w 76"/>
                <a:gd name="T19" fmla="*/ 0 h 85"/>
                <a:gd name="T20" fmla="*/ 0 w 76"/>
                <a:gd name="T21" fmla="*/ 0 h 85"/>
                <a:gd name="T22" fmla="*/ 0 w 76"/>
                <a:gd name="T23" fmla="*/ 0 h 85"/>
                <a:gd name="T24" fmla="*/ 0 w 76"/>
                <a:gd name="T25" fmla="*/ 0 h 85"/>
                <a:gd name="T26" fmla="*/ 0 w 76"/>
                <a:gd name="T27" fmla="*/ 0 h 85"/>
                <a:gd name="T28" fmla="*/ 0 w 76"/>
                <a:gd name="T29" fmla="*/ 0 h 85"/>
                <a:gd name="T30" fmla="*/ 0 w 76"/>
                <a:gd name="T31" fmla="*/ 0 h 85"/>
                <a:gd name="T32" fmla="*/ 0 w 76"/>
                <a:gd name="T33" fmla="*/ 0 h 85"/>
                <a:gd name="T34" fmla="*/ 0 w 76"/>
                <a:gd name="T35" fmla="*/ 0 h 85"/>
                <a:gd name="T36" fmla="*/ 0 w 76"/>
                <a:gd name="T37" fmla="*/ 0 h 85"/>
                <a:gd name="T38" fmla="*/ 0 w 76"/>
                <a:gd name="T39" fmla="*/ 0 h 85"/>
                <a:gd name="T40" fmla="*/ 0 w 76"/>
                <a:gd name="T41" fmla="*/ 0 h 85"/>
                <a:gd name="T42" fmla="*/ 0 w 76"/>
                <a:gd name="T43" fmla="*/ 0 h 85"/>
                <a:gd name="T44" fmla="*/ 0 w 76"/>
                <a:gd name="T45" fmla="*/ 0 h 85"/>
                <a:gd name="T46" fmla="*/ 0 w 76"/>
                <a:gd name="T47" fmla="*/ 0 h 85"/>
                <a:gd name="T48" fmla="*/ 0 w 76"/>
                <a:gd name="T49" fmla="*/ 0 h 85"/>
                <a:gd name="T50" fmla="*/ 0 w 76"/>
                <a:gd name="T51" fmla="*/ 0 h 85"/>
                <a:gd name="T52" fmla="*/ 0 w 76"/>
                <a:gd name="T53" fmla="*/ 0 h 85"/>
                <a:gd name="T54" fmla="*/ 0 w 76"/>
                <a:gd name="T55" fmla="*/ 0 h 85"/>
                <a:gd name="T56" fmla="*/ 0 w 76"/>
                <a:gd name="T57" fmla="*/ 0 h 85"/>
                <a:gd name="T58" fmla="*/ 0 w 76"/>
                <a:gd name="T59" fmla="*/ 0 h 85"/>
                <a:gd name="T60" fmla="*/ 0 w 76"/>
                <a:gd name="T61" fmla="*/ 0 h 85"/>
                <a:gd name="T62" fmla="*/ 0 w 76"/>
                <a:gd name="T63" fmla="*/ 0 h 85"/>
                <a:gd name="T64" fmla="*/ 0 w 76"/>
                <a:gd name="T65" fmla="*/ 0 h 85"/>
                <a:gd name="T66" fmla="*/ 0 w 76"/>
                <a:gd name="T67" fmla="*/ 0 h 85"/>
                <a:gd name="T68" fmla="*/ 0 w 76"/>
                <a:gd name="T69" fmla="*/ 0 h 85"/>
                <a:gd name="T70" fmla="*/ 0 w 76"/>
                <a:gd name="T71" fmla="*/ 0 h 85"/>
                <a:gd name="T72" fmla="*/ 0 w 76"/>
                <a:gd name="T73" fmla="*/ 0 h 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"/>
                <a:gd name="T112" fmla="*/ 0 h 85"/>
                <a:gd name="T113" fmla="*/ 76 w 76"/>
                <a:gd name="T114" fmla="*/ 85 h 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" h="85">
                  <a:moveTo>
                    <a:pt x="55" y="0"/>
                  </a:moveTo>
                  <a:lnTo>
                    <a:pt x="62" y="3"/>
                  </a:lnTo>
                  <a:lnTo>
                    <a:pt x="68" y="6"/>
                  </a:lnTo>
                  <a:lnTo>
                    <a:pt x="72" y="9"/>
                  </a:lnTo>
                  <a:lnTo>
                    <a:pt x="76" y="13"/>
                  </a:lnTo>
                  <a:lnTo>
                    <a:pt x="76" y="21"/>
                  </a:lnTo>
                  <a:lnTo>
                    <a:pt x="73" y="31"/>
                  </a:lnTo>
                  <a:lnTo>
                    <a:pt x="67" y="38"/>
                  </a:lnTo>
                  <a:lnTo>
                    <a:pt x="62" y="43"/>
                  </a:lnTo>
                  <a:lnTo>
                    <a:pt x="56" y="51"/>
                  </a:lnTo>
                  <a:lnTo>
                    <a:pt x="53" y="57"/>
                  </a:lnTo>
                  <a:lnTo>
                    <a:pt x="47" y="64"/>
                  </a:lnTo>
                  <a:lnTo>
                    <a:pt x="43" y="71"/>
                  </a:lnTo>
                  <a:lnTo>
                    <a:pt x="42" y="78"/>
                  </a:lnTo>
                  <a:lnTo>
                    <a:pt x="42" y="85"/>
                  </a:lnTo>
                  <a:lnTo>
                    <a:pt x="35" y="84"/>
                  </a:lnTo>
                  <a:lnTo>
                    <a:pt x="31" y="80"/>
                  </a:lnTo>
                  <a:lnTo>
                    <a:pt x="29" y="73"/>
                  </a:lnTo>
                  <a:lnTo>
                    <a:pt x="31" y="68"/>
                  </a:lnTo>
                  <a:lnTo>
                    <a:pt x="25" y="64"/>
                  </a:lnTo>
                  <a:lnTo>
                    <a:pt x="19" y="67"/>
                  </a:lnTo>
                  <a:lnTo>
                    <a:pt x="12" y="70"/>
                  </a:lnTo>
                  <a:lnTo>
                    <a:pt x="7" y="70"/>
                  </a:lnTo>
                  <a:lnTo>
                    <a:pt x="8" y="64"/>
                  </a:lnTo>
                  <a:lnTo>
                    <a:pt x="9" y="59"/>
                  </a:lnTo>
                  <a:lnTo>
                    <a:pt x="7" y="56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6" y="48"/>
                  </a:lnTo>
                  <a:lnTo>
                    <a:pt x="14" y="41"/>
                  </a:lnTo>
                  <a:lnTo>
                    <a:pt x="23" y="33"/>
                  </a:lnTo>
                  <a:lnTo>
                    <a:pt x="31" y="28"/>
                  </a:lnTo>
                  <a:lnTo>
                    <a:pt x="38" y="21"/>
                  </a:lnTo>
                  <a:lnTo>
                    <a:pt x="46" y="15"/>
                  </a:lnTo>
                  <a:lnTo>
                    <a:pt x="52" y="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" name="Freeform 371"/>
            <p:cNvSpPr>
              <a:spLocks/>
            </p:cNvSpPr>
            <p:nvPr/>
          </p:nvSpPr>
          <p:spPr bwMode="auto">
            <a:xfrm>
              <a:off x="7021" y="3601"/>
              <a:ext cx="14" cy="15"/>
            </a:xfrm>
            <a:custGeom>
              <a:avLst/>
              <a:gdLst>
                <a:gd name="T0" fmla="*/ 0 w 58"/>
                <a:gd name="T1" fmla="*/ 0 h 62"/>
                <a:gd name="T2" fmla="*/ 0 w 58"/>
                <a:gd name="T3" fmla="*/ 0 h 62"/>
                <a:gd name="T4" fmla="*/ 0 w 58"/>
                <a:gd name="T5" fmla="*/ 0 h 62"/>
                <a:gd name="T6" fmla="*/ 0 w 58"/>
                <a:gd name="T7" fmla="*/ 0 h 62"/>
                <a:gd name="T8" fmla="*/ 0 w 58"/>
                <a:gd name="T9" fmla="*/ 0 h 62"/>
                <a:gd name="T10" fmla="*/ 0 w 58"/>
                <a:gd name="T11" fmla="*/ 0 h 62"/>
                <a:gd name="T12" fmla="*/ 0 w 58"/>
                <a:gd name="T13" fmla="*/ 0 h 62"/>
                <a:gd name="T14" fmla="*/ 0 w 58"/>
                <a:gd name="T15" fmla="*/ 0 h 62"/>
                <a:gd name="T16" fmla="*/ 0 w 58"/>
                <a:gd name="T17" fmla="*/ 0 h 62"/>
                <a:gd name="T18" fmla="*/ 0 w 58"/>
                <a:gd name="T19" fmla="*/ 0 h 62"/>
                <a:gd name="T20" fmla="*/ 0 w 58"/>
                <a:gd name="T21" fmla="*/ 0 h 62"/>
                <a:gd name="T22" fmla="*/ 0 w 58"/>
                <a:gd name="T23" fmla="*/ 0 h 62"/>
                <a:gd name="T24" fmla="*/ 0 w 58"/>
                <a:gd name="T25" fmla="*/ 0 h 62"/>
                <a:gd name="T26" fmla="*/ 0 w 58"/>
                <a:gd name="T27" fmla="*/ 0 h 62"/>
                <a:gd name="T28" fmla="*/ 0 w 58"/>
                <a:gd name="T29" fmla="*/ 0 h 62"/>
                <a:gd name="T30" fmla="*/ 0 w 58"/>
                <a:gd name="T31" fmla="*/ 0 h 62"/>
                <a:gd name="T32" fmla="*/ 0 w 58"/>
                <a:gd name="T33" fmla="*/ 0 h 62"/>
                <a:gd name="T34" fmla="*/ 0 w 58"/>
                <a:gd name="T35" fmla="*/ 0 h 62"/>
                <a:gd name="T36" fmla="*/ 0 w 58"/>
                <a:gd name="T37" fmla="*/ 0 h 62"/>
                <a:gd name="T38" fmla="*/ 0 w 58"/>
                <a:gd name="T39" fmla="*/ 0 h 62"/>
                <a:gd name="T40" fmla="*/ 0 w 58"/>
                <a:gd name="T41" fmla="*/ 0 h 62"/>
                <a:gd name="T42" fmla="*/ 0 w 58"/>
                <a:gd name="T43" fmla="*/ 0 h 62"/>
                <a:gd name="T44" fmla="*/ 0 w 58"/>
                <a:gd name="T45" fmla="*/ 0 h 62"/>
                <a:gd name="T46" fmla="*/ 0 w 58"/>
                <a:gd name="T47" fmla="*/ 0 h 62"/>
                <a:gd name="T48" fmla="*/ 0 w 58"/>
                <a:gd name="T49" fmla="*/ 0 h 62"/>
                <a:gd name="T50" fmla="*/ 0 w 58"/>
                <a:gd name="T51" fmla="*/ 0 h 62"/>
                <a:gd name="T52" fmla="*/ 0 w 58"/>
                <a:gd name="T53" fmla="*/ 0 h 62"/>
                <a:gd name="T54" fmla="*/ 0 w 58"/>
                <a:gd name="T55" fmla="*/ 0 h 62"/>
                <a:gd name="T56" fmla="*/ 0 w 58"/>
                <a:gd name="T57" fmla="*/ 0 h 62"/>
                <a:gd name="T58" fmla="*/ 0 w 58"/>
                <a:gd name="T59" fmla="*/ 0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"/>
                <a:gd name="T91" fmla="*/ 0 h 62"/>
                <a:gd name="T92" fmla="*/ 58 w 58"/>
                <a:gd name="T93" fmla="*/ 62 h 6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" h="62">
                  <a:moveTo>
                    <a:pt x="26" y="0"/>
                  </a:moveTo>
                  <a:lnTo>
                    <a:pt x="31" y="7"/>
                  </a:lnTo>
                  <a:lnTo>
                    <a:pt x="36" y="13"/>
                  </a:lnTo>
                  <a:lnTo>
                    <a:pt x="41" y="18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6"/>
                  </a:lnTo>
                  <a:lnTo>
                    <a:pt x="58" y="42"/>
                  </a:lnTo>
                  <a:lnTo>
                    <a:pt x="58" y="49"/>
                  </a:lnTo>
                  <a:lnTo>
                    <a:pt x="54" y="55"/>
                  </a:lnTo>
                  <a:lnTo>
                    <a:pt x="46" y="62"/>
                  </a:lnTo>
                  <a:lnTo>
                    <a:pt x="46" y="55"/>
                  </a:lnTo>
                  <a:lnTo>
                    <a:pt x="44" y="51"/>
                  </a:lnTo>
                  <a:lnTo>
                    <a:pt x="41" y="48"/>
                  </a:lnTo>
                  <a:lnTo>
                    <a:pt x="38" y="47"/>
                  </a:lnTo>
                  <a:lnTo>
                    <a:pt x="30" y="44"/>
                  </a:lnTo>
                  <a:lnTo>
                    <a:pt x="23" y="43"/>
                  </a:lnTo>
                  <a:lnTo>
                    <a:pt x="19" y="42"/>
                  </a:lnTo>
                  <a:lnTo>
                    <a:pt x="16" y="41"/>
                  </a:lnTo>
                  <a:lnTo>
                    <a:pt x="14" y="38"/>
                  </a:lnTo>
                  <a:lnTo>
                    <a:pt x="16" y="34"/>
                  </a:lnTo>
                  <a:lnTo>
                    <a:pt x="8" y="34"/>
                  </a:lnTo>
                  <a:lnTo>
                    <a:pt x="0" y="34"/>
                  </a:lnTo>
                  <a:lnTo>
                    <a:pt x="1" y="27"/>
                  </a:lnTo>
                  <a:lnTo>
                    <a:pt x="3" y="22"/>
                  </a:lnTo>
                  <a:lnTo>
                    <a:pt x="7" y="17"/>
                  </a:lnTo>
                  <a:lnTo>
                    <a:pt x="11" y="14"/>
                  </a:lnTo>
                  <a:lnTo>
                    <a:pt x="17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" name="Freeform 372"/>
            <p:cNvSpPr>
              <a:spLocks/>
            </p:cNvSpPr>
            <p:nvPr/>
          </p:nvSpPr>
          <p:spPr bwMode="auto">
            <a:xfrm>
              <a:off x="6896" y="3602"/>
              <a:ext cx="29" cy="12"/>
            </a:xfrm>
            <a:custGeom>
              <a:avLst/>
              <a:gdLst>
                <a:gd name="T0" fmla="*/ 0 w 117"/>
                <a:gd name="T1" fmla="*/ 0 h 50"/>
                <a:gd name="T2" fmla="*/ 0 w 117"/>
                <a:gd name="T3" fmla="*/ 0 h 50"/>
                <a:gd name="T4" fmla="*/ 0 w 117"/>
                <a:gd name="T5" fmla="*/ 0 h 50"/>
                <a:gd name="T6" fmla="*/ 0 w 117"/>
                <a:gd name="T7" fmla="*/ 0 h 50"/>
                <a:gd name="T8" fmla="*/ 0 w 117"/>
                <a:gd name="T9" fmla="*/ 0 h 50"/>
                <a:gd name="T10" fmla="*/ 0 w 117"/>
                <a:gd name="T11" fmla="*/ 0 h 50"/>
                <a:gd name="T12" fmla="*/ 0 w 117"/>
                <a:gd name="T13" fmla="*/ 0 h 50"/>
                <a:gd name="T14" fmla="*/ 0 w 117"/>
                <a:gd name="T15" fmla="*/ 0 h 50"/>
                <a:gd name="T16" fmla="*/ 0 w 117"/>
                <a:gd name="T17" fmla="*/ 0 h 50"/>
                <a:gd name="T18" fmla="*/ 0 w 117"/>
                <a:gd name="T19" fmla="*/ 0 h 50"/>
                <a:gd name="T20" fmla="*/ 0 w 117"/>
                <a:gd name="T21" fmla="*/ 0 h 50"/>
                <a:gd name="T22" fmla="*/ 0 w 117"/>
                <a:gd name="T23" fmla="*/ 0 h 50"/>
                <a:gd name="T24" fmla="*/ 0 w 117"/>
                <a:gd name="T25" fmla="*/ 0 h 50"/>
                <a:gd name="T26" fmla="*/ 0 w 117"/>
                <a:gd name="T27" fmla="*/ 0 h 50"/>
                <a:gd name="T28" fmla="*/ 0 w 117"/>
                <a:gd name="T29" fmla="*/ 0 h 50"/>
                <a:gd name="T30" fmla="*/ 0 w 117"/>
                <a:gd name="T31" fmla="*/ 0 h 50"/>
                <a:gd name="T32" fmla="*/ 0 w 117"/>
                <a:gd name="T33" fmla="*/ 0 h 50"/>
                <a:gd name="T34" fmla="*/ 0 w 117"/>
                <a:gd name="T35" fmla="*/ 0 h 50"/>
                <a:gd name="T36" fmla="*/ 0 w 117"/>
                <a:gd name="T37" fmla="*/ 0 h 50"/>
                <a:gd name="T38" fmla="*/ 0 w 117"/>
                <a:gd name="T39" fmla="*/ 0 h 50"/>
                <a:gd name="T40" fmla="*/ 0 w 117"/>
                <a:gd name="T41" fmla="*/ 0 h 50"/>
                <a:gd name="T42" fmla="*/ 0 w 117"/>
                <a:gd name="T43" fmla="*/ 0 h 50"/>
                <a:gd name="T44" fmla="*/ 0 w 117"/>
                <a:gd name="T45" fmla="*/ 0 h 50"/>
                <a:gd name="T46" fmla="*/ 0 w 117"/>
                <a:gd name="T47" fmla="*/ 0 h 50"/>
                <a:gd name="T48" fmla="*/ 0 w 117"/>
                <a:gd name="T49" fmla="*/ 0 h 50"/>
                <a:gd name="T50" fmla="*/ 0 w 117"/>
                <a:gd name="T51" fmla="*/ 0 h 50"/>
                <a:gd name="T52" fmla="*/ 0 w 117"/>
                <a:gd name="T53" fmla="*/ 0 h 50"/>
                <a:gd name="T54" fmla="*/ 0 w 117"/>
                <a:gd name="T55" fmla="*/ 0 h 50"/>
                <a:gd name="T56" fmla="*/ 0 w 117"/>
                <a:gd name="T57" fmla="*/ 0 h 50"/>
                <a:gd name="T58" fmla="*/ 0 w 117"/>
                <a:gd name="T59" fmla="*/ 0 h 50"/>
                <a:gd name="T60" fmla="*/ 0 w 117"/>
                <a:gd name="T61" fmla="*/ 0 h 50"/>
                <a:gd name="T62" fmla="*/ 0 w 117"/>
                <a:gd name="T63" fmla="*/ 0 h 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"/>
                <a:gd name="T97" fmla="*/ 0 h 50"/>
                <a:gd name="T98" fmla="*/ 117 w 117"/>
                <a:gd name="T99" fmla="*/ 50 h 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" h="50">
                  <a:moveTo>
                    <a:pt x="83" y="1"/>
                  </a:moveTo>
                  <a:lnTo>
                    <a:pt x="90" y="0"/>
                  </a:lnTo>
                  <a:lnTo>
                    <a:pt x="96" y="4"/>
                  </a:lnTo>
                  <a:lnTo>
                    <a:pt x="101" y="7"/>
                  </a:lnTo>
                  <a:lnTo>
                    <a:pt x="106" y="13"/>
                  </a:lnTo>
                  <a:lnTo>
                    <a:pt x="109" y="19"/>
                  </a:lnTo>
                  <a:lnTo>
                    <a:pt x="113" y="25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06" y="29"/>
                  </a:lnTo>
                  <a:lnTo>
                    <a:pt x="97" y="26"/>
                  </a:lnTo>
                  <a:lnTo>
                    <a:pt x="87" y="26"/>
                  </a:lnTo>
                  <a:lnTo>
                    <a:pt x="76" y="29"/>
                  </a:lnTo>
                  <a:lnTo>
                    <a:pt x="64" y="34"/>
                  </a:lnTo>
                  <a:lnTo>
                    <a:pt x="53" y="38"/>
                  </a:lnTo>
                  <a:lnTo>
                    <a:pt x="42" y="44"/>
                  </a:lnTo>
                  <a:lnTo>
                    <a:pt x="32" y="48"/>
                  </a:lnTo>
                  <a:lnTo>
                    <a:pt x="21" y="50"/>
                  </a:lnTo>
                  <a:lnTo>
                    <a:pt x="12" y="49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9" y="26"/>
                  </a:lnTo>
                  <a:lnTo>
                    <a:pt x="20" y="24"/>
                  </a:lnTo>
                  <a:lnTo>
                    <a:pt x="31" y="20"/>
                  </a:lnTo>
                  <a:lnTo>
                    <a:pt x="42" y="15"/>
                  </a:lnTo>
                  <a:lnTo>
                    <a:pt x="52" y="11"/>
                  </a:lnTo>
                  <a:lnTo>
                    <a:pt x="61" y="7"/>
                  </a:lnTo>
                  <a:lnTo>
                    <a:pt x="72" y="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" name="Freeform 373"/>
            <p:cNvSpPr>
              <a:spLocks/>
            </p:cNvSpPr>
            <p:nvPr/>
          </p:nvSpPr>
          <p:spPr bwMode="auto">
            <a:xfrm>
              <a:off x="6809" y="3603"/>
              <a:ext cx="38" cy="28"/>
            </a:xfrm>
            <a:custGeom>
              <a:avLst/>
              <a:gdLst>
                <a:gd name="T0" fmla="*/ 0 w 154"/>
                <a:gd name="T1" fmla="*/ 0 h 111"/>
                <a:gd name="T2" fmla="*/ 0 w 154"/>
                <a:gd name="T3" fmla="*/ 0 h 111"/>
                <a:gd name="T4" fmla="*/ 0 w 154"/>
                <a:gd name="T5" fmla="*/ 0 h 111"/>
                <a:gd name="T6" fmla="*/ 0 w 154"/>
                <a:gd name="T7" fmla="*/ 0 h 111"/>
                <a:gd name="T8" fmla="*/ 0 w 154"/>
                <a:gd name="T9" fmla="*/ 0 h 111"/>
                <a:gd name="T10" fmla="*/ 0 w 154"/>
                <a:gd name="T11" fmla="*/ 0 h 111"/>
                <a:gd name="T12" fmla="*/ 0 w 154"/>
                <a:gd name="T13" fmla="*/ 0 h 111"/>
                <a:gd name="T14" fmla="*/ 0 w 154"/>
                <a:gd name="T15" fmla="*/ 0 h 111"/>
                <a:gd name="T16" fmla="*/ 0 w 154"/>
                <a:gd name="T17" fmla="*/ 0 h 111"/>
                <a:gd name="T18" fmla="*/ 0 w 154"/>
                <a:gd name="T19" fmla="*/ 0 h 111"/>
                <a:gd name="T20" fmla="*/ 0 w 154"/>
                <a:gd name="T21" fmla="*/ 0 h 111"/>
                <a:gd name="T22" fmla="*/ 0 w 154"/>
                <a:gd name="T23" fmla="*/ 0 h 111"/>
                <a:gd name="T24" fmla="*/ 0 w 154"/>
                <a:gd name="T25" fmla="*/ 0 h 111"/>
                <a:gd name="T26" fmla="*/ 0 w 154"/>
                <a:gd name="T27" fmla="*/ 0 h 111"/>
                <a:gd name="T28" fmla="*/ 0 w 154"/>
                <a:gd name="T29" fmla="*/ 0 h 111"/>
                <a:gd name="T30" fmla="*/ 0 w 154"/>
                <a:gd name="T31" fmla="*/ 0 h 111"/>
                <a:gd name="T32" fmla="*/ 0 w 154"/>
                <a:gd name="T33" fmla="*/ 0 h 111"/>
                <a:gd name="T34" fmla="*/ 0 w 154"/>
                <a:gd name="T35" fmla="*/ 0 h 111"/>
                <a:gd name="T36" fmla="*/ 0 w 154"/>
                <a:gd name="T37" fmla="*/ 0 h 111"/>
                <a:gd name="T38" fmla="*/ 0 w 154"/>
                <a:gd name="T39" fmla="*/ 0 h 111"/>
                <a:gd name="T40" fmla="*/ 0 w 154"/>
                <a:gd name="T41" fmla="*/ 0 h 111"/>
                <a:gd name="T42" fmla="*/ 0 w 154"/>
                <a:gd name="T43" fmla="*/ 0 h 111"/>
                <a:gd name="T44" fmla="*/ 0 w 154"/>
                <a:gd name="T45" fmla="*/ 0 h 111"/>
                <a:gd name="T46" fmla="*/ 0 w 154"/>
                <a:gd name="T47" fmla="*/ 0 h 111"/>
                <a:gd name="T48" fmla="*/ 0 w 154"/>
                <a:gd name="T49" fmla="*/ 0 h 111"/>
                <a:gd name="T50" fmla="*/ 0 w 154"/>
                <a:gd name="T51" fmla="*/ 0 h 111"/>
                <a:gd name="T52" fmla="*/ 0 w 154"/>
                <a:gd name="T53" fmla="*/ 0 h 111"/>
                <a:gd name="T54" fmla="*/ 0 w 154"/>
                <a:gd name="T55" fmla="*/ 0 h 111"/>
                <a:gd name="T56" fmla="*/ 0 w 154"/>
                <a:gd name="T57" fmla="*/ 0 h 111"/>
                <a:gd name="T58" fmla="*/ 0 w 154"/>
                <a:gd name="T59" fmla="*/ 0 h 111"/>
                <a:gd name="T60" fmla="*/ 0 w 154"/>
                <a:gd name="T61" fmla="*/ 0 h 111"/>
                <a:gd name="T62" fmla="*/ 0 w 154"/>
                <a:gd name="T63" fmla="*/ 0 h 111"/>
                <a:gd name="T64" fmla="*/ 0 w 154"/>
                <a:gd name="T65" fmla="*/ 0 h 111"/>
                <a:gd name="T66" fmla="*/ 0 w 154"/>
                <a:gd name="T67" fmla="*/ 0 h 111"/>
                <a:gd name="T68" fmla="*/ 0 w 154"/>
                <a:gd name="T69" fmla="*/ 0 h 111"/>
                <a:gd name="T70" fmla="*/ 0 w 154"/>
                <a:gd name="T71" fmla="*/ 0 h 111"/>
                <a:gd name="T72" fmla="*/ 0 w 154"/>
                <a:gd name="T73" fmla="*/ 0 h 111"/>
                <a:gd name="T74" fmla="*/ 0 w 154"/>
                <a:gd name="T75" fmla="*/ 0 h 111"/>
                <a:gd name="T76" fmla="*/ 0 w 154"/>
                <a:gd name="T77" fmla="*/ 0 h 111"/>
                <a:gd name="T78" fmla="*/ 0 w 154"/>
                <a:gd name="T79" fmla="*/ 0 h 111"/>
                <a:gd name="T80" fmla="*/ 0 w 154"/>
                <a:gd name="T81" fmla="*/ 0 h 111"/>
                <a:gd name="T82" fmla="*/ 0 w 154"/>
                <a:gd name="T83" fmla="*/ 0 h 111"/>
                <a:gd name="T84" fmla="*/ 0 w 154"/>
                <a:gd name="T85" fmla="*/ 0 h 111"/>
                <a:gd name="T86" fmla="*/ 0 w 154"/>
                <a:gd name="T87" fmla="*/ 0 h 111"/>
                <a:gd name="T88" fmla="*/ 0 w 154"/>
                <a:gd name="T89" fmla="*/ 0 h 111"/>
                <a:gd name="T90" fmla="*/ 0 w 154"/>
                <a:gd name="T91" fmla="*/ 0 h 111"/>
                <a:gd name="T92" fmla="*/ 0 w 154"/>
                <a:gd name="T93" fmla="*/ 0 h 111"/>
                <a:gd name="T94" fmla="*/ 0 w 154"/>
                <a:gd name="T95" fmla="*/ 0 h 111"/>
                <a:gd name="T96" fmla="*/ 0 w 154"/>
                <a:gd name="T97" fmla="*/ 0 h 111"/>
                <a:gd name="T98" fmla="*/ 0 w 154"/>
                <a:gd name="T99" fmla="*/ 0 h 111"/>
                <a:gd name="T100" fmla="*/ 0 w 154"/>
                <a:gd name="T101" fmla="*/ 0 h 111"/>
                <a:gd name="T102" fmla="*/ 0 w 154"/>
                <a:gd name="T103" fmla="*/ 0 h 111"/>
                <a:gd name="T104" fmla="*/ 0 w 154"/>
                <a:gd name="T105" fmla="*/ 0 h 111"/>
                <a:gd name="T106" fmla="*/ 0 w 154"/>
                <a:gd name="T107" fmla="*/ 0 h 111"/>
                <a:gd name="T108" fmla="*/ 0 w 154"/>
                <a:gd name="T109" fmla="*/ 0 h 111"/>
                <a:gd name="T110" fmla="*/ 0 w 154"/>
                <a:gd name="T111" fmla="*/ 0 h 111"/>
                <a:gd name="T112" fmla="*/ 0 w 154"/>
                <a:gd name="T113" fmla="*/ 0 h 111"/>
                <a:gd name="T114" fmla="*/ 0 w 154"/>
                <a:gd name="T115" fmla="*/ 0 h 111"/>
                <a:gd name="T116" fmla="*/ 0 w 154"/>
                <a:gd name="T117" fmla="*/ 0 h 111"/>
                <a:gd name="T118" fmla="*/ 0 w 154"/>
                <a:gd name="T119" fmla="*/ 0 h 111"/>
                <a:gd name="T120" fmla="*/ 0 w 154"/>
                <a:gd name="T121" fmla="*/ 0 h 1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4"/>
                <a:gd name="T184" fmla="*/ 0 h 111"/>
                <a:gd name="T185" fmla="*/ 154 w 154"/>
                <a:gd name="T186" fmla="*/ 111 h 1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4" h="111">
                  <a:moveTo>
                    <a:pt x="132" y="1"/>
                  </a:moveTo>
                  <a:lnTo>
                    <a:pt x="139" y="0"/>
                  </a:lnTo>
                  <a:lnTo>
                    <a:pt x="147" y="3"/>
                  </a:lnTo>
                  <a:lnTo>
                    <a:pt x="151" y="7"/>
                  </a:lnTo>
                  <a:lnTo>
                    <a:pt x="154" y="15"/>
                  </a:lnTo>
                  <a:lnTo>
                    <a:pt x="151" y="15"/>
                  </a:lnTo>
                  <a:lnTo>
                    <a:pt x="143" y="14"/>
                  </a:lnTo>
                  <a:lnTo>
                    <a:pt x="138" y="15"/>
                  </a:lnTo>
                  <a:lnTo>
                    <a:pt x="132" y="16"/>
                  </a:lnTo>
                  <a:lnTo>
                    <a:pt x="130" y="20"/>
                  </a:lnTo>
                  <a:lnTo>
                    <a:pt x="126" y="28"/>
                  </a:lnTo>
                  <a:lnTo>
                    <a:pt x="126" y="37"/>
                  </a:lnTo>
                  <a:lnTo>
                    <a:pt x="127" y="44"/>
                  </a:lnTo>
                  <a:lnTo>
                    <a:pt x="130" y="53"/>
                  </a:lnTo>
                  <a:lnTo>
                    <a:pt x="119" y="58"/>
                  </a:lnTo>
                  <a:lnTo>
                    <a:pt x="109" y="66"/>
                  </a:lnTo>
                  <a:lnTo>
                    <a:pt x="100" y="70"/>
                  </a:lnTo>
                  <a:lnTo>
                    <a:pt x="92" y="74"/>
                  </a:lnTo>
                  <a:lnTo>
                    <a:pt x="86" y="73"/>
                  </a:lnTo>
                  <a:lnTo>
                    <a:pt x="82" y="71"/>
                  </a:lnTo>
                  <a:lnTo>
                    <a:pt x="77" y="69"/>
                  </a:lnTo>
                  <a:lnTo>
                    <a:pt x="72" y="63"/>
                  </a:lnTo>
                  <a:lnTo>
                    <a:pt x="64" y="66"/>
                  </a:lnTo>
                  <a:lnTo>
                    <a:pt x="56" y="71"/>
                  </a:lnTo>
                  <a:lnTo>
                    <a:pt x="48" y="77"/>
                  </a:lnTo>
                  <a:lnTo>
                    <a:pt x="42" y="83"/>
                  </a:lnTo>
                  <a:lnTo>
                    <a:pt x="35" y="90"/>
                  </a:lnTo>
                  <a:lnTo>
                    <a:pt x="30" y="97"/>
                  </a:lnTo>
                  <a:lnTo>
                    <a:pt x="25" y="104"/>
                  </a:lnTo>
                  <a:lnTo>
                    <a:pt x="24" y="111"/>
                  </a:lnTo>
                  <a:lnTo>
                    <a:pt x="18" y="108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2" y="104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0" y="87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7"/>
                  </a:lnTo>
                  <a:lnTo>
                    <a:pt x="5" y="60"/>
                  </a:lnTo>
                  <a:lnTo>
                    <a:pt x="9" y="56"/>
                  </a:lnTo>
                  <a:lnTo>
                    <a:pt x="13" y="52"/>
                  </a:lnTo>
                  <a:lnTo>
                    <a:pt x="20" y="49"/>
                  </a:lnTo>
                  <a:lnTo>
                    <a:pt x="25" y="46"/>
                  </a:lnTo>
                  <a:lnTo>
                    <a:pt x="32" y="43"/>
                  </a:lnTo>
                  <a:lnTo>
                    <a:pt x="39" y="40"/>
                  </a:lnTo>
                  <a:lnTo>
                    <a:pt x="47" y="38"/>
                  </a:lnTo>
                  <a:lnTo>
                    <a:pt x="54" y="36"/>
                  </a:lnTo>
                  <a:lnTo>
                    <a:pt x="61" y="32"/>
                  </a:lnTo>
                  <a:lnTo>
                    <a:pt x="70" y="29"/>
                  </a:lnTo>
                  <a:lnTo>
                    <a:pt x="77" y="27"/>
                  </a:lnTo>
                  <a:lnTo>
                    <a:pt x="83" y="24"/>
                  </a:lnTo>
                  <a:lnTo>
                    <a:pt x="90" y="20"/>
                  </a:lnTo>
                  <a:lnTo>
                    <a:pt x="96" y="16"/>
                  </a:lnTo>
                  <a:lnTo>
                    <a:pt x="103" y="13"/>
                  </a:lnTo>
                  <a:lnTo>
                    <a:pt x="109" y="9"/>
                  </a:lnTo>
                  <a:lnTo>
                    <a:pt x="117" y="6"/>
                  </a:lnTo>
                  <a:lnTo>
                    <a:pt x="125" y="3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" name="Freeform 374"/>
            <p:cNvSpPr>
              <a:spLocks/>
            </p:cNvSpPr>
            <p:nvPr/>
          </p:nvSpPr>
          <p:spPr bwMode="auto">
            <a:xfrm>
              <a:off x="6835" y="3607"/>
              <a:ext cx="45" cy="36"/>
            </a:xfrm>
            <a:custGeom>
              <a:avLst/>
              <a:gdLst>
                <a:gd name="T0" fmla="*/ 0 w 179"/>
                <a:gd name="T1" fmla="*/ 0 h 146"/>
                <a:gd name="T2" fmla="*/ 0 w 179"/>
                <a:gd name="T3" fmla="*/ 0 h 146"/>
                <a:gd name="T4" fmla="*/ 0 w 179"/>
                <a:gd name="T5" fmla="*/ 0 h 146"/>
                <a:gd name="T6" fmla="*/ 0 w 179"/>
                <a:gd name="T7" fmla="*/ 0 h 146"/>
                <a:gd name="T8" fmla="*/ 0 w 179"/>
                <a:gd name="T9" fmla="*/ 0 h 146"/>
                <a:gd name="T10" fmla="*/ 0 w 179"/>
                <a:gd name="T11" fmla="*/ 0 h 146"/>
                <a:gd name="T12" fmla="*/ 0 w 179"/>
                <a:gd name="T13" fmla="*/ 0 h 146"/>
                <a:gd name="T14" fmla="*/ 0 w 179"/>
                <a:gd name="T15" fmla="*/ 0 h 146"/>
                <a:gd name="T16" fmla="*/ 0 w 179"/>
                <a:gd name="T17" fmla="*/ 0 h 146"/>
                <a:gd name="T18" fmla="*/ 0 w 179"/>
                <a:gd name="T19" fmla="*/ 0 h 146"/>
                <a:gd name="T20" fmla="*/ 0 w 179"/>
                <a:gd name="T21" fmla="*/ 0 h 146"/>
                <a:gd name="T22" fmla="*/ 0 w 179"/>
                <a:gd name="T23" fmla="*/ 0 h 146"/>
                <a:gd name="T24" fmla="*/ 0 w 179"/>
                <a:gd name="T25" fmla="*/ 0 h 146"/>
                <a:gd name="T26" fmla="*/ 0 w 179"/>
                <a:gd name="T27" fmla="*/ 0 h 146"/>
                <a:gd name="T28" fmla="*/ 0 w 179"/>
                <a:gd name="T29" fmla="*/ 0 h 146"/>
                <a:gd name="T30" fmla="*/ 0 w 179"/>
                <a:gd name="T31" fmla="*/ 0 h 146"/>
                <a:gd name="T32" fmla="*/ 0 w 179"/>
                <a:gd name="T33" fmla="*/ 0 h 146"/>
                <a:gd name="T34" fmla="*/ 0 w 179"/>
                <a:gd name="T35" fmla="*/ 0 h 146"/>
                <a:gd name="T36" fmla="*/ 0 w 179"/>
                <a:gd name="T37" fmla="*/ 0 h 146"/>
                <a:gd name="T38" fmla="*/ 0 w 179"/>
                <a:gd name="T39" fmla="*/ 0 h 146"/>
                <a:gd name="T40" fmla="*/ 0 w 179"/>
                <a:gd name="T41" fmla="*/ 0 h 146"/>
                <a:gd name="T42" fmla="*/ 0 w 179"/>
                <a:gd name="T43" fmla="*/ 0 h 146"/>
                <a:gd name="T44" fmla="*/ 0 w 179"/>
                <a:gd name="T45" fmla="*/ 0 h 146"/>
                <a:gd name="T46" fmla="*/ 0 w 179"/>
                <a:gd name="T47" fmla="*/ 0 h 146"/>
                <a:gd name="T48" fmla="*/ 0 w 179"/>
                <a:gd name="T49" fmla="*/ 0 h 146"/>
                <a:gd name="T50" fmla="*/ 0 w 179"/>
                <a:gd name="T51" fmla="*/ 0 h 146"/>
                <a:gd name="T52" fmla="*/ 0 w 179"/>
                <a:gd name="T53" fmla="*/ 0 h 146"/>
                <a:gd name="T54" fmla="*/ 0 w 179"/>
                <a:gd name="T55" fmla="*/ 0 h 146"/>
                <a:gd name="T56" fmla="*/ 0 w 179"/>
                <a:gd name="T57" fmla="*/ 0 h 146"/>
                <a:gd name="T58" fmla="*/ 0 w 179"/>
                <a:gd name="T59" fmla="*/ 0 h 146"/>
                <a:gd name="T60" fmla="*/ 0 w 179"/>
                <a:gd name="T61" fmla="*/ 0 h 146"/>
                <a:gd name="T62" fmla="*/ 0 w 179"/>
                <a:gd name="T63" fmla="*/ 0 h 146"/>
                <a:gd name="T64" fmla="*/ 0 w 179"/>
                <a:gd name="T65" fmla="*/ 0 h 146"/>
                <a:gd name="T66" fmla="*/ 0 w 179"/>
                <a:gd name="T67" fmla="*/ 0 h 146"/>
                <a:gd name="T68" fmla="*/ 0 w 179"/>
                <a:gd name="T69" fmla="*/ 0 h 146"/>
                <a:gd name="T70" fmla="*/ 0 w 179"/>
                <a:gd name="T71" fmla="*/ 0 h 1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9"/>
                <a:gd name="T109" fmla="*/ 0 h 146"/>
                <a:gd name="T110" fmla="*/ 179 w 179"/>
                <a:gd name="T111" fmla="*/ 146 h 1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9" h="146">
                  <a:moveTo>
                    <a:pt x="143" y="0"/>
                  </a:moveTo>
                  <a:lnTo>
                    <a:pt x="146" y="4"/>
                  </a:lnTo>
                  <a:lnTo>
                    <a:pt x="151" y="11"/>
                  </a:lnTo>
                  <a:lnTo>
                    <a:pt x="157" y="15"/>
                  </a:lnTo>
                  <a:lnTo>
                    <a:pt x="163" y="21"/>
                  </a:lnTo>
                  <a:lnTo>
                    <a:pt x="168" y="26"/>
                  </a:lnTo>
                  <a:lnTo>
                    <a:pt x="173" y="32"/>
                  </a:lnTo>
                  <a:lnTo>
                    <a:pt x="175" y="38"/>
                  </a:lnTo>
                  <a:lnTo>
                    <a:pt x="179" y="45"/>
                  </a:lnTo>
                  <a:lnTo>
                    <a:pt x="171" y="44"/>
                  </a:lnTo>
                  <a:lnTo>
                    <a:pt x="162" y="44"/>
                  </a:lnTo>
                  <a:lnTo>
                    <a:pt x="152" y="44"/>
                  </a:lnTo>
                  <a:lnTo>
                    <a:pt x="144" y="45"/>
                  </a:lnTo>
                  <a:lnTo>
                    <a:pt x="136" y="45"/>
                  </a:lnTo>
                  <a:lnTo>
                    <a:pt x="128" y="47"/>
                  </a:lnTo>
                  <a:lnTo>
                    <a:pt x="120" y="50"/>
                  </a:lnTo>
                  <a:lnTo>
                    <a:pt x="115" y="54"/>
                  </a:lnTo>
                  <a:lnTo>
                    <a:pt x="108" y="56"/>
                  </a:lnTo>
                  <a:lnTo>
                    <a:pt x="104" y="60"/>
                  </a:lnTo>
                  <a:lnTo>
                    <a:pt x="102" y="66"/>
                  </a:lnTo>
                  <a:lnTo>
                    <a:pt x="101" y="71"/>
                  </a:lnTo>
                  <a:lnTo>
                    <a:pt x="101" y="78"/>
                  </a:lnTo>
                  <a:lnTo>
                    <a:pt x="103" y="84"/>
                  </a:lnTo>
                  <a:lnTo>
                    <a:pt x="107" y="92"/>
                  </a:lnTo>
                  <a:lnTo>
                    <a:pt x="115" y="100"/>
                  </a:lnTo>
                  <a:lnTo>
                    <a:pt x="107" y="101"/>
                  </a:lnTo>
                  <a:lnTo>
                    <a:pt x="106" y="107"/>
                  </a:lnTo>
                  <a:lnTo>
                    <a:pt x="106" y="112"/>
                  </a:lnTo>
                  <a:lnTo>
                    <a:pt x="106" y="119"/>
                  </a:lnTo>
                  <a:lnTo>
                    <a:pt x="96" y="111"/>
                  </a:lnTo>
                  <a:lnTo>
                    <a:pt x="89" y="109"/>
                  </a:lnTo>
                  <a:lnTo>
                    <a:pt x="81" y="107"/>
                  </a:lnTo>
                  <a:lnTo>
                    <a:pt x="75" y="107"/>
                  </a:lnTo>
                  <a:lnTo>
                    <a:pt x="69" y="107"/>
                  </a:lnTo>
                  <a:lnTo>
                    <a:pt x="62" y="109"/>
                  </a:lnTo>
                  <a:lnTo>
                    <a:pt x="57" y="112"/>
                  </a:lnTo>
                  <a:lnTo>
                    <a:pt x="51" y="117"/>
                  </a:lnTo>
                  <a:lnTo>
                    <a:pt x="39" y="124"/>
                  </a:lnTo>
                  <a:lnTo>
                    <a:pt x="28" y="133"/>
                  </a:lnTo>
                  <a:lnTo>
                    <a:pt x="18" y="141"/>
                  </a:lnTo>
                  <a:lnTo>
                    <a:pt x="7" y="146"/>
                  </a:lnTo>
                  <a:lnTo>
                    <a:pt x="6" y="140"/>
                  </a:lnTo>
                  <a:lnTo>
                    <a:pt x="7" y="135"/>
                  </a:lnTo>
                  <a:lnTo>
                    <a:pt x="8" y="130"/>
                  </a:lnTo>
                  <a:lnTo>
                    <a:pt x="10" y="124"/>
                  </a:lnTo>
                  <a:lnTo>
                    <a:pt x="12" y="118"/>
                  </a:lnTo>
                  <a:lnTo>
                    <a:pt x="12" y="112"/>
                  </a:lnTo>
                  <a:lnTo>
                    <a:pt x="7" y="109"/>
                  </a:lnTo>
                  <a:lnTo>
                    <a:pt x="0" y="109"/>
                  </a:lnTo>
                  <a:lnTo>
                    <a:pt x="6" y="100"/>
                  </a:lnTo>
                  <a:lnTo>
                    <a:pt x="14" y="95"/>
                  </a:lnTo>
                  <a:lnTo>
                    <a:pt x="22" y="90"/>
                  </a:lnTo>
                  <a:lnTo>
                    <a:pt x="32" y="87"/>
                  </a:lnTo>
                  <a:lnTo>
                    <a:pt x="40" y="82"/>
                  </a:lnTo>
                  <a:lnTo>
                    <a:pt x="49" y="78"/>
                  </a:lnTo>
                  <a:lnTo>
                    <a:pt x="59" y="73"/>
                  </a:lnTo>
                  <a:lnTo>
                    <a:pt x="67" y="67"/>
                  </a:lnTo>
                  <a:lnTo>
                    <a:pt x="59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57" y="64"/>
                  </a:lnTo>
                  <a:lnTo>
                    <a:pt x="63" y="59"/>
                  </a:lnTo>
                  <a:lnTo>
                    <a:pt x="69" y="56"/>
                  </a:lnTo>
                  <a:lnTo>
                    <a:pt x="74" y="52"/>
                  </a:lnTo>
                  <a:lnTo>
                    <a:pt x="85" y="42"/>
                  </a:lnTo>
                  <a:lnTo>
                    <a:pt x="96" y="33"/>
                  </a:lnTo>
                  <a:lnTo>
                    <a:pt x="106" y="24"/>
                  </a:lnTo>
                  <a:lnTo>
                    <a:pt x="118" y="14"/>
                  </a:lnTo>
                  <a:lnTo>
                    <a:pt x="124" y="10"/>
                  </a:lnTo>
                  <a:lnTo>
                    <a:pt x="128" y="5"/>
                  </a:lnTo>
                  <a:lnTo>
                    <a:pt x="136" y="3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" name="Freeform 375"/>
            <p:cNvSpPr>
              <a:spLocks/>
            </p:cNvSpPr>
            <p:nvPr/>
          </p:nvSpPr>
          <p:spPr bwMode="auto">
            <a:xfrm>
              <a:off x="7004" y="3610"/>
              <a:ext cx="6" cy="12"/>
            </a:xfrm>
            <a:custGeom>
              <a:avLst/>
              <a:gdLst>
                <a:gd name="T0" fmla="*/ 0 w 27"/>
                <a:gd name="T1" fmla="*/ 0 h 49"/>
                <a:gd name="T2" fmla="*/ 0 w 27"/>
                <a:gd name="T3" fmla="*/ 0 h 49"/>
                <a:gd name="T4" fmla="*/ 0 w 27"/>
                <a:gd name="T5" fmla="*/ 0 h 49"/>
                <a:gd name="T6" fmla="*/ 0 w 27"/>
                <a:gd name="T7" fmla="*/ 0 h 49"/>
                <a:gd name="T8" fmla="*/ 0 w 27"/>
                <a:gd name="T9" fmla="*/ 0 h 49"/>
                <a:gd name="T10" fmla="*/ 0 w 27"/>
                <a:gd name="T11" fmla="*/ 0 h 49"/>
                <a:gd name="T12" fmla="*/ 0 w 27"/>
                <a:gd name="T13" fmla="*/ 0 h 49"/>
                <a:gd name="T14" fmla="*/ 0 w 27"/>
                <a:gd name="T15" fmla="*/ 0 h 49"/>
                <a:gd name="T16" fmla="*/ 0 w 27"/>
                <a:gd name="T17" fmla="*/ 0 h 49"/>
                <a:gd name="T18" fmla="*/ 0 w 27"/>
                <a:gd name="T19" fmla="*/ 0 h 49"/>
                <a:gd name="T20" fmla="*/ 0 w 27"/>
                <a:gd name="T21" fmla="*/ 0 h 49"/>
                <a:gd name="T22" fmla="*/ 0 w 27"/>
                <a:gd name="T23" fmla="*/ 0 h 49"/>
                <a:gd name="T24" fmla="*/ 0 w 27"/>
                <a:gd name="T25" fmla="*/ 0 h 49"/>
                <a:gd name="T26" fmla="*/ 0 w 27"/>
                <a:gd name="T27" fmla="*/ 0 h 49"/>
                <a:gd name="T28" fmla="*/ 0 w 27"/>
                <a:gd name="T29" fmla="*/ 0 h 49"/>
                <a:gd name="T30" fmla="*/ 0 w 27"/>
                <a:gd name="T31" fmla="*/ 0 h 49"/>
                <a:gd name="T32" fmla="*/ 0 w 27"/>
                <a:gd name="T33" fmla="*/ 0 h 49"/>
                <a:gd name="T34" fmla="*/ 0 w 27"/>
                <a:gd name="T35" fmla="*/ 0 h 49"/>
                <a:gd name="T36" fmla="*/ 0 w 27"/>
                <a:gd name="T37" fmla="*/ 0 h 49"/>
                <a:gd name="T38" fmla="*/ 0 w 27"/>
                <a:gd name="T39" fmla="*/ 0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49"/>
                <a:gd name="T62" fmla="*/ 27 w 27"/>
                <a:gd name="T63" fmla="*/ 49 h 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49">
                  <a:moveTo>
                    <a:pt x="13" y="0"/>
                  </a:moveTo>
                  <a:lnTo>
                    <a:pt x="19" y="2"/>
                  </a:lnTo>
                  <a:lnTo>
                    <a:pt x="23" y="7"/>
                  </a:lnTo>
                  <a:lnTo>
                    <a:pt x="26" y="13"/>
                  </a:lnTo>
                  <a:lnTo>
                    <a:pt x="27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2" y="38"/>
                  </a:lnTo>
                  <a:lnTo>
                    <a:pt x="21" y="43"/>
                  </a:lnTo>
                  <a:lnTo>
                    <a:pt x="10" y="49"/>
                  </a:lnTo>
                  <a:lnTo>
                    <a:pt x="5" y="47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1" y="18"/>
                  </a:lnTo>
                  <a:lnTo>
                    <a:pt x="4" y="14"/>
                  </a:lnTo>
                  <a:lnTo>
                    <a:pt x="9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" name="Freeform 376"/>
            <p:cNvSpPr>
              <a:spLocks/>
            </p:cNvSpPr>
            <p:nvPr/>
          </p:nvSpPr>
          <p:spPr bwMode="auto">
            <a:xfrm>
              <a:off x="7045" y="3612"/>
              <a:ext cx="7" cy="6"/>
            </a:xfrm>
            <a:custGeom>
              <a:avLst/>
              <a:gdLst>
                <a:gd name="T0" fmla="*/ 0 w 26"/>
                <a:gd name="T1" fmla="*/ 0 h 24"/>
                <a:gd name="T2" fmla="*/ 0 w 26"/>
                <a:gd name="T3" fmla="*/ 0 h 24"/>
                <a:gd name="T4" fmla="*/ 0 w 26"/>
                <a:gd name="T5" fmla="*/ 0 h 24"/>
                <a:gd name="T6" fmla="*/ 0 w 26"/>
                <a:gd name="T7" fmla="*/ 0 h 24"/>
                <a:gd name="T8" fmla="*/ 0 w 26"/>
                <a:gd name="T9" fmla="*/ 0 h 24"/>
                <a:gd name="T10" fmla="*/ 0 w 26"/>
                <a:gd name="T11" fmla="*/ 0 h 24"/>
                <a:gd name="T12" fmla="*/ 0 w 26"/>
                <a:gd name="T13" fmla="*/ 0 h 24"/>
                <a:gd name="T14" fmla="*/ 0 w 26"/>
                <a:gd name="T15" fmla="*/ 0 h 24"/>
                <a:gd name="T16" fmla="*/ 0 w 26"/>
                <a:gd name="T17" fmla="*/ 0 h 24"/>
                <a:gd name="T18" fmla="*/ 0 w 26"/>
                <a:gd name="T19" fmla="*/ 0 h 24"/>
                <a:gd name="T20" fmla="*/ 0 w 26"/>
                <a:gd name="T21" fmla="*/ 0 h 24"/>
                <a:gd name="T22" fmla="*/ 0 w 26"/>
                <a:gd name="T23" fmla="*/ 0 h 24"/>
                <a:gd name="T24" fmla="*/ 0 w 26"/>
                <a:gd name="T25" fmla="*/ 0 h 24"/>
                <a:gd name="T26" fmla="*/ 0 w 26"/>
                <a:gd name="T27" fmla="*/ 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"/>
                <a:gd name="T43" fmla="*/ 0 h 24"/>
                <a:gd name="T44" fmla="*/ 26 w 2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" h="24">
                  <a:moveTo>
                    <a:pt x="20" y="0"/>
                  </a:moveTo>
                  <a:lnTo>
                    <a:pt x="26" y="4"/>
                  </a:lnTo>
                  <a:lnTo>
                    <a:pt x="25" y="6"/>
                  </a:lnTo>
                  <a:lnTo>
                    <a:pt x="17" y="9"/>
                  </a:lnTo>
                  <a:lnTo>
                    <a:pt x="14" y="13"/>
                  </a:lnTo>
                  <a:lnTo>
                    <a:pt x="10" y="19"/>
                  </a:lnTo>
                  <a:lnTo>
                    <a:pt x="14" y="24"/>
                  </a:lnTo>
                  <a:lnTo>
                    <a:pt x="5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10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" name="Freeform 377"/>
            <p:cNvSpPr>
              <a:spLocks/>
            </p:cNvSpPr>
            <p:nvPr/>
          </p:nvSpPr>
          <p:spPr bwMode="auto">
            <a:xfrm>
              <a:off x="6791" y="3616"/>
              <a:ext cx="12" cy="10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0 w 48"/>
                <a:gd name="T5" fmla="*/ 0 h 42"/>
                <a:gd name="T6" fmla="*/ 0 w 48"/>
                <a:gd name="T7" fmla="*/ 0 h 42"/>
                <a:gd name="T8" fmla="*/ 0 w 48"/>
                <a:gd name="T9" fmla="*/ 0 h 42"/>
                <a:gd name="T10" fmla="*/ 0 w 48"/>
                <a:gd name="T11" fmla="*/ 0 h 42"/>
                <a:gd name="T12" fmla="*/ 0 w 48"/>
                <a:gd name="T13" fmla="*/ 0 h 42"/>
                <a:gd name="T14" fmla="*/ 0 w 48"/>
                <a:gd name="T15" fmla="*/ 0 h 42"/>
                <a:gd name="T16" fmla="*/ 0 w 48"/>
                <a:gd name="T17" fmla="*/ 0 h 42"/>
                <a:gd name="T18" fmla="*/ 0 w 48"/>
                <a:gd name="T19" fmla="*/ 0 h 42"/>
                <a:gd name="T20" fmla="*/ 0 w 48"/>
                <a:gd name="T21" fmla="*/ 0 h 42"/>
                <a:gd name="T22" fmla="*/ 0 w 48"/>
                <a:gd name="T23" fmla="*/ 0 h 42"/>
                <a:gd name="T24" fmla="*/ 0 w 48"/>
                <a:gd name="T25" fmla="*/ 0 h 42"/>
                <a:gd name="T26" fmla="*/ 0 w 48"/>
                <a:gd name="T27" fmla="*/ 0 h 42"/>
                <a:gd name="T28" fmla="*/ 0 w 48"/>
                <a:gd name="T29" fmla="*/ 0 h 42"/>
                <a:gd name="T30" fmla="*/ 0 w 48"/>
                <a:gd name="T31" fmla="*/ 0 h 42"/>
                <a:gd name="T32" fmla="*/ 0 w 48"/>
                <a:gd name="T33" fmla="*/ 0 h 42"/>
                <a:gd name="T34" fmla="*/ 0 w 48"/>
                <a:gd name="T35" fmla="*/ 0 h 42"/>
                <a:gd name="T36" fmla="*/ 0 w 48"/>
                <a:gd name="T37" fmla="*/ 0 h 42"/>
                <a:gd name="T38" fmla="*/ 0 w 48"/>
                <a:gd name="T39" fmla="*/ 0 h 42"/>
                <a:gd name="T40" fmla="*/ 0 w 48"/>
                <a:gd name="T41" fmla="*/ 0 h 42"/>
                <a:gd name="T42" fmla="*/ 0 w 48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2"/>
                <a:gd name="T68" fmla="*/ 48 w 48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2">
                  <a:moveTo>
                    <a:pt x="24" y="2"/>
                  </a:moveTo>
                  <a:lnTo>
                    <a:pt x="34" y="0"/>
                  </a:lnTo>
                  <a:lnTo>
                    <a:pt x="41" y="1"/>
                  </a:lnTo>
                  <a:lnTo>
                    <a:pt x="46" y="3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7" y="18"/>
                  </a:lnTo>
                  <a:lnTo>
                    <a:pt x="43" y="22"/>
                  </a:lnTo>
                  <a:lnTo>
                    <a:pt x="40" y="29"/>
                  </a:lnTo>
                  <a:lnTo>
                    <a:pt x="35" y="32"/>
                  </a:lnTo>
                  <a:lnTo>
                    <a:pt x="29" y="37"/>
                  </a:lnTo>
                  <a:lnTo>
                    <a:pt x="23" y="40"/>
                  </a:lnTo>
                  <a:lnTo>
                    <a:pt x="17" y="42"/>
                  </a:lnTo>
                  <a:lnTo>
                    <a:pt x="7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7" y="12"/>
                  </a:lnTo>
                  <a:lnTo>
                    <a:pt x="13" y="8"/>
                  </a:lnTo>
                  <a:lnTo>
                    <a:pt x="18" y="5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" name="Freeform 378"/>
            <p:cNvSpPr>
              <a:spLocks/>
            </p:cNvSpPr>
            <p:nvPr/>
          </p:nvSpPr>
          <p:spPr bwMode="auto">
            <a:xfrm>
              <a:off x="6922" y="3615"/>
              <a:ext cx="28" cy="19"/>
            </a:xfrm>
            <a:custGeom>
              <a:avLst/>
              <a:gdLst>
                <a:gd name="T0" fmla="*/ 0 w 112"/>
                <a:gd name="T1" fmla="*/ 0 h 76"/>
                <a:gd name="T2" fmla="*/ 0 w 112"/>
                <a:gd name="T3" fmla="*/ 0 h 76"/>
                <a:gd name="T4" fmla="*/ 0 w 112"/>
                <a:gd name="T5" fmla="*/ 0 h 76"/>
                <a:gd name="T6" fmla="*/ 0 w 112"/>
                <a:gd name="T7" fmla="*/ 0 h 76"/>
                <a:gd name="T8" fmla="*/ 0 w 112"/>
                <a:gd name="T9" fmla="*/ 0 h 76"/>
                <a:gd name="T10" fmla="*/ 0 w 112"/>
                <a:gd name="T11" fmla="*/ 0 h 76"/>
                <a:gd name="T12" fmla="*/ 0 w 112"/>
                <a:gd name="T13" fmla="*/ 0 h 76"/>
                <a:gd name="T14" fmla="*/ 0 w 112"/>
                <a:gd name="T15" fmla="*/ 0 h 76"/>
                <a:gd name="T16" fmla="*/ 0 w 112"/>
                <a:gd name="T17" fmla="*/ 0 h 76"/>
                <a:gd name="T18" fmla="*/ 0 w 112"/>
                <a:gd name="T19" fmla="*/ 0 h 76"/>
                <a:gd name="T20" fmla="*/ 0 w 112"/>
                <a:gd name="T21" fmla="*/ 0 h 76"/>
                <a:gd name="T22" fmla="*/ 0 w 112"/>
                <a:gd name="T23" fmla="*/ 0 h 76"/>
                <a:gd name="T24" fmla="*/ 0 w 112"/>
                <a:gd name="T25" fmla="*/ 0 h 76"/>
                <a:gd name="T26" fmla="*/ 0 w 112"/>
                <a:gd name="T27" fmla="*/ 0 h 76"/>
                <a:gd name="T28" fmla="*/ 0 w 112"/>
                <a:gd name="T29" fmla="*/ 0 h 76"/>
                <a:gd name="T30" fmla="*/ 0 w 112"/>
                <a:gd name="T31" fmla="*/ 0 h 76"/>
                <a:gd name="T32" fmla="*/ 0 w 112"/>
                <a:gd name="T33" fmla="*/ 0 h 76"/>
                <a:gd name="T34" fmla="*/ 0 w 112"/>
                <a:gd name="T35" fmla="*/ 0 h 76"/>
                <a:gd name="T36" fmla="*/ 0 w 112"/>
                <a:gd name="T37" fmla="*/ 0 h 76"/>
                <a:gd name="T38" fmla="*/ 0 w 112"/>
                <a:gd name="T39" fmla="*/ 0 h 76"/>
                <a:gd name="T40" fmla="*/ 0 w 112"/>
                <a:gd name="T41" fmla="*/ 0 h 76"/>
                <a:gd name="T42" fmla="*/ 0 w 112"/>
                <a:gd name="T43" fmla="*/ 0 h 76"/>
                <a:gd name="T44" fmla="*/ 0 w 112"/>
                <a:gd name="T45" fmla="*/ 0 h 76"/>
                <a:gd name="T46" fmla="*/ 0 w 112"/>
                <a:gd name="T47" fmla="*/ 0 h 76"/>
                <a:gd name="T48" fmla="*/ 0 w 112"/>
                <a:gd name="T49" fmla="*/ 0 h 76"/>
                <a:gd name="T50" fmla="*/ 0 w 112"/>
                <a:gd name="T51" fmla="*/ 0 h 76"/>
                <a:gd name="T52" fmla="*/ 0 w 112"/>
                <a:gd name="T53" fmla="*/ 0 h 76"/>
                <a:gd name="T54" fmla="*/ 0 w 112"/>
                <a:gd name="T55" fmla="*/ 0 h 76"/>
                <a:gd name="T56" fmla="*/ 0 w 112"/>
                <a:gd name="T57" fmla="*/ 0 h 76"/>
                <a:gd name="T58" fmla="*/ 0 w 112"/>
                <a:gd name="T59" fmla="*/ 0 h 76"/>
                <a:gd name="T60" fmla="*/ 0 w 112"/>
                <a:gd name="T61" fmla="*/ 0 h 76"/>
                <a:gd name="T62" fmla="*/ 0 w 112"/>
                <a:gd name="T63" fmla="*/ 0 h 76"/>
                <a:gd name="T64" fmla="*/ 0 w 112"/>
                <a:gd name="T65" fmla="*/ 0 h 76"/>
                <a:gd name="T66" fmla="*/ 0 w 112"/>
                <a:gd name="T67" fmla="*/ 0 h 76"/>
                <a:gd name="T68" fmla="*/ 0 w 112"/>
                <a:gd name="T69" fmla="*/ 0 h 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2"/>
                <a:gd name="T106" fmla="*/ 0 h 76"/>
                <a:gd name="T107" fmla="*/ 112 w 112"/>
                <a:gd name="T108" fmla="*/ 76 h 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2" h="76">
                  <a:moveTo>
                    <a:pt x="70" y="2"/>
                  </a:moveTo>
                  <a:lnTo>
                    <a:pt x="75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6" y="2"/>
                  </a:lnTo>
                  <a:lnTo>
                    <a:pt x="109" y="5"/>
                  </a:lnTo>
                  <a:lnTo>
                    <a:pt x="112" y="11"/>
                  </a:lnTo>
                  <a:lnTo>
                    <a:pt x="103" y="18"/>
                  </a:lnTo>
                  <a:lnTo>
                    <a:pt x="94" y="24"/>
                  </a:lnTo>
                  <a:lnTo>
                    <a:pt x="84" y="31"/>
                  </a:lnTo>
                  <a:lnTo>
                    <a:pt x="75" y="36"/>
                  </a:lnTo>
                  <a:lnTo>
                    <a:pt x="70" y="39"/>
                  </a:lnTo>
                  <a:lnTo>
                    <a:pt x="64" y="43"/>
                  </a:lnTo>
                  <a:lnTo>
                    <a:pt x="58" y="46"/>
                  </a:lnTo>
                  <a:lnTo>
                    <a:pt x="52" y="52"/>
                  </a:lnTo>
                  <a:lnTo>
                    <a:pt x="46" y="56"/>
                  </a:lnTo>
                  <a:lnTo>
                    <a:pt x="39" y="62"/>
                  </a:lnTo>
                  <a:lnTo>
                    <a:pt x="32" y="67"/>
                  </a:lnTo>
                  <a:lnTo>
                    <a:pt x="24" y="76"/>
                  </a:lnTo>
                  <a:lnTo>
                    <a:pt x="23" y="76"/>
                  </a:lnTo>
                  <a:lnTo>
                    <a:pt x="22" y="76"/>
                  </a:lnTo>
                  <a:lnTo>
                    <a:pt x="0" y="64"/>
                  </a:lnTo>
                  <a:lnTo>
                    <a:pt x="6" y="55"/>
                  </a:lnTo>
                  <a:lnTo>
                    <a:pt x="14" y="45"/>
                  </a:lnTo>
                  <a:lnTo>
                    <a:pt x="20" y="35"/>
                  </a:lnTo>
                  <a:lnTo>
                    <a:pt x="28" y="26"/>
                  </a:lnTo>
                  <a:lnTo>
                    <a:pt x="37" y="18"/>
                  </a:lnTo>
                  <a:lnTo>
                    <a:pt x="47" y="11"/>
                  </a:lnTo>
                  <a:lnTo>
                    <a:pt x="51" y="7"/>
                  </a:lnTo>
                  <a:lnTo>
                    <a:pt x="57" y="5"/>
                  </a:lnTo>
                  <a:lnTo>
                    <a:pt x="63" y="2"/>
                  </a:lnTo>
                  <a:lnTo>
                    <a:pt x="70" y="2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" name="Freeform 379"/>
            <p:cNvSpPr>
              <a:spLocks/>
            </p:cNvSpPr>
            <p:nvPr/>
          </p:nvSpPr>
          <p:spPr bwMode="auto">
            <a:xfrm>
              <a:off x="7013" y="3617"/>
              <a:ext cx="22" cy="14"/>
            </a:xfrm>
            <a:custGeom>
              <a:avLst/>
              <a:gdLst>
                <a:gd name="T0" fmla="*/ 0 w 85"/>
                <a:gd name="T1" fmla="*/ 0 h 55"/>
                <a:gd name="T2" fmla="*/ 0 w 85"/>
                <a:gd name="T3" fmla="*/ 0 h 55"/>
                <a:gd name="T4" fmla="*/ 0 w 85"/>
                <a:gd name="T5" fmla="*/ 0 h 55"/>
                <a:gd name="T6" fmla="*/ 0 w 85"/>
                <a:gd name="T7" fmla="*/ 0 h 55"/>
                <a:gd name="T8" fmla="*/ 0 w 85"/>
                <a:gd name="T9" fmla="*/ 0 h 55"/>
                <a:gd name="T10" fmla="*/ 0 w 85"/>
                <a:gd name="T11" fmla="*/ 0 h 55"/>
                <a:gd name="T12" fmla="*/ 0 w 85"/>
                <a:gd name="T13" fmla="*/ 0 h 55"/>
                <a:gd name="T14" fmla="*/ 0 w 85"/>
                <a:gd name="T15" fmla="*/ 0 h 55"/>
                <a:gd name="T16" fmla="*/ 0 w 85"/>
                <a:gd name="T17" fmla="*/ 0 h 55"/>
                <a:gd name="T18" fmla="*/ 0 w 85"/>
                <a:gd name="T19" fmla="*/ 0 h 55"/>
                <a:gd name="T20" fmla="*/ 0 w 85"/>
                <a:gd name="T21" fmla="*/ 0 h 55"/>
                <a:gd name="T22" fmla="*/ 0 w 85"/>
                <a:gd name="T23" fmla="*/ 0 h 55"/>
                <a:gd name="T24" fmla="*/ 0 w 85"/>
                <a:gd name="T25" fmla="*/ 0 h 55"/>
                <a:gd name="T26" fmla="*/ 0 w 85"/>
                <a:gd name="T27" fmla="*/ 0 h 55"/>
                <a:gd name="T28" fmla="*/ 0 w 85"/>
                <a:gd name="T29" fmla="*/ 0 h 55"/>
                <a:gd name="T30" fmla="*/ 0 w 85"/>
                <a:gd name="T31" fmla="*/ 0 h 55"/>
                <a:gd name="T32" fmla="*/ 0 w 85"/>
                <a:gd name="T33" fmla="*/ 0 h 55"/>
                <a:gd name="T34" fmla="*/ 0 w 85"/>
                <a:gd name="T35" fmla="*/ 0 h 55"/>
                <a:gd name="T36" fmla="*/ 0 w 85"/>
                <a:gd name="T37" fmla="*/ 0 h 55"/>
                <a:gd name="T38" fmla="*/ 0 w 85"/>
                <a:gd name="T39" fmla="*/ 0 h 55"/>
                <a:gd name="T40" fmla="*/ 0 w 85"/>
                <a:gd name="T41" fmla="*/ 0 h 55"/>
                <a:gd name="T42" fmla="*/ 0 w 85"/>
                <a:gd name="T43" fmla="*/ 0 h 55"/>
                <a:gd name="T44" fmla="*/ 0 w 85"/>
                <a:gd name="T45" fmla="*/ 0 h 55"/>
                <a:gd name="T46" fmla="*/ 0 w 85"/>
                <a:gd name="T47" fmla="*/ 0 h 55"/>
                <a:gd name="T48" fmla="*/ 0 w 85"/>
                <a:gd name="T49" fmla="*/ 0 h 55"/>
                <a:gd name="T50" fmla="*/ 0 w 85"/>
                <a:gd name="T51" fmla="*/ 0 h 55"/>
                <a:gd name="T52" fmla="*/ 0 w 85"/>
                <a:gd name="T53" fmla="*/ 0 h 55"/>
                <a:gd name="T54" fmla="*/ 0 w 85"/>
                <a:gd name="T55" fmla="*/ 0 h 55"/>
                <a:gd name="T56" fmla="*/ 0 w 85"/>
                <a:gd name="T57" fmla="*/ 0 h 55"/>
                <a:gd name="T58" fmla="*/ 0 w 85"/>
                <a:gd name="T59" fmla="*/ 0 h 55"/>
                <a:gd name="T60" fmla="*/ 0 w 85"/>
                <a:gd name="T61" fmla="*/ 0 h 55"/>
                <a:gd name="T62" fmla="*/ 0 w 85"/>
                <a:gd name="T63" fmla="*/ 0 h 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5"/>
                <a:gd name="T97" fmla="*/ 0 h 55"/>
                <a:gd name="T98" fmla="*/ 85 w 85"/>
                <a:gd name="T99" fmla="*/ 55 h 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5" h="55">
                  <a:moveTo>
                    <a:pt x="50" y="0"/>
                  </a:moveTo>
                  <a:lnTo>
                    <a:pt x="59" y="6"/>
                  </a:lnTo>
                  <a:lnTo>
                    <a:pt x="68" y="15"/>
                  </a:lnTo>
                  <a:lnTo>
                    <a:pt x="73" y="21"/>
                  </a:lnTo>
                  <a:lnTo>
                    <a:pt x="77" y="25"/>
                  </a:lnTo>
                  <a:lnTo>
                    <a:pt x="80" y="31"/>
                  </a:lnTo>
                  <a:lnTo>
                    <a:pt x="85" y="37"/>
                  </a:lnTo>
                  <a:lnTo>
                    <a:pt x="76" y="31"/>
                  </a:lnTo>
                  <a:lnTo>
                    <a:pt x="67" y="29"/>
                  </a:lnTo>
                  <a:lnTo>
                    <a:pt x="59" y="29"/>
                  </a:lnTo>
                  <a:lnTo>
                    <a:pt x="50" y="34"/>
                  </a:lnTo>
                  <a:lnTo>
                    <a:pt x="43" y="36"/>
                  </a:lnTo>
                  <a:lnTo>
                    <a:pt x="38" y="41"/>
                  </a:lnTo>
                  <a:lnTo>
                    <a:pt x="35" y="47"/>
                  </a:lnTo>
                  <a:lnTo>
                    <a:pt x="32" y="55"/>
                  </a:lnTo>
                  <a:lnTo>
                    <a:pt x="27" y="53"/>
                  </a:lnTo>
                  <a:lnTo>
                    <a:pt x="25" y="49"/>
                  </a:lnTo>
                  <a:lnTo>
                    <a:pt x="24" y="44"/>
                  </a:lnTo>
                  <a:lnTo>
                    <a:pt x="24" y="41"/>
                  </a:lnTo>
                  <a:lnTo>
                    <a:pt x="18" y="44"/>
                  </a:lnTo>
                  <a:lnTo>
                    <a:pt x="15" y="51"/>
                  </a:lnTo>
                  <a:lnTo>
                    <a:pt x="7" y="48"/>
                  </a:lnTo>
                  <a:lnTo>
                    <a:pt x="0" y="49"/>
                  </a:lnTo>
                  <a:lnTo>
                    <a:pt x="6" y="41"/>
                  </a:lnTo>
                  <a:lnTo>
                    <a:pt x="12" y="35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1" y="16"/>
                  </a:lnTo>
                  <a:lnTo>
                    <a:pt x="38" y="11"/>
                  </a:lnTo>
                  <a:lnTo>
                    <a:pt x="43" y="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" name="Freeform 380"/>
            <p:cNvSpPr>
              <a:spLocks/>
            </p:cNvSpPr>
            <p:nvPr/>
          </p:nvSpPr>
          <p:spPr bwMode="auto">
            <a:xfrm>
              <a:off x="6748" y="3619"/>
              <a:ext cx="31" cy="27"/>
            </a:xfrm>
            <a:custGeom>
              <a:avLst/>
              <a:gdLst>
                <a:gd name="T0" fmla="*/ 0 w 121"/>
                <a:gd name="T1" fmla="*/ 0 h 111"/>
                <a:gd name="T2" fmla="*/ 0 w 121"/>
                <a:gd name="T3" fmla="*/ 0 h 111"/>
                <a:gd name="T4" fmla="*/ 0 w 121"/>
                <a:gd name="T5" fmla="*/ 0 h 111"/>
                <a:gd name="T6" fmla="*/ 0 w 121"/>
                <a:gd name="T7" fmla="*/ 0 h 111"/>
                <a:gd name="T8" fmla="*/ 0 w 121"/>
                <a:gd name="T9" fmla="*/ 0 h 111"/>
                <a:gd name="T10" fmla="*/ 0 w 121"/>
                <a:gd name="T11" fmla="*/ 0 h 111"/>
                <a:gd name="T12" fmla="*/ 0 w 121"/>
                <a:gd name="T13" fmla="*/ 0 h 111"/>
                <a:gd name="T14" fmla="*/ 0 w 121"/>
                <a:gd name="T15" fmla="*/ 0 h 111"/>
                <a:gd name="T16" fmla="*/ 0 w 121"/>
                <a:gd name="T17" fmla="*/ 0 h 111"/>
                <a:gd name="T18" fmla="*/ 0 w 121"/>
                <a:gd name="T19" fmla="*/ 0 h 111"/>
                <a:gd name="T20" fmla="*/ 0 w 121"/>
                <a:gd name="T21" fmla="*/ 0 h 111"/>
                <a:gd name="T22" fmla="*/ 0 w 121"/>
                <a:gd name="T23" fmla="*/ 0 h 111"/>
                <a:gd name="T24" fmla="*/ 0 w 121"/>
                <a:gd name="T25" fmla="*/ 0 h 111"/>
                <a:gd name="T26" fmla="*/ 0 w 121"/>
                <a:gd name="T27" fmla="*/ 0 h 111"/>
                <a:gd name="T28" fmla="*/ 0 w 121"/>
                <a:gd name="T29" fmla="*/ 0 h 111"/>
                <a:gd name="T30" fmla="*/ 0 w 121"/>
                <a:gd name="T31" fmla="*/ 0 h 111"/>
                <a:gd name="T32" fmla="*/ 0 w 121"/>
                <a:gd name="T33" fmla="*/ 0 h 111"/>
                <a:gd name="T34" fmla="*/ 0 w 121"/>
                <a:gd name="T35" fmla="*/ 0 h 111"/>
                <a:gd name="T36" fmla="*/ 0 w 121"/>
                <a:gd name="T37" fmla="*/ 0 h 111"/>
                <a:gd name="T38" fmla="*/ 0 w 121"/>
                <a:gd name="T39" fmla="*/ 0 h 111"/>
                <a:gd name="T40" fmla="*/ 0 w 121"/>
                <a:gd name="T41" fmla="*/ 0 h 111"/>
                <a:gd name="T42" fmla="*/ 0 w 121"/>
                <a:gd name="T43" fmla="*/ 0 h 111"/>
                <a:gd name="T44" fmla="*/ 0 w 121"/>
                <a:gd name="T45" fmla="*/ 0 h 111"/>
                <a:gd name="T46" fmla="*/ 0 w 121"/>
                <a:gd name="T47" fmla="*/ 0 h 111"/>
                <a:gd name="T48" fmla="*/ 0 w 121"/>
                <a:gd name="T49" fmla="*/ 0 h 111"/>
                <a:gd name="T50" fmla="*/ 0 w 121"/>
                <a:gd name="T51" fmla="*/ 0 h 111"/>
                <a:gd name="T52" fmla="*/ 0 w 121"/>
                <a:gd name="T53" fmla="*/ 0 h 111"/>
                <a:gd name="T54" fmla="*/ 0 w 121"/>
                <a:gd name="T55" fmla="*/ 0 h 111"/>
                <a:gd name="T56" fmla="*/ 0 w 121"/>
                <a:gd name="T57" fmla="*/ 0 h 111"/>
                <a:gd name="T58" fmla="*/ 0 w 121"/>
                <a:gd name="T59" fmla="*/ 0 h 111"/>
                <a:gd name="T60" fmla="*/ 0 w 121"/>
                <a:gd name="T61" fmla="*/ 0 h 111"/>
                <a:gd name="T62" fmla="*/ 0 w 121"/>
                <a:gd name="T63" fmla="*/ 0 h 111"/>
                <a:gd name="T64" fmla="*/ 0 w 121"/>
                <a:gd name="T65" fmla="*/ 0 h 111"/>
                <a:gd name="T66" fmla="*/ 0 w 121"/>
                <a:gd name="T67" fmla="*/ 0 h 111"/>
                <a:gd name="T68" fmla="*/ 0 w 121"/>
                <a:gd name="T69" fmla="*/ 0 h 111"/>
                <a:gd name="T70" fmla="*/ 0 w 121"/>
                <a:gd name="T71" fmla="*/ 0 h 111"/>
                <a:gd name="T72" fmla="*/ 0 w 121"/>
                <a:gd name="T73" fmla="*/ 0 h 111"/>
                <a:gd name="T74" fmla="*/ 0 w 121"/>
                <a:gd name="T75" fmla="*/ 0 h 111"/>
                <a:gd name="T76" fmla="*/ 0 w 121"/>
                <a:gd name="T77" fmla="*/ 0 h 111"/>
                <a:gd name="T78" fmla="*/ 0 w 121"/>
                <a:gd name="T79" fmla="*/ 0 h 111"/>
                <a:gd name="T80" fmla="*/ 0 w 121"/>
                <a:gd name="T81" fmla="*/ 0 h 111"/>
                <a:gd name="T82" fmla="*/ 0 w 121"/>
                <a:gd name="T83" fmla="*/ 0 h 111"/>
                <a:gd name="T84" fmla="*/ 0 w 121"/>
                <a:gd name="T85" fmla="*/ 0 h 111"/>
                <a:gd name="T86" fmla="*/ 0 w 121"/>
                <a:gd name="T87" fmla="*/ 0 h 111"/>
                <a:gd name="T88" fmla="*/ 0 w 121"/>
                <a:gd name="T89" fmla="*/ 0 h 111"/>
                <a:gd name="T90" fmla="*/ 0 w 121"/>
                <a:gd name="T91" fmla="*/ 0 h 111"/>
                <a:gd name="T92" fmla="*/ 0 w 121"/>
                <a:gd name="T93" fmla="*/ 0 h 111"/>
                <a:gd name="T94" fmla="*/ 0 w 121"/>
                <a:gd name="T95" fmla="*/ 0 h 1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"/>
                <a:gd name="T145" fmla="*/ 0 h 111"/>
                <a:gd name="T146" fmla="*/ 121 w 121"/>
                <a:gd name="T147" fmla="*/ 111 h 11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" h="111">
                  <a:moveTo>
                    <a:pt x="102" y="0"/>
                  </a:moveTo>
                  <a:lnTo>
                    <a:pt x="109" y="0"/>
                  </a:lnTo>
                  <a:lnTo>
                    <a:pt x="115" y="1"/>
                  </a:lnTo>
                  <a:lnTo>
                    <a:pt x="119" y="3"/>
                  </a:lnTo>
                  <a:lnTo>
                    <a:pt x="121" y="5"/>
                  </a:lnTo>
                  <a:lnTo>
                    <a:pt x="121" y="8"/>
                  </a:lnTo>
                  <a:lnTo>
                    <a:pt x="118" y="10"/>
                  </a:lnTo>
                  <a:lnTo>
                    <a:pt x="114" y="13"/>
                  </a:lnTo>
                  <a:lnTo>
                    <a:pt x="108" y="19"/>
                  </a:lnTo>
                  <a:lnTo>
                    <a:pt x="97" y="23"/>
                  </a:lnTo>
                  <a:lnTo>
                    <a:pt x="86" y="31"/>
                  </a:lnTo>
                  <a:lnTo>
                    <a:pt x="74" y="39"/>
                  </a:lnTo>
                  <a:lnTo>
                    <a:pt x="66" y="48"/>
                  </a:lnTo>
                  <a:lnTo>
                    <a:pt x="60" y="53"/>
                  </a:lnTo>
                  <a:lnTo>
                    <a:pt x="57" y="60"/>
                  </a:lnTo>
                  <a:lnTo>
                    <a:pt x="56" y="65"/>
                  </a:lnTo>
                  <a:lnTo>
                    <a:pt x="59" y="73"/>
                  </a:lnTo>
                  <a:lnTo>
                    <a:pt x="54" y="72"/>
                  </a:lnTo>
                  <a:lnTo>
                    <a:pt x="51" y="73"/>
                  </a:lnTo>
                  <a:lnTo>
                    <a:pt x="50" y="76"/>
                  </a:lnTo>
                  <a:lnTo>
                    <a:pt x="53" y="79"/>
                  </a:lnTo>
                  <a:lnTo>
                    <a:pt x="56" y="85"/>
                  </a:lnTo>
                  <a:lnTo>
                    <a:pt x="61" y="91"/>
                  </a:lnTo>
                  <a:lnTo>
                    <a:pt x="56" y="93"/>
                  </a:lnTo>
                  <a:lnTo>
                    <a:pt x="50" y="94"/>
                  </a:lnTo>
                  <a:lnTo>
                    <a:pt x="41" y="94"/>
                  </a:lnTo>
                  <a:lnTo>
                    <a:pt x="33" y="93"/>
                  </a:lnTo>
                  <a:lnTo>
                    <a:pt x="26" y="99"/>
                  </a:lnTo>
                  <a:lnTo>
                    <a:pt x="20" y="104"/>
                  </a:lnTo>
                  <a:lnTo>
                    <a:pt x="10" y="107"/>
                  </a:lnTo>
                  <a:lnTo>
                    <a:pt x="0" y="111"/>
                  </a:lnTo>
                  <a:lnTo>
                    <a:pt x="9" y="102"/>
                  </a:lnTo>
                  <a:lnTo>
                    <a:pt x="17" y="93"/>
                  </a:lnTo>
                  <a:lnTo>
                    <a:pt x="23" y="83"/>
                  </a:lnTo>
                  <a:lnTo>
                    <a:pt x="31" y="73"/>
                  </a:lnTo>
                  <a:lnTo>
                    <a:pt x="33" y="67"/>
                  </a:lnTo>
                  <a:lnTo>
                    <a:pt x="36" y="62"/>
                  </a:lnTo>
                  <a:lnTo>
                    <a:pt x="38" y="57"/>
                  </a:lnTo>
                  <a:lnTo>
                    <a:pt x="42" y="51"/>
                  </a:lnTo>
                  <a:lnTo>
                    <a:pt x="48" y="40"/>
                  </a:lnTo>
                  <a:lnTo>
                    <a:pt x="55" y="32"/>
                  </a:lnTo>
                  <a:lnTo>
                    <a:pt x="62" y="21"/>
                  </a:lnTo>
                  <a:lnTo>
                    <a:pt x="73" y="13"/>
                  </a:lnTo>
                  <a:lnTo>
                    <a:pt x="79" y="9"/>
                  </a:lnTo>
                  <a:lnTo>
                    <a:pt x="85" y="6"/>
                  </a:lnTo>
                  <a:lnTo>
                    <a:pt x="92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" name="Freeform 381"/>
            <p:cNvSpPr>
              <a:spLocks/>
            </p:cNvSpPr>
            <p:nvPr/>
          </p:nvSpPr>
          <p:spPr bwMode="auto">
            <a:xfrm>
              <a:off x="6960" y="3622"/>
              <a:ext cx="22" cy="29"/>
            </a:xfrm>
            <a:custGeom>
              <a:avLst/>
              <a:gdLst>
                <a:gd name="T0" fmla="*/ 0 w 85"/>
                <a:gd name="T1" fmla="*/ 0 h 117"/>
                <a:gd name="T2" fmla="*/ 0 w 85"/>
                <a:gd name="T3" fmla="*/ 0 h 117"/>
                <a:gd name="T4" fmla="*/ 0 w 85"/>
                <a:gd name="T5" fmla="*/ 0 h 117"/>
                <a:gd name="T6" fmla="*/ 0 w 85"/>
                <a:gd name="T7" fmla="*/ 0 h 117"/>
                <a:gd name="T8" fmla="*/ 0 w 85"/>
                <a:gd name="T9" fmla="*/ 0 h 117"/>
                <a:gd name="T10" fmla="*/ 0 w 85"/>
                <a:gd name="T11" fmla="*/ 0 h 117"/>
                <a:gd name="T12" fmla="*/ 0 w 85"/>
                <a:gd name="T13" fmla="*/ 0 h 117"/>
                <a:gd name="T14" fmla="*/ 0 w 85"/>
                <a:gd name="T15" fmla="*/ 0 h 117"/>
                <a:gd name="T16" fmla="*/ 0 w 85"/>
                <a:gd name="T17" fmla="*/ 0 h 117"/>
                <a:gd name="T18" fmla="*/ 0 w 85"/>
                <a:gd name="T19" fmla="*/ 0 h 117"/>
                <a:gd name="T20" fmla="*/ 0 w 85"/>
                <a:gd name="T21" fmla="*/ 0 h 117"/>
                <a:gd name="T22" fmla="*/ 0 w 85"/>
                <a:gd name="T23" fmla="*/ 0 h 117"/>
                <a:gd name="T24" fmla="*/ 0 w 85"/>
                <a:gd name="T25" fmla="*/ 0 h 117"/>
                <a:gd name="T26" fmla="*/ 0 w 85"/>
                <a:gd name="T27" fmla="*/ 0 h 117"/>
                <a:gd name="T28" fmla="*/ 0 w 85"/>
                <a:gd name="T29" fmla="*/ 0 h 117"/>
                <a:gd name="T30" fmla="*/ 0 w 85"/>
                <a:gd name="T31" fmla="*/ 0 h 117"/>
                <a:gd name="T32" fmla="*/ 0 w 85"/>
                <a:gd name="T33" fmla="*/ 0 h 117"/>
                <a:gd name="T34" fmla="*/ 0 w 85"/>
                <a:gd name="T35" fmla="*/ 0 h 117"/>
                <a:gd name="T36" fmla="*/ 0 w 85"/>
                <a:gd name="T37" fmla="*/ 0 h 117"/>
                <a:gd name="T38" fmla="*/ 0 w 85"/>
                <a:gd name="T39" fmla="*/ 0 h 117"/>
                <a:gd name="T40" fmla="*/ 0 w 85"/>
                <a:gd name="T41" fmla="*/ 0 h 117"/>
                <a:gd name="T42" fmla="*/ 0 w 85"/>
                <a:gd name="T43" fmla="*/ 0 h 117"/>
                <a:gd name="T44" fmla="*/ 0 w 85"/>
                <a:gd name="T45" fmla="*/ 0 h 117"/>
                <a:gd name="T46" fmla="*/ 0 w 85"/>
                <a:gd name="T47" fmla="*/ 0 h 117"/>
                <a:gd name="T48" fmla="*/ 0 w 85"/>
                <a:gd name="T49" fmla="*/ 0 h 117"/>
                <a:gd name="T50" fmla="*/ 0 w 85"/>
                <a:gd name="T51" fmla="*/ 0 h 117"/>
                <a:gd name="T52" fmla="*/ 0 w 85"/>
                <a:gd name="T53" fmla="*/ 0 h 117"/>
                <a:gd name="T54" fmla="*/ 0 w 85"/>
                <a:gd name="T55" fmla="*/ 0 h 117"/>
                <a:gd name="T56" fmla="*/ 0 w 85"/>
                <a:gd name="T57" fmla="*/ 0 h 117"/>
                <a:gd name="T58" fmla="*/ 0 w 85"/>
                <a:gd name="T59" fmla="*/ 0 h 117"/>
                <a:gd name="T60" fmla="*/ 0 w 85"/>
                <a:gd name="T61" fmla="*/ 0 h 117"/>
                <a:gd name="T62" fmla="*/ 0 w 85"/>
                <a:gd name="T63" fmla="*/ 0 h 117"/>
                <a:gd name="T64" fmla="*/ 0 w 85"/>
                <a:gd name="T65" fmla="*/ 0 h 117"/>
                <a:gd name="T66" fmla="*/ 0 w 85"/>
                <a:gd name="T67" fmla="*/ 0 h 117"/>
                <a:gd name="T68" fmla="*/ 0 w 85"/>
                <a:gd name="T69" fmla="*/ 0 h 117"/>
                <a:gd name="T70" fmla="*/ 0 w 85"/>
                <a:gd name="T71" fmla="*/ 0 h 117"/>
                <a:gd name="T72" fmla="*/ 0 w 85"/>
                <a:gd name="T73" fmla="*/ 0 h 117"/>
                <a:gd name="T74" fmla="*/ 0 w 85"/>
                <a:gd name="T75" fmla="*/ 0 h 117"/>
                <a:gd name="T76" fmla="*/ 0 w 85"/>
                <a:gd name="T77" fmla="*/ 0 h 117"/>
                <a:gd name="T78" fmla="*/ 0 w 85"/>
                <a:gd name="T79" fmla="*/ 0 h 117"/>
                <a:gd name="T80" fmla="*/ 0 w 85"/>
                <a:gd name="T81" fmla="*/ 0 h 117"/>
                <a:gd name="T82" fmla="*/ 0 w 85"/>
                <a:gd name="T83" fmla="*/ 0 h 117"/>
                <a:gd name="T84" fmla="*/ 0 w 85"/>
                <a:gd name="T85" fmla="*/ 0 h 117"/>
                <a:gd name="T86" fmla="*/ 0 w 85"/>
                <a:gd name="T87" fmla="*/ 0 h 117"/>
                <a:gd name="T88" fmla="*/ 0 w 85"/>
                <a:gd name="T89" fmla="*/ 0 h 117"/>
                <a:gd name="T90" fmla="*/ 0 w 85"/>
                <a:gd name="T91" fmla="*/ 0 h 117"/>
                <a:gd name="T92" fmla="*/ 0 w 85"/>
                <a:gd name="T93" fmla="*/ 0 h 117"/>
                <a:gd name="T94" fmla="*/ 0 w 85"/>
                <a:gd name="T95" fmla="*/ 0 h 117"/>
                <a:gd name="T96" fmla="*/ 0 w 85"/>
                <a:gd name="T97" fmla="*/ 0 h 117"/>
                <a:gd name="T98" fmla="*/ 0 w 85"/>
                <a:gd name="T99" fmla="*/ 0 h 1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"/>
                <a:gd name="T151" fmla="*/ 0 h 117"/>
                <a:gd name="T152" fmla="*/ 85 w 85"/>
                <a:gd name="T153" fmla="*/ 117 h 1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" h="117">
                  <a:moveTo>
                    <a:pt x="33" y="0"/>
                  </a:moveTo>
                  <a:lnTo>
                    <a:pt x="74" y="2"/>
                  </a:lnTo>
                  <a:lnTo>
                    <a:pt x="73" y="8"/>
                  </a:lnTo>
                  <a:lnTo>
                    <a:pt x="71" y="13"/>
                  </a:lnTo>
                  <a:lnTo>
                    <a:pt x="67" y="17"/>
                  </a:lnTo>
                  <a:lnTo>
                    <a:pt x="62" y="20"/>
                  </a:lnTo>
                  <a:lnTo>
                    <a:pt x="53" y="23"/>
                  </a:lnTo>
                  <a:lnTo>
                    <a:pt x="49" y="24"/>
                  </a:lnTo>
                  <a:lnTo>
                    <a:pt x="54" y="34"/>
                  </a:lnTo>
                  <a:lnTo>
                    <a:pt x="49" y="40"/>
                  </a:lnTo>
                  <a:lnTo>
                    <a:pt x="51" y="47"/>
                  </a:lnTo>
                  <a:lnTo>
                    <a:pt x="56" y="50"/>
                  </a:lnTo>
                  <a:lnTo>
                    <a:pt x="63" y="53"/>
                  </a:lnTo>
                  <a:lnTo>
                    <a:pt x="69" y="57"/>
                  </a:lnTo>
                  <a:lnTo>
                    <a:pt x="78" y="60"/>
                  </a:lnTo>
                  <a:lnTo>
                    <a:pt x="83" y="66"/>
                  </a:lnTo>
                  <a:lnTo>
                    <a:pt x="85" y="75"/>
                  </a:lnTo>
                  <a:lnTo>
                    <a:pt x="79" y="73"/>
                  </a:lnTo>
                  <a:lnTo>
                    <a:pt x="72" y="74"/>
                  </a:lnTo>
                  <a:lnTo>
                    <a:pt x="67" y="74"/>
                  </a:lnTo>
                  <a:lnTo>
                    <a:pt x="61" y="76"/>
                  </a:lnTo>
                  <a:lnTo>
                    <a:pt x="51" y="81"/>
                  </a:lnTo>
                  <a:lnTo>
                    <a:pt x="43" y="89"/>
                  </a:lnTo>
                  <a:lnTo>
                    <a:pt x="33" y="97"/>
                  </a:lnTo>
                  <a:lnTo>
                    <a:pt x="25" y="104"/>
                  </a:lnTo>
                  <a:lnTo>
                    <a:pt x="16" y="112"/>
                  </a:lnTo>
                  <a:lnTo>
                    <a:pt x="8" y="117"/>
                  </a:lnTo>
                  <a:lnTo>
                    <a:pt x="7" y="108"/>
                  </a:lnTo>
                  <a:lnTo>
                    <a:pt x="9" y="102"/>
                  </a:lnTo>
                  <a:lnTo>
                    <a:pt x="9" y="94"/>
                  </a:lnTo>
                  <a:lnTo>
                    <a:pt x="13" y="89"/>
                  </a:lnTo>
                  <a:lnTo>
                    <a:pt x="15" y="82"/>
                  </a:lnTo>
                  <a:lnTo>
                    <a:pt x="18" y="75"/>
                  </a:lnTo>
                  <a:lnTo>
                    <a:pt x="19" y="68"/>
                  </a:lnTo>
                  <a:lnTo>
                    <a:pt x="19" y="61"/>
                  </a:lnTo>
                  <a:lnTo>
                    <a:pt x="10" y="60"/>
                  </a:lnTo>
                  <a:lnTo>
                    <a:pt x="7" y="58"/>
                  </a:lnTo>
                  <a:lnTo>
                    <a:pt x="3" y="53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4" y="28"/>
                  </a:lnTo>
                  <a:lnTo>
                    <a:pt x="7" y="23"/>
                  </a:lnTo>
                  <a:lnTo>
                    <a:pt x="9" y="18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25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" name="Freeform 382"/>
            <p:cNvSpPr>
              <a:spLocks/>
            </p:cNvSpPr>
            <p:nvPr/>
          </p:nvSpPr>
          <p:spPr bwMode="auto">
            <a:xfrm>
              <a:off x="6888" y="3625"/>
              <a:ext cx="29" cy="18"/>
            </a:xfrm>
            <a:custGeom>
              <a:avLst/>
              <a:gdLst>
                <a:gd name="T0" fmla="*/ 0 w 114"/>
                <a:gd name="T1" fmla="*/ 0 h 71"/>
                <a:gd name="T2" fmla="*/ 0 w 114"/>
                <a:gd name="T3" fmla="*/ 0 h 71"/>
                <a:gd name="T4" fmla="*/ 0 w 114"/>
                <a:gd name="T5" fmla="*/ 0 h 71"/>
                <a:gd name="T6" fmla="*/ 0 w 114"/>
                <a:gd name="T7" fmla="*/ 0 h 71"/>
                <a:gd name="T8" fmla="*/ 0 w 114"/>
                <a:gd name="T9" fmla="*/ 0 h 71"/>
                <a:gd name="T10" fmla="*/ 0 w 114"/>
                <a:gd name="T11" fmla="*/ 0 h 71"/>
                <a:gd name="T12" fmla="*/ 0 w 114"/>
                <a:gd name="T13" fmla="*/ 0 h 71"/>
                <a:gd name="T14" fmla="*/ 0 w 114"/>
                <a:gd name="T15" fmla="*/ 0 h 71"/>
                <a:gd name="T16" fmla="*/ 0 w 114"/>
                <a:gd name="T17" fmla="*/ 0 h 71"/>
                <a:gd name="T18" fmla="*/ 0 w 114"/>
                <a:gd name="T19" fmla="*/ 0 h 71"/>
                <a:gd name="T20" fmla="*/ 0 w 114"/>
                <a:gd name="T21" fmla="*/ 0 h 71"/>
                <a:gd name="T22" fmla="*/ 0 w 114"/>
                <a:gd name="T23" fmla="*/ 0 h 71"/>
                <a:gd name="T24" fmla="*/ 0 w 114"/>
                <a:gd name="T25" fmla="*/ 0 h 71"/>
                <a:gd name="T26" fmla="*/ 0 w 114"/>
                <a:gd name="T27" fmla="*/ 0 h 71"/>
                <a:gd name="T28" fmla="*/ 0 w 114"/>
                <a:gd name="T29" fmla="*/ 0 h 71"/>
                <a:gd name="T30" fmla="*/ 0 w 114"/>
                <a:gd name="T31" fmla="*/ 0 h 71"/>
                <a:gd name="T32" fmla="*/ 0 w 114"/>
                <a:gd name="T33" fmla="*/ 0 h 71"/>
                <a:gd name="T34" fmla="*/ 0 w 114"/>
                <a:gd name="T35" fmla="*/ 0 h 71"/>
                <a:gd name="T36" fmla="*/ 0 w 114"/>
                <a:gd name="T37" fmla="*/ 0 h 71"/>
                <a:gd name="T38" fmla="*/ 0 w 114"/>
                <a:gd name="T39" fmla="*/ 0 h 71"/>
                <a:gd name="T40" fmla="*/ 0 w 114"/>
                <a:gd name="T41" fmla="*/ 0 h 71"/>
                <a:gd name="T42" fmla="*/ 0 w 114"/>
                <a:gd name="T43" fmla="*/ 0 h 71"/>
                <a:gd name="T44" fmla="*/ 0 w 114"/>
                <a:gd name="T45" fmla="*/ 0 h 71"/>
                <a:gd name="T46" fmla="*/ 0 w 114"/>
                <a:gd name="T47" fmla="*/ 0 h 71"/>
                <a:gd name="T48" fmla="*/ 0 w 114"/>
                <a:gd name="T49" fmla="*/ 0 h 71"/>
                <a:gd name="T50" fmla="*/ 0 w 114"/>
                <a:gd name="T51" fmla="*/ 0 h 71"/>
                <a:gd name="T52" fmla="*/ 0 w 114"/>
                <a:gd name="T53" fmla="*/ 0 h 71"/>
                <a:gd name="T54" fmla="*/ 0 w 114"/>
                <a:gd name="T55" fmla="*/ 0 h 71"/>
                <a:gd name="T56" fmla="*/ 0 w 114"/>
                <a:gd name="T57" fmla="*/ 0 h 71"/>
                <a:gd name="T58" fmla="*/ 0 w 114"/>
                <a:gd name="T59" fmla="*/ 0 h 71"/>
                <a:gd name="T60" fmla="*/ 0 w 114"/>
                <a:gd name="T61" fmla="*/ 0 h 71"/>
                <a:gd name="T62" fmla="*/ 0 w 114"/>
                <a:gd name="T63" fmla="*/ 0 h 71"/>
                <a:gd name="T64" fmla="*/ 0 w 114"/>
                <a:gd name="T65" fmla="*/ 0 h 71"/>
                <a:gd name="T66" fmla="*/ 0 w 114"/>
                <a:gd name="T67" fmla="*/ 0 h 71"/>
                <a:gd name="T68" fmla="*/ 0 w 114"/>
                <a:gd name="T69" fmla="*/ 0 h 71"/>
                <a:gd name="T70" fmla="*/ 0 w 114"/>
                <a:gd name="T71" fmla="*/ 0 h 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71"/>
                <a:gd name="T110" fmla="*/ 114 w 114"/>
                <a:gd name="T111" fmla="*/ 71 h 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71">
                  <a:moveTo>
                    <a:pt x="93" y="0"/>
                  </a:moveTo>
                  <a:lnTo>
                    <a:pt x="102" y="5"/>
                  </a:lnTo>
                  <a:lnTo>
                    <a:pt x="111" y="13"/>
                  </a:lnTo>
                  <a:lnTo>
                    <a:pt x="113" y="22"/>
                  </a:lnTo>
                  <a:lnTo>
                    <a:pt x="114" y="32"/>
                  </a:lnTo>
                  <a:lnTo>
                    <a:pt x="111" y="39"/>
                  </a:lnTo>
                  <a:lnTo>
                    <a:pt x="105" y="45"/>
                  </a:lnTo>
                  <a:lnTo>
                    <a:pt x="99" y="46"/>
                  </a:lnTo>
                  <a:lnTo>
                    <a:pt x="95" y="46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22" y="71"/>
                  </a:lnTo>
                  <a:lnTo>
                    <a:pt x="0" y="61"/>
                  </a:lnTo>
                  <a:lnTo>
                    <a:pt x="2" y="56"/>
                  </a:lnTo>
                  <a:lnTo>
                    <a:pt x="6" y="51"/>
                  </a:lnTo>
                  <a:lnTo>
                    <a:pt x="11" y="48"/>
                  </a:lnTo>
                  <a:lnTo>
                    <a:pt x="17" y="46"/>
                  </a:lnTo>
                  <a:lnTo>
                    <a:pt x="18" y="41"/>
                  </a:lnTo>
                  <a:lnTo>
                    <a:pt x="22" y="37"/>
                  </a:lnTo>
                  <a:lnTo>
                    <a:pt x="22" y="32"/>
                  </a:lnTo>
                  <a:lnTo>
                    <a:pt x="19" y="24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6" y="25"/>
                  </a:lnTo>
                  <a:lnTo>
                    <a:pt x="31" y="28"/>
                  </a:lnTo>
                  <a:lnTo>
                    <a:pt x="36" y="30"/>
                  </a:lnTo>
                  <a:lnTo>
                    <a:pt x="41" y="30"/>
                  </a:lnTo>
                  <a:lnTo>
                    <a:pt x="48" y="25"/>
                  </a:lnTo>
                  <a:lnTo>
                    <a:pt x="55" y="21"/>
                  </a:lnTo>
                  <a:lnTo>
                    <a:pt x="63" y="13"/>
                  </a:lnTo>
                  <a:lnTo>
                    <a:pt x="70" y="7"/>
                  </a:lnTo>
                  <a:lnTo>
                    <a:pt x="77" y="5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" name="Freeform 383"/>
            <p:cNvSpPr>
              <a:spLocks/>
            </p:cNvSpPr>
            <p:nvPr/>
          </p:nvSpPr>
          <p:spPr bwMode="auto">
            <a:xfrm>
              <a:off x="7045" y="3628"/>
              <a:ext cx="26" cy="11"/>
            </a:xfrm>
            <a:custGeom>
              <a:avLst/>
              <a:gdLst>
                <a:gd name="T0" fmla="*/ 0 w 103"/>
                <a:gd name="T1" fmla="*/ 0 h 47"/>
                <a:gd name="T2" fmla="*/ 0 w 103"/>
                <a:gd name="T3" fmla="*/ 0 h 47"/>
                <a:gd name="T4" fmla="*/ 0 w 103"/>
                <a:gd name="T5" fmla="*/ 0 h 47"/>
                <a:gd name="T6" fmla="*/ 0 w 103"/>
                <a:gd name="T7" fmla="*/ 0 h 47"/>
                <a:gd name="T8" fmla="*/ 0 w 103"/>
                <a:gd name="T9" fmla="*/ 0 h 47"/>
                <a:gd name="T10" fmla="*/ 0 w 103"/>
                <a:gd name="T11" fmla="*/ 0 h 47"/>
                <a:gd name="T12" fmla="*/ 0 w 103"/>
                <a:gd name="T13" fmla="*/ 0 h 47"/>
                <a:gd name="T14" fmla="*/ 0 w 103"/>
                <a:gd name="T15" fmla="*/ 0 h 47"/>
                <a:gd name="T16" fmla="*/ 0 w 103"/>
                <a:gd name="T17" fmla="*/ 0 h 47"/>
                <a:gd name="T18" fmla="*/ 0 w 103"/>
                <a:gd name="T19" fmla="*/ 0 h 47"/>
                <a:gd name="T20" fmla="*/ 0 w 103"/>
                <a:gd name="T21" fmla="*/ 0 h 47"/>
                <a:gd name="T22" fmla="*/ 0 w 103"/>
                <a:gd name="T23" fmla="*/ 0 h 47"/>
                <a:gd name="T24" fmla="*/ 0 w 103"/>
                <a:gd name="T25" fmla="*/ 0 h 47"/>
                <a:gd name="T26" fmla="*/ 0 w 103"/>
                <a:gd name="T27" fmla="*/ 0 h 47"/>
                <a:gd name="T28" fmla="*/ 0 w 103"/>
                <a:gd name="T29" fmla="*/ 0 h 47"/>
                <a:gd name="T30" fmla="*/ 0 w 103"/>
                <a:gd name="T31" fmla="*/ 0 h 47"/>
                <a:gd name="T32" fmla="*/ 0 w 103"/>
                <a:gd name="T33" fmla="*/ 0 h 47"/>
                <a:gd name="T34" fmla="*/ 0 w 103"/>
                <a:gd name="T35" fmla="*/ 0 h 47"/>
                <a:gd name="T36" fmla="*/ 0 w 103"/>
                <a:gd name="T37" fmla="*/ 0 h 47"/>
                <a:gd name="T38" fmla="*/ 0 w 103"/>
                <a:gd name="T39" fmla="*/ 0 h 47"/>
                <a:gd name="T40" fmla="*/ 0 w 103"/>
                <a:gd name="T41" fmla="*/ 0 h 47"/>
                <a:gd name="T42" fmla="*/ 0 w 103"/>
                <a:gd name="T43" fmla="*/ 0 h 47"/>
                <a:gd name="T44" fmla="*/ 0 w 103"/>
                <a:gd name="T45" fmla="*/ 0 h 47"/>
                <a:gd name="T46" fmla="*/ 0 w 103"/>
                <a:gd name="T47" fmla="*/ 0 h 47"/>
                <a:gd name="T48" fmla="*/ 0 w 103"/>
                <a:gd name="T49" fmla="*/ 0 h 47"/>
                <a:gd name="T50" fmla="*/ 0 w 103"/>
                <a:gd name="T51" fmla="*/ 0 h 47"/>
                <a:gd name="T52" fmla="*/ 0 w 103"/>
                <a:gd name="T53" fmla="*/ 0 h 47"/>
                <a:gd name="T54" fmla="*/ 0 w 103"/>
                <a:gd name="T55" fmla="*/ 0 h 47"/>
                <a:gd name="T56" fmla="*/ 0 w 103"/>
                <a:gd name="T57" fmla="*/ 0 h 47"/>
                <a:gd name="T58" fmla="*/ 0 w 103"/>
                <a:gd name="T59" fmla="*/ 0 h 47"/>
                <a:gd name="T60" fmla="*/ 0 w 103"/>
                <a:gd name="T61" fmla="*/ 0 h 47"/>
                <a:gd name="T62" fmla="*/ 0 w 103"/>
                <a:gd name="T63" fmla="*/ 0 h 47"/>
                <a:gd name="T64" fmla="*/ 0 w 103"/>
                <a:gd name="T65" fmla="*/ 0 h 47"/>
                <a:gd name="T66" fmla="*/ 0 w 103"/>
                <a:gd name="T67" fmla="*/ 0 h 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3"/>
                <a:gd name="T103" fmla="*/ 0 h 47"/>
                <a:gd name="T104" fmla="*/ 103 w 103"/>
                <a:gd name="T105" fmla="*/ 47 h 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3" h="47">
                  <a:moveTo>
                    <a:pt x="41" y="0"/>
                  </a:moveTo>
                  <a:lnTo>
                    <a:pt x="44" y="4"/>
                  </a:lnTo>
                  <a:lnTo>
                    <a:pt x="47" y="9"/>
                  </a:lnTo>
                  <a:lnTo>
                    <a:pt x="52" y="11"/>
                  </a:lnTo>
                  <a:lnTo>
                    <a:pt x="57" y="14"/>
                  </a:lnTo>
                  <a:lnTo>
                    <a:pt x="68" y="16"/>
                  </a:lnTo>
                  <a:lnTo>
                    <a:pt x="79" y="20"/>
                  </a:lnTo>
                  <a:lnTo>
                    <a:pt x="86" y="23"/>
                  </a:lnTo>
                  <a:lnTo>
                    <a:pt x="93" y="26"/>
                  </a:lnTo>
                  <a:lnTo>
                    <a:pt x="99" y="31"/>
                  </a:lnTo>
                  <a:lnTo>
                    <a:pt x="103" y="39"/>
                  </a:lnTo>
                  <a:lnTo>
                    <a:pt x="92" y="37"/>
                  </a:lnTo>
                  <a:lnTo>
                    <a:pt x="82" y="39"/>
                  </a:lnTo>
                  <a:lnTo>
                    <a:pt x="71" y="41"/>
                  </a:lnTo>
                  <a:lnTo>
                    <a:pt x="62" y="46"/>
                  </a:lnTo>
                  <a:lnTo>
                    <a:pt x="52" y="46"/>
                  </a:lnTo>
                  <a:lnTo>
                    <a:pt x="46" y="44"/>
                  </a:lnTo>
                  <a:lnTo>
                    <a:pt x="40" y="39"/>
                  </a:lnTo>
                  <a:lnTo>
                    <a:pt x="35" y="31"/>
                  </a:lnTo>
                  <a:lnTo>
                    <a:pt x="31" y="37"/>
                  </a:lnTo>
                  <a:lnTo>
                    <a:pt x="26" y="42"/>
                  </a:lnTo>
                  <a:lnTo>
                    <a:pt x="20" y="46"/>
                  </a:lnTo>
                  <a:lnTo>
                    <a:pt x="16" y="47"/>
                  </a:lnTo>
                  <a:lnTo>
                    <a:pt x="5" y="47"/>
                  </a:lnTo>
                  <a:lnTo>
                    <a:pt x="2" y="41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5" y="26"/>
                  </a:lnTo>
                  <a:lnTo>
                    <a:pt x="14" y="20"/>
                  </a:lnTo>
                  <a:lnTo>
                    <a:pt x="20" y="14"/>
                  </a:lnTo>
                  <a:lnTo>
                    <a:pt x="27" y="8"/>
                  </a:lnTo>
                  <a:lnTo>
                    <a:pt x="33" y="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" name="Freeform 384"/>
            <p:cNvSpPr>
              <a:spLocks/>
            </p:cNvSpPr>
            <p:nvPr/>
          </p:nvSpPr>
          <p:spPr bwMode="auto">
            <a:xfrm>
              <a:off x="7001" y="3629"/>
              <a:ext cx="9" cy="9"/>
            </a:xfrm>
            <a:custGeom>
              <a:avLst/>
              <a:gdLst>
                <a:gd name="T0" fmla="*/ 0 w 36"/>
                <a:gd name="T1" fmla="*/ 0 h 35"/>
                <a:gd name="T2" fmla="*/ 0 w 36"/>
                <a:gd name="T3" fmla="*/ 0 h 35"/>
                <a:gd name="T4" fmla="*/ 0 w 36"/>
                <a:gd name="T5" fmla="*/ 0 h 35"/>
                <a:gd name="T6" fmla="*/ 0 w 36"/>
                <a:gd name="T7" fmla="*/ 0 h 35"/>
                <a:gd name="T8" fmla="*/ 0 w 36"/>
                <a:gd name="T9" fmla="*/ 0 h 35"/>
                <a:gd name="T10" fmla="*/ 0 w 36"/>
                <a:gd name="T11" fmla="*/ 0 h 35"/>
                <a:gd name="T12" fmla="*/ 0 w 36"/>
                <a:gd name="T13" fmla="*/ 0 h 35"/>
                <a:gd name="T14" fmla="*/ 0 w 36"/>
                <a:gd name="T15" fmla="*/ 0 h 35"/>
                <a:gd name="T16" fmla="*/ 0 w 36"/>
                <a:gd name="T17" fmla="*/ 0 h 35"/>
                <a:gd name="T18" fmla="*/ 0 w 36"/>
                <a:gd name="T19" fmla="*/ 0 h 35"/>
                <a:gd name="T20" fmla="*/ 0 w 36"/>
                <a:gd name="T21" fmla="*/ 0 h 35"/>
                <a:gd name="T22" fmla="*/ 0 w 36"/>
                <a:gd name="T23" fmla="*/ 0 h 35"/>
                <a:gd name="T24" fmla="*/ 0 w 36"/>
                <a:gd name="T25" fmla="*/ 0 h 35"/>
                <a:gd name="T26" fmla="*/ 0 w 36"/>
                <a:gd name="T27" fmla="*/ 0 h 35"/>
                <a:gd name="T28" fmla="*/ 0 w 36"/>
                <a:gd name="T29" fmla="*/ 0 h 35"/>
                <a:gd name="T30" fmla="*/ 0 w 36"/>
                <a:gd name="T31" fmla="*/ 0 h 35"/>
                <a:gd name="T32" fmla="*/ 0 w 36"/>
                <a:gd name="T33" fmla="*/ 0 h 35"/>
                <a:gd name="T34" fmla="*/ 0 w 36"/>
                <a:gd name="T35" fmla="*/ 0 h 35"/>
                <a:gd name="T36" fmla="*/ 0 w 36"/>
                <a:gd name="T37" fmla="*/ 0 h 35"/>
                <a:gd name="T38" fmla="*/ 0 w 36"/>
                <a:gd name="T39" fmla="*/ 0 h 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"/>
                <a:gd name="T61" fmla="*/ 0 h 35"/>
                <a:gd name="T62" fmla="*/ 36 w 36"/>
                <a:gd name="T63" fmla="*/ 35 h 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" h="35">
                  <a:moveTo>
                    <a:pt x="16" y="0"/>
                  </a:moveTo>
                  <a:lnTo>
                    <a:pt x="22" y="2"/>
                  </a:lnTo>
                  <a:lnTo>
                    <a:pt x="30" y="7"/>
                  </a:lnTo>
                  <a:lnTo>
                    <a:pt x="32" y="13"/>
                  </a:lnTo>
                  <a:lnTo>
                    <a:pt x="36" y="19"/>
                  </a:lnTo>
                  <a:lnTo>
                    <a:pt x="33" y="25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4" y="35"/>
                  </a:lnTo>
                  <a:lnTo>
                    <a:pt x="6" y="32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3" y="13"/>
                  </a:lnTo>
                  <a:lnTo>
                    <a:pt x="7" y="7"/>
                  </a:lnTo>
                  <a:lnTo>
                    <a:pt x="10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" name="Freeform 385"/>
            <p:cNvSpPr>
              <a:spLocks/>
            </p:cNvSpPr>
            <p:nvPr/>
          </p:nvSpPr>
          <p:spPr bwMode="auto">
            <a:xfrm>
              <a:off x="6766" y="3630"/>
              <a:ext cx="31" cy="14"/>
            </a:xfrm>
            <a:custGeom>
              <a:avLst/>
              <a:gdLst>
                <a:gd name="T0" fmla="*/ 0 w 122"/>
                <a:gd name="T1" fmla="*/ 0 h 55"/>
                <a:gd name="T2" fmla="*/ 0 w 122"/>
                <a:gd name="T3" fmla="*/ 0 h 55"/>
                <a:gd name="T4" fmla="*/ 0 w 122"/>
                <a:gd name="T5" fmla="*/ 0 h 55"/>
                <a:gd name="T6" fmla="*/ 0 w 122"/>
                <a:gd name="T7" fmla="*/ 0 h 55"/>
                <a:gd name="T8" fmla="*/ 0 w 122"/>
                <a:gd name="T9" fmla="*/ 0 h 55"/>
                <a:gd name="T10" fmla="*/ 0 w 122"/>
                <a:gd name="T11" fmla="*/ 0 h 55"/>
                <a:gd name="T12" fmla="*/ 0 w 122"/>
                <a:gd name="T13" fmla="*/ 0 h 55"/>
                <a:gd name="T14" fmla="*/ 0 w 122"/>
                <a:gd name="T15" fmla="*/ 0 h 55"/>
                <a:gd name="T16" fmla="*/ 0 w 122"/>
                <a:gd name="T17" fmla="*/ 0 h 55"/>
                <a:gd name="T18" fmla="*/ 0 w 122"/>
                <a:gd name="T19" fmla="*/ 0 h 55"/>
                <a:gd name="T20" fmla="*/ 0 w 122"/>
                <a:gd name="T21" fmla="*/ 0 h 55"/>
                <a:gd name="T22" fmla="*/ 0 w 122"/>
                <a:gd name="T23" fmla="*/ 0 h 55"/>
                <a:gd name="T24" fmla="*/ 0 w 122"/>
                <a:gd name="T25" fmla="*/ 0 h 55"/>
                <a:gd name="T26" fmla="*/ 0 w 122"/>
                <a:gd name="T27" fmla="*/ 0 h 55"/>
                <a:gd name="T28" fmla="*/ 0 w 122"/>
                <a:gd name="T29" fmla="*/ 0 h 55"/>
                <a:gd name="T30" fmla="*/ 0 w 122"/>
                <a:gd name="T31" fmla="*/ 0 h 55"/>
                <a:gd name="T32" fmla="*/ 0 w 122"/>
                <a:gd name="T33" fmla="*/ 0 h 55"/>
                <a:gd name="T34" fmla="*/ 0 w 122"/>
                <a:gd name="T35" fmla="*/ 0 h 55"/>
                <a:gd name="T36" fmla="*/ 0 w 122"/>
                <a:gd name="T37" fmla="*/ 0 h 55"/>
                <a:gd name="T38" fmla="*/ 0 w 122"/>
                <a:gd name="T39" fmla="*/ 0 h 55"/>
                <a:gd name="T40" fmla="*/ 0 w 122"/>
                <a:gd name="T41" fmla="*/ 0 h 55"/>
                <a:gd name="T42" fmla="*/ 0 w 122"/>
                <a:gd name="T43" fmla="*/ 0 h 55"/>
                <a:gd name="T44" fmla="*/ 0 w 122"/>
                <a:gd name="T45" fmla="*/ 0 h 55"/>
                <a:gd name="T46" fmla="*/ 0 w 122"/>
                <a:gd name="T47" fmla="*/ 0 h 55"/>
                <a:gd name="T48" fmla="*/ 0 w 122"/>
                <a:gd name="T49" fmla="*/ 0 h 55"/>
                <a:gd name="T50" fmla="*/ 0 w 122"/>
                <a:gd name="T51" fmla="*/ 0 h 55"/>
                <a:gd name="T52" fmla="*/ 0 w 122"/>
                <a:gd name="T53" fmla="*/ 0 h 55"/>
                <a:gd name="T54" fmla="*/ 0 w 122"/>
                <a:gd name="T55" fmla="*/ 0 h 55"/>
                <a:gd name="T56" fmla="*/ 0 w 122"/>
                <a:gd name="T57" fmla="*/ 0 h 55"/>
                <a:gd name="T58" fmla="*/ 0 w 122"/>
                <a:gd name="T59" fmla="*/ 0 h 55"/>
                <a:gd name="T60" fmla="*/ 0 w 122"/>
                <a:gd name="T61" fmla="*/ 0 h 55"/>
                <a:gd name="T62" fmla="*/ 0 w 122"/>
                <a:gd name="T63" fmla="*/ 0 h 55"/>
                <a:gd name="T64" fmla="*/ 0 w 122"/>
                <a:gd name="T65" fmla="*/ 0 h 55"/>
                <a:gd name="T66" fmla="*/ 0 w 122"/>
                <a:gd name="T67" fmla="*/ 0 h 55"/>
                <a:gd name="T68" fmla="*/ 0 w 122"/>
                <a:gd name="T69" fmla="*/ 0 h 55"/>
                <a:gd name="T70" fmla="*/ 0 w 122"/>
                <a:gd name="T71" fmla="*/ 0 h 55"/>
                <a:gd name="T72" fmla="*/ 0 w 122"/>
                <a:gd name="T73" fmla="*/ 0 h 55"/>
                <a:gd name="T74" fmla="*/ 0 w 122"/>
                <a:gd name="T75" fmla="*/ 0 h 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2"/>
                <a:gd name="T115" fmla="*/ 0 h 55"/>
                <a:gd name="T116" fmla="*/ 122 w 122"/>
                <a:gd name="T117" fmla="*/ 55 h 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2" h="55">
                  <a:moveTo>
                    <a:pt x="93" y="0"/>
                  </a:moveTo>
                  <a:lnTo>
                    <a:pt x="102" y="2"/>
                  </a:lnTo>
                  <a:lnTo>
                    <a:pt x="113" y="10"/>
                  </a:lnTo>
                  <a:lnTo>
                    <a:pt x="118" y="18"/>
                  </a:lnTo>
                  <a:lnTo>
                    <a:pt x="122" y="27"/>
                  </a:lnTo>
                  <a:lnTo>
                    <a:pt x="113" y="24"/>
                  </a:lnTo>
                  <a:lnTo>
                    <a:pt x="107" y="23"/>
                  </a:lnTo>
                  <a:lnTo>
                    <a:pt x="101" y="22"/>
                  </a:lnTo>
                  <a:lnTo>
                    <a:pt x="95" y="22"/>
                  </a:lnTo>
                  <a:lnTo>
                    <a:pt x="89" y="22"/>
                  </a:lnTo>
                  <a:lnTo>
                    <a:pt x="82" y="22"/>
                  </a:lnTo>
                  <a:lnTo>
                    <a:pt x="77" y="23"/>
                  </a:lnTo>
                  <a:lnTo>
                    <a:pt x="72" y="25"/>
                  </a:lnTo>
                  <a:lnTo>
                    <a:pt x="60" y="29"/>
                  </a:lnTo>
                  <a:lnTo>
                    <a:pt x="51" y="35"/>
                  </a:lnTo>
                  <a:lnTo>
                    <a:pt x="40" y="41"/>
                  </a:lnTo>
                  <a:lnTo>
                    <a:pt x="30" y="46"/>
                  </a:lnTo>
                  <a:lnTo>
                    <a:pt x="22" y="49"/>
                  </a:lnTo>
                  <a:lnTo>
                    <a:pt x="16" y="52"/>
                  </a:lnTo>
                  <a:lnTo>
                    <a:pt x="8" y="54"/>
                  </a:lnTo>
                  <a:lnTo>
                    <a:pt x="0" y="55"/>
                  </a:lnTo>
                  <a:lnTo>
                    <a:pt x="0" y="46"/>
                  </a:lnTo>
                  <a:lnTo>
                    <a:pt x="4" y="38"/>
                  </a:lnTo>
                  <a:lnTo>
                    <a:pt x="7" y="32"/>
                  </a:lnTo>
                  <a:lnTo>
                    <a:pt x="12" y="27"/>
                  </a:lnTo>
                  <a:lnTo>
                    <a:pt x="17" y="24"/>
                  </a:lnTo>
                  <a:lnTo>
                    <a:pt x="23" y="21"/>
                  </a:lnTo>
                  <a:lnTo>
                    <a:pt x="30" y="18"/>
                  </a:lnTo>
                  <a:lnTo>
                    <a:pt x="36" y="16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8" y="13"/>
                  </a:lnTo>
                  <a:lnTo>
                    <a:pt x="66" y="12"/>
                  </a:lnTo>
                  <a:lnTo>
                    <a:pt x="73" y="9"/>
                  </a:lnTo>
                  <a:lnTo>
                    <a:pt x="81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" name="Freeform 386"/>
            <p:cNvSpPr>
              <a:spLocks/>
            </p:cNvSpPr>
            <p:nvPr/>
          </p:nvSpPr>
          <p:spPr bwMode="auto">
            <a:xfrm>
              <a:off x="6928" y="3630"/>
              <a:ext cx="14" cy="15"/>
            </a:xfrm>
            <a:custGeom>
              <a:avLst/>
              <a:gdLst>
                <a:gd name="T0" fmla="*/ 0 w 55"/>
                <a:gd name="T1" fmla="*/ 0 h 56"/>
                <a:gd name="T2" fmla="*/ 0 w 55"/>
                <a:gd name="T3" fmla="*/ 0 h 56"/>
                <a:gd name="T4" fmla="*/ 0 w 55"/>
                <a:gd name="T5" fmla="*/ 0 h 56"/>
                <a:gd name="T6" fmla="*/ 0 w 55"/>
                <a:gd name="T7" fmla="*/ 0 h 56"/>
                <a:gd name="T8" fmla="*/ 0 w 55"/>
                <a:gd name="T9" fmla="*/ 0 h 56"/>
                <a:gd name="T10" fmla="*/ 0 w 55"/>
                <a:gd name="T11" fmla="*/ 0 h 56"/>
                <a:gd name="T12" fmla="*/ 0 w 55"/>
                <a:gd name="T13" fmla="*/ 0 h 56"/>
                <a:gd name="T14" fmla="*/ 0 w 55"/>
                <a:gd name="T15" fmla="*/ 0 h 56"/>
                <a:gd name="T16" fmla="*/ 0 w 55"/>
                <a:gd name="T17" fmla="*/ 0 h 56"/>
                <a:gd name="T18" fmla="*/ 0 w 55"/>
                <a:gd name="T19" fmla="*/ 0 h 56"/>
                <a:gd name="T20" fmla="*/ 0 w 55"/>
                <a:gd name="T21" fmla="*/ 0 h 56"/>
                <a:gd name="T22" fmla="*/ 0 w 55"/>
                <a:gd name="T23" fmla="*/ 0 h 56"/>
                <a:gd name="T24" fmla="*/ 0 w 55"/>
                <a:gd name="T25" fmla="*/ 0 h 56"/>
                <a:gd name="T26" fmla="*/ 0 w 55"/>
                <a:gd name="T27" fmla="*/ 0 h 56"/>
                <a:gd name="T28" fmla="*/ 0 w 55"/>
                <a:gd name="T29" fmla="*/ 0 h 56"/>
                <a:gd name="T30" fmla="*/ 0 w 55"/>
                <a:gd name="T31" fmla="*/ 0 h 56"/>
                <a:gd name="T32" fmla="*/ 0 w 55"/>
                <a:gd name="T33" fmla="*/ 0 h 56"/>
                <a:gd name="T34" fmla="*/ 0 w 55"/>
                <a:gd name="T35" fmla="*/ 0 h 56"/>
                <a:gd name="T36" fmla="*/ 0 w 55"/>
                <a:gd name="T37" fmla="*/ 0 h 56"/>
                <a:gd name="T38" fmla="*/ 0 w 55"/>
                <a:gd name="T39" fmla="*/ 0 h 56"/>
                <a:gd name="T40" fmla="*/ 0 w 55"/>
                <a:gd name="T41" fmla="*/ 0 h 56"/>
                <a:gd name="T42" fmla="*/ 0 w 55"/>
                <a:gd name="T43" fmla="*/ 0 h 56"/>
                <a:gd name="T44" fmla="*/ 0 w 55"/>
                <a:gd name="T45" fmla="*/ 0 h 56"/>
                <a:gd name="T46" fmla="*/ 0 w 55"/>
                <a:gd name="T47" fmla="*/ 0 h 56"/>
                <a:gd name="T48" fmla="*/ 0 w 55"/>
                <a:gd name="T49" fmla="*/ 0 h 56"/>
                <a:gd name="T50" fmla="*/ 0 w 55"/>
                <a:gd name="T51" fmla="*/ 0 h 56"/>
                <a:gd name="T52" fmla="*/ 0 w 55"/>
                <a:gd name="T53" fmla="*/ 0 h 56"/>
                <a:gd name="T54" fmla="*/ 0 w 55"/>
                <a:gd name="T55" fmla="*/ 0 h 56"/>
                <a:gd name="T56" fmla="*/ 0 w 55"/>
                <a:gd name="T57" fmla="*/ 0 h 56"/>
                <a:gd name="T58" fmla="*/ 0 w 55"/>
                <a:gd name="T59" fmla="*/ 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56"/>
                <a:gd name="T92" fmla="*/ 55 w 55"/>
                <a:gd name="T93" fmla="*/ 56 h 5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56">
                  <a:moveTo>
                    <a:pt x="39" y="0"/>
                  </a:moveTo>
                  <a:lnTo>
                    <a:pt x="47" y="3"/>
                  </a:lnTo>
                  <a:lnTo>
                    <a:pt x="51" y="10"/>
                  </a:lnTo>
                  <a:lnTo>
                    <a:pt x="51" y="17"/>
                  </a:lnTo>
                  <a:lnTo>
                    <a:pt x="53" y="25"/>
                  </a:lnTo>
                  <a:lnTo>
                    <a:pt x="47" y="26"/>
                  </a:lnTo>
                  <a:lnTo>
                    <a:pt x="42" y="27"/>
                  </a:lnTo>
                  <a:lnTo>
                    <a:pt x="44" y="32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5" y="46"/>
                  </a:lnTo>
                  <a:lnTo>
                    <a:pt x="48" y="46"/>
                  </a:lnTo>
                  <a:lnTo>
                    <a:pt x="43" y="46"/>
                  </a:lnTo>
                  <a:lnTo>
                    <a:pt x="35" y="45"/>
                  </a:lnTo>
                  <a:lnTo>
                    <a:pt x="29" y="45"/>
                  </a:lnTo>
                  <a:lnTo>
                    <a:pt x="21" y="45"/>
                  </a:lnTo>
                  <a:lnTo>
                    <a:pt x="15" y="46"/>
                  </a:lnTo>
                  <a:lnTo>
                    <a:pt x="11" y="49"/>
                  </a:lnTo>
                  <a:lnTo>
                    <a:pt x="11" y="55"/>
                  </a:lnTo>
                  <a:lnTo>
                    <a:pt x="7" y="55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9" y="24"/>
                  </a:lnTo>
                  <a:lnTo>
                    <a:pt x="15" y="16"/>
                  </a:lnTo>
                  <a:lnTo>
                    <a:pt x="23" y="11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" name="Freeform 387"/>
            <p:cNvSpPr>
              <a:spLocks/>
            </p:cNvSpPr>
            <p:nvPr/>
          </p:nvSpPr>
          <p:spPr bwMode="auto">
            <a:xfrm>
              <a:off x="6793" y="3634"/>
              <a:ext cx="31" cy="17"/>
            </a:xfrm>
            <a:custGeom>
              <a:avLst/>
              <a:gdLst>
                <a:gd name="T0" fmla="*/ 0 w 124"/>
                <a:gd name="T1" fmla="*/ 0 h 66"/>
                <a:gd name="T2" fmla="*/ 0 w 124"/>
                <a:gd name="T3" fmla="*/ 0 h 66"/>
                <a:gd name="T4" fmla="*/ 0 w 124"/>
                <a:gd name="T5" fmla="*/ 0 h 66"/>
                <a:gd name="T6" fmla="*/ 0 w 124"/>
                <a:gd name="T7" fmla="*/ 0 h 66"/>
                <a:gd name="T8" fmla="*/ 0 w 124"/>
                <a:gd name="T9" fmla="*/ 0 h 66"/>
                <a:gd name="T10" fmla="*/ 0 w 124"/>
                <a:gd name="T11" fmla="*/ 0 h 66"/>
                <a:gd name="T12" fmla="*/ 0 w 124"/>
                <a:gd name="T13" fmla="*/ 0 h 66"/>
                <a:gd name="T14" fmla="*/ 0 w 124"/>
                <a:gd name="T15" fmla="*/ 0 h 66"/>
                <a:gd name="T16" fmla="*/ 0 w 124"/>
                <a:gd name="T17" fmla="*/ 0 h 66"/>
                <a:gd name="T18" fmla="*/ 0 w 124"/>
                <a:gd name="T19" fmla="*/ 0 h 66"/>
                <a:gd name="T20" fmla="*/ 0 w 124"/>
                <a:gd name="T21" fmla="*/ 0 h 66"/>
                <a:gd name="T22" fmla="*/ 0 w 124"/>
                <a:gd name="T23" fmla="*/ 0 h 66"/>
                <a:gd name="T24" fmla="*/ 0 w 124"/>
                <a:gd name="T25" fmla="*/ 0 h 66"/>
                <a:gd name="T26" fmla="*/ 0 w 124"/>
                <a:gd name="T27" fmla="*/ 0 h 66"/>
                <a:gd name="T28" fmla="*/ 0 w 124"/>
                <a:gd name="T29" fmla="*/ 0 h 66"/>
                <a:gd name="T30" fmla="*/ 0 w 124"/>
                <a:gd name="T31" fmla="*/ 0 h 66"/>
                <a:gd name="T32" fmla="*/ 0 w 124"/>
                <a:gd name="T33" fmla="*/ 0 h 66"/>
                <a:gd name="T34" fmla="*/ 0 w 124"/>
                <a:gd name="T35" fmla="*/ 0 h 66"/>
                <a:gd name="T36" fmla="*/ 0 w 124"/>
                <a:gd name="T37" fmla="*/ 0 h 66"/>
                <a:gd name="T38" fmla="*/ 0 w 124"/>
                <a:gd name="T39" fmla="*/ 0 h 66"/>
                <a:gd name="T40" fmla="*/ 0 w 124"/>
                <a:gd name="T41" fmla="*/ 0 h 66"/>
                <a:gd name="T42" fmla="*/ 0 w 124"/>
                <a:gd name="T43" fmla="*/ 0 h 66"/>
                <a:gd name="T44" fmla="*/ 0 w 124"/>
                <a:gd name="T45" fmla="*/ 0 h 66"/>
                <a:gd name="T46" fmla="*/ 0 w 124"/>
                <a:gd name="T47" fmla="*/ 0 h 66"/>
                <a:gd name="T48" fmla="*/ 0 w 124"/>
                <a:gd name="T49" fmla="*/ 0 h 66"/>
                <a:gd name="T50" fmla="*/ 0 w 124"/>
                <a:gd name="T51" fmla="*/ 0 h 66"/>
                <a:gd name="T52" fmla="*/ 0 w 124"/>
                <a:gd name="T53" fmla="*/ 0 h 66"/>
                <a:gd name="T54" fmla="*/ 0 w 124"/>
                <a:gd name="T55" fmla="*/ 0 h 66"/>
                <a:gd name="T56" fmla="*/ 0 w 124"/>
                <a:gd name="T57" fmla="*/ 0 h 66"/>
                <a:gd name="T58" fmla="*/ 0 w 124"/>
                <a:gd name="T59" fmla="*/ 0 h 66"/>
                <a:gd name="T60" fmla="*/ 0 w 124"/>
                <a:gd name="T61" fmla="*/ 0 h 66"/>
                <a:gd name="T62" fmla="*/ 0 w 124"/>
                <a:gd name="T63" fmla="*/ 0 h 66"/>
                <a:gd name="T64" fmla="*/ 0 w 124"/>
                <a:gd name="T65" fmla="*/ 0 h 66"/>
                <a:gd name="T66" fmla="*/ 0 w 124"/>
                <a:gd name="T67" fmla="*/ 0 h 66"/>
                <a:gd name="T68" fmla="*/ 0 w 124"/>
                <a:gd name="T69" fmla="*/ 0 h 66"/>
                <a:gd name="T70" fmla="*/ 0 w 124"/>
                <a:gd name="T71" fmla="*/ 0 h 66"/>
                <a:gd name="T72" fmla="*/ 0 w 124"/>
                <a:gd name="T73" fmla="*/ 0 h 66"/>
                <a:gd name="T74" fmla="*/ 0 w 124"/>
                <a:gd name="T75" fmla="*/ 0 h 66"/>
                <a:gd name="T76" fmla="*/ 0 w 124"/>
                <a:gd name="T77" fmla="*/ 0 h 66"/>
                <a:gd name="T78" fmla="*/ 0 w 124"/>
                <a:gd name="T79" fmla="*/ 0 h 66"/>
                <a:gd name="T80" fmla="*/ 0 w 124"/>
                <a:gd name="T81" fmla="*/ 0 h 66"/>
                <a:gd name="T82" fmla="*/ 0 w 124"/>
                <a:gd name="T83" fmla="*/ 0 h 66"/>
                <a:gd name="T84" fmla="*/ 0 w 124"/>
                <a:gd name="T85" fmla="*/ 0 h 66"/>
                <a:gd name="T86" fmla="*/ 0 w 124"/>
                <a:gd name="T87" fmla="*/ 0 h 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4"/>
                <a:gd name="T133" fmla="*/ 0 h 66"/>
                <a:gd name="T134" fmla="*/ 124 w 124"/>
                <a:gd name="T135" fmla="*/ 66 h 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4" h="66">
                  <a:moveTo>
                    <a:pt x="105" y="0"/>
                  </a:moveTo>
                  <a:lnTo>
                    <a:pt x="110" y="2"/>
                  </a:lnTo>
                  <a:lnTo>
                    <a:pt x="115" y="7"/>
                  </a:lnTo>
                  <a:lnTo>
                    <a:pt x="118" y="11"/>
                  </a:lnTo>
                  <a:lnTo>
                    <a:pt x="122" y="16"/>
                  </a:lnTo>
                  <a:lnTo>
                    <a:pt x="123" y="24"/>
                  </a:lnTo>
                  <a:lnTo>
                    <a:pt x="124" y="31"/>
                  </a:lnTo>
                  <a:lnTo>
                    <a:pt x="115" y="31"/>
                  </a:lnTo>
                  <a:lnTo>
                    <a:pt x="107" y="31"/>
                  </a:lnTo>
                  <a:lnTo>
                    <a:pt x="98" y="33"/>
                  </a:lnTo>
                  <a:lnTo>
                    <a:pt x="92" y="36"/>
                  </a:lnTo>
                  <a:lnTo>
                    <a:pt x="84" y="39"/>
                  </a:lnTo>
                  <a:lnTo>
                    <a:pt x="76" y="41"/>
                  </a:lnTo>
                  <a:lnTo>
                    <a:pt x="69" y="46"/>
                  </a:lnTo>
                  <a:lnTo>
                    <a:pt x="62" y="51"/>
                  </a:lnTo>
                  <a:lnTo>
                    <a:pt x="62" y="57"/>
                  </a:lnTo>
                  <a:lnTo>
                    <a:pt x="60" y="63"/>
                  </a:lnTo>
                  <a:lnTo>
                    <a:pt x="57" y="65"/>
                  </a:lnTo>
                  <a:lnTo>
                    <a:pt x="52" y="66"/>
                  </a:lnTo>
                  <a:lnTo>
                    <a:pt x="43" y="65"/>
                  </a:lnTo>
                  <a:lnTo>
                    <a:pt x="37" y="63"/>
                  </a:lnTo>
                  <a:lnTo>
                    <a:pt x="29" y="62"/>
                  </a:lnTo>
                  <a:lnTo>
                    <a:pt x="23" y="61"/>
                  </a:lnTo>
                  <a:lnTo>
                    <a:pt x="17" y="61"/>
                  </a:lnTo>
                  <a:lnTo>
                    <a:pt x="11" y="61"/>
                  </a:lnTo>
                  <a:lnTo>
                    <a:pt x="6" y="62"/>
                  </a:lnTo>
                  <a:lnTo>
                    <a:pt x="4" y="64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5" y="48"/>
                  </a:lnTo>
                  <a:lnTo>
                    <a:pt x="10" y="42"/>
                  </a:lnTo>
                  <a:lnTo>
                    <a:pt x="16" y="37"/>
                  </a:lnTo>
                  <a:lnTo>
                    <a:pt x="24" y="33"/>
                  </a:lnTo>
                  <a:lnTo>
                    <a:pt x="33" y="28"/>
                  </a:lnTo>
                  <a:lnTo>
                    <a:pt x="42" y="24"/>
                  </a:lnTo>
                  <a:lnTo>
                    <a:pt x="52" y="20"/>
                  </a:lnTo>
                  <a:lnTo>
                    <a:pt x="62" y="15"/>
                  </a:lnTo>
                  <a:lnTo>
                    <a:pt x="70" y="11"/>
                  </a:lnTo>
                  <a:lnTo>
                    <a:pt x="80" y="9"/>
                  </a:lnTo>
                  <a:lnTo>
                    <a:pt x="87" y="6"/>
                  </a:lnTo>
                  <a:lnTo>
                    <a:pt x="95" y="2"/>
                  </a:lnTo>
                  <a:lnTo>
                    <a:pt x="100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3" name="Freeform 388"/>
            <p:cNvSpPr>
              <a:spLocks/>
            </p:cNvSpPr>
            <p:nvPr/>
          </p:nvSpPr>
          <p:spPr bwMode="auto">
            <a:xfrm>
              <a:off x="7060" y="3644"/>
              <a:ext cx="13" cy="11"/>
            </a:xfrm>
            <a:custGeom>
              <a:avLst/>
              <a:gdLst>
                <a:gd name="T0" fmla="*/ 0 w 53"/>
                <a:gd name="T1" fmla="*/ 0 h 43"/>
                <a:gd name="T2" fmla="*/ 0 w 53"/>
                <a:gd name="T3" fmla="*/ 0 h 43"/>
                <a:gd name="T4" fmla="*/ 0 w 53"/>
                <a:gd name="T5" fmla="*/ 0 h 43"/>
                <a:gd name="T6" fmla="*/ 0 w 53"/>
                <a:gd name="T7" fmla="*/ 0 h 43"/>
                <a:gd name="T8" fmla="*/ 0 w 53"/>
                <a:gd name="T9" fmla="*/ 0 h 43"/>
                <a:gd name="T10" fmla="*/ 0 w 53"/>
                <a:gd name="T11" fmla="*/ 0 h 43"/>
                <a:gd name="T12" fmla="*/ 0 w 53"/>
                <a:gd name="T13" fmla="*/ 0 h 43"/>
                <a:gd name="T14" fmla="*/ 0 w 53"/>
                <a:gd name="T15" fmla="*/ 0 h 43"/>
                <a:gd name="T16" fmla="*/ 0 w 53"/>
                <a:gd name="T17" fmla="*/ 0 h 43"/>
                <a:gd name="T18" fmla="*/ 0 w 53"/>
                <a:gd name="T19" fmla="*/ 0 h 43"/>
                <a:gd name="T20" fmla="*/ 0 w 53"/>
                <a:gd name="T21" fmla="*/ 0 h 43"/>
                <a:gd name="T22" fmla="*/ 0 w 53"/>
                <a:gd name="T23" fmla="*/ 0 h 43"/>
                <a:gd name="T24" fmla="*/ 0 w 53"/>
                <a:gd name="T25" fmla="*/ 0 h 43"/>
                <a:gd name="T26" fmla="*/ 0 w 53"/>
                <a:gd name="T27" fmla="*/ 0 h 43"/>
                <a:gd name="T28" fmla="*/ 0 w 53"/>
                <a:gd name="T29" fmla="*/ 0 h 43"/>
                <a:gd name="T30" fmla="*/ 0 w 53"/>
                <a:gd name="T31" fmla="*/ 0 h 43"/>
                <a:gd name="T32" fmla="*/ 0 w 53"/>
                <a:gd name="T33" fmla="*/ 0 h 43"/>
                <a:gd name="T34" fmla="*/ 0 w 53"/>
                <a:gd name="T35" fmla="*/ 0 h 43"/>
                <a:gd name="T36" fmla="*/ 0 w 53"/>
                <a:gd name="T37" fmla="*/ 0 h 43"/>
                <a:gd name="T38" fmla="*/ 0 w 53"/>
                <a:gd name="T39" fmla="*/ 0 h 43"/>
                <a:gd name="T40" fmla="*/ 0 w 53"/>
                <a:gd name="T41" fmla="*/ 0 h 43"/>
                <a:gd name="T42" fmla="*/ 0 w 53"/>
                <a:gd name="T43" fmla="*/ 0 h 43"/>
                <a:gd name="T44" fmla="*/ 0 w 53"/>
                <a:gd name="T45" fmla="*/ 0 h 43"/>
                <a:gd name="T46" fmla="*/ 0 w 53"/>
                <a:gd name="T47" fmla="*/ 0 h 4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43"/>
                <a:gd name="T74" fmla="*/ 53 w 53"/>
                <a:gd name="T75" fmla="*/ 43 h 4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43">
                  <a:moveTo>
                    <a:pt x="40" y="0"/>
                  </a:moveTo>
                  <a:lnTo>
                    <a:pt x="45" y="2"/>
                  </a:lnTo>
                  <a:lnTo>
                    <a:pt x="49" y="8"/>
                  </a:lnTo>
                  <a:lnTo>
                    <a:pt x="52" y="12"/>
                  </a:lnTo>
                  <a:lnTo>
                    <a:pt x="53" y="19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1" y="36"/>
                  </a:lnTo>
                  <a:lnTo>
                    <a:pt x="51" y="42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2"/>
                  </a:lnTo>
                  <a:lnTo>
                    <a:pt x="24" y="43"/>
                  </a:lnTo>
                  <a:lnTo>
                    <a:pt x="18" y="43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0" y="42"/>
                  </a:lnTo>
                  <a:lnTo>
                    <a:pt x="4" y="33"/>
                  </a:lnTo>
                  <a:lnTo>
                    <a:pt x="11" y="24"/>
                  </a:lnTo>
                  <a:lnTo>
                    <a:pt x="17" y="15"/>
                  </a:lnTo>
                  <a:lnTo>
                    <a:pt x="23" y="9"/>
                  </a:lnTo>
                  <a:lnTo>
                    <a:pt x="30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4" name="Freeform 389"/>
            <p:cNvSpPr>
              <a:spLocks/>
            </p:cNvSpPr>
            <p:nvPr/>
          </p:nvSpPr>
          <p:spPr bwMode="auto">
            <a:xfrm>
              <a:off x="6866" y="3645"/>
              <a:ext cx="10" cy="15"/>
            </a:xfrm>
            <a:custGeom>
              <a:avLst/>
              <a:gdLst>
                <a:gd name="T0" fmla="*/ 0 w 42"/>
                <a:gd name="T1" fmla="*/ 0 h 59"/>
                <a:gd name="T2" fmla="*/ 0 w 42"/>
                <a:gd name="T3" fmla="*/ 0 h 59"/>
                <a:gd name="T4" fmla="*/ 0 w 42"/>
                <a:gd name="T5" fmla="*/ 0 h 59"/>
                <a:gd name="T6" fmla="*/ 0 w 42"/>
                <a:gd name="T7" fmla="*/ 0 h 59"/>
                <a:gd name="T8" fmla="*/ 0 w 42"/>
                <a:gd name="T9" fmla="*/ 0 h 59"/>
                <a:gd name="T10" fmla="*/ 0 w 42"/>
                <a:gd name="T11" fmla="*/ 0 h 59"/>
                <a:gd name="T12" fmla="*/ 0 w 42"/>
                <a:gd name="T13" fmla="*/ 0 h 59"/>
                <a:gd name="T14" fmla="*/ 0 w 42"/>
                <a:gd name="T15" fmla="*/ 0 h 59"/>
                <a:gd name="T16" fmla="*/ 0 w 42"/>
                <a:gd name="T17" fmla="*/ 0 h 59"/>
                <a:gd name="T18" fmla="*/ 0 w 42"/>
                <a:gd name="T19" fmla="*/ 0 h 59"/>
                <a:gd name="T20" fmla="*/ 0 w 42"/>
                <a:gd name="T21" fmla="*/ 0 h 59"/>
                <a:gd name="T22" fmla="*/ 0 w 42"/>
                <a:gd name="T23" fmla="*/ 0 h 59"/>
                <a:gd name="T24" fmla="*/ 0 w 42"/>
                <a:gd name="T25" fmla="*/ 0 h 59"/>
                <a:gd name="T26" fmla="*/ 0 w 42"/>
                <a:gd name="T27" fmla="*/ 0 h 59"/>
                <a:gd name="T28" fmla="*/ 0 w 42"/>
                <a:gd name="T29" fmla="*/ 0 h 59"/>
                <a:gd name="T30" fmla="*/ 0 w 42"/>
                <a:gd name="T31" fmla="*/ 0 h 59"/>
                <a:gd name="T32" fmla="*/ 0 w 42"/>
                <a:gd name="T33" fmla="*/ 0 h 59"/>
                <a:gd name="T34" fmla="*/ 0 w 42"/>
                <a:gd name="T35" fmla="*/ 0 h 59"/>
                <a:gd name="T36" fmla="*/ 0 w 42"/>
                <a:gd name="T37" fmla="*/ 0 h 59"/>
                <a:gd name="T38" fmla="*/ 0 w 42"/>
                <a:gd name="T39" fmla="*/ 0 h 59"/>
                <a:gd name="T40" fmla="*/ 0 w 42"/>
                <a:gd name="T41" fmla="*/ 0 h 59"/>
                <a:gd name="T42" fmla="*/ 0 w 42"/>
                <a:gd name="T43" fmla="*/ 0 h 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59"/>
                <a:gd name="T68" fmla="*/ 42 w 42"/>
                <a:gd name="T69" fmla="*/ 59 h 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59">
                  <a:moveTo>
                    <a:pt x="33" y="0"/>
                  </a:moveTo>
                  <a:lnTo>
                    <a:pt x="38" y="9"/>
                  </a:lnTo>
                  <a:lnTo>
                    <a:pt x="42" y="18"/>
                  </a:lnTo>
                  <a:lnTo>
                    <a:pt x="37" y="20"/>
                  </a:lnTo>
                  <a:lnTo>
                    <a:pt x="32" y="24"/>
                  </a:lnTo>
                  <a:lnTo>
                    <a:pt x="27" y="30"/>
                  </a:lnTo>
                  <a:lnTo>
                    <a:pt x="25" y="35"/>
                  </a:lnTo>
                  <a:lnTo>
                    <a:pt x="20" y="40"/>
                  </a:lnTo>
                  <a:lnTo>
                    <a:pt x="18" y="47"/>
                  </a:lnTo>
                  <a:lnTo>
                    <a:pt x="15" y="52"/>
                  </a:lnTo>
                  <a:lnTo>
                    <a:pt x="16" y="59"/>
                  </a:lnTo>
                  <a:lnTo>
                    <a:pt x="7" y="57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1" y="38"/>
                  </a:lnTo>
                  <a:lnTo>
                    <a:pt x="3" y="30"/>
                  </a:lnTo>
                  <a:lnTo>
                    <a:pt x="6" y="24"/>
                  </a:lnTo>
                  <a:lnTo>
                    <a:pt x="9" y="18"/>
                  </a:lnTo>
                  <a:lnTo>
                    <a:pt x="15" y="11"/>
                  </a:lnTo>
                  <a:lnTo>
                    <a:pt x="22" y="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5" name="Freeform 390"/>
            <p:cNvSpPr>
              <a:spLocks/>
            </p:cNvSpPr>
            <p:nvPr/>
          </p:nvSpPr>
          <p:spPr bwMode="auto">
            <a:xfrm>
              <a:off x="6890" y="3647"/>
              <a:ext cx="26" cy="13"/>
            </a:xfrm>
            <a:custGeom>
              <a:avLst/>
              <a:gdLst>
                <a:gd name="T0" fmla="*/ 0 w 106"/>
                <a:gd name="T1" fmla="*/ 0 h 53"/>
                <a:gd name="T2" fmla="*/ 0 w 106"/>
                <a:gd name="T3" fmla="*/ 0 h 53"/>
                <a:gd name="T4" fmla="*/ 0 w 106"/>
                <a:gd name="T5" fmla="*/ 0 h 53"/>
                <a:gd name="T6" fmla="*/ 0 w 106"/>
                <a:gd name="T7" fmla="*/ 0 h 53"/>
                <a:gd name="T8" fmla="*/ 0 w 106"/>
                <a:gd name="T9" fmla="*/ 0 h 53"/>
                <a:gd name="T10" fmla="*/ 0 w 106"/>
                <a:gd name="T11" fmla="*/ 0 h 53"/>
                <a:gd name="T12" fmla="*/ 0 w 106"/>
                <a:gd name="T13" fmla="*/ 0 h 53"/>
                <a:gd name="T14" fmla="*/ 0 w 106"/>
                <a:gd name="T15" fmla="*/ 0 h 53"/>
                <a:gd name="T16" fmla="*/ 0 w 106"/>
                <a:gd name="T17" fmla="*/ 0 h 53"/>
                <a:gd name="T18" fmla="*/ 0 w 106"/>
                <a:gd name="T19" fmla="*/ 0 h 53"/>
                <a:gd name="T20" fmla="*/ 0 w 106"/>
                <a:gd name="T21" fmla="*/ 0 h 53"/>
                <a:gd name="T22" fmla="*/ 0 w 106"/>
                <a:gd name="T23" fmla="*/ 0 h 53"/>
                <a:gd name="T24" fmla="*/ 0 w 106"/>
                <a:gd name="T25" fmla="*/ 0 h 53"/>
                <a:gd name="T26" fmla="*/ 0 w 106"/>
                <a:gd name="T27" fmla="*/ 0 h 53"/>
                <a:gd name="T28" fmla="*/ 0 w 106"/>
                <a:gd name="T29" fmla="*/ 0 h 53"/>
                <a:gd name="T30" fmla="*/ 0 w 106"/>
                <a:gd name="T31" fmla="*/ 0 h 53"/>
                <a:gd name="T32" fmla="*/ 0 w 106"/>
                <a:gd name="T33" fmla="*/ 0 h 53"/>
                <a:gd name="T34" fmla="*/ 0 w 106"/>
                <a:gd name="T35" fmla="*/ 0 h 53"/>
                <a:gd name="T36" fmla="*/ 0 w 106"/>
                <a:gd name="T37" fmla="*/ 0 h 53"/>
                <a:gd name="T38" fmla="*/ 0 w 106"/>
                <a:gd name="T39" fmla="*/ 0 h 53"/>
                <a:gd name="T40" fmla="*/ 0 w 106"/>
                <a:gd name="T41" fmla="*/ 0 h 53"/>
                <a:gd name="T42" fmla="*/ 0 w 106"/>
                <a:gd name="T43" fmla="*/ 0 h 53"/>
                <a:gd name="T44" fmla="*/ 0 w 106"/>
                <a:gd name="T45" fmla="*/ 0 h 53"/>
                <a:gd name="T46" fmla="*/ 0 w 106"/>
                <a:gd name="T47" fmla="*/ 0 h 53"/>
                <a:gd name="T48" fmla="*/ 0 w 106"/>
                <a:gd name="T49" fmla="*/ 0 h 53"/>
                <a:gd name="T50" fmla="*/ 0 w 106"/>
                <a:gd name="T51" fmla="*/ 0 h 53"/>
                <a:gd name="T52" fmla="*/ 0 w 106"/>
                <a:gd name="T53" fmla="*/ 0 h 53"/>
                <a:gd name="T54" fmla="*/ 0 w 106"/>
                <a:gd name="T55" fmla="*/ 0 h 53"/>
                <a:gd name="T56" fmla="*/ 0 w 106"/>
                <a:gd name="T57" fmla="*/ 0 h 53"/>
                <a:gd name="T58" fmla="*/ 0 w 106"/>
                <a:gd name="T59" fmla="*/ 0 h 53"/>
                <a:gd name="T60" fmla="*/ 0 w 106"/>
                <a:gd name="T61" fmla="*/ 0 h 53"/>
                <a:gd name="T62" fmla="*/ 0 w 106"/>
                <a:gd name="T63" fmla="*/ 0 h 53"/>
                <a:gd name="T64" fmla="*/ 0 w 106"/>
                <a:gd name="T65" fmla="*/ 0 h 53"/>
                <a:gd name="T66" fmla="*/ 0 w 106"/>
                <a:gd name="T67" fmla="*/ 0 h 53"/>
                <a:gd name="T68" fmla="*/ 0 w 106"/>
                <a:gd name="T69" fmla="*/ 0 h 53"/>
                <a:gd name="T70" fmla="*/ 0 w 106"/>
                <a:gd name="T71" fmla="*/ 0 h 53"/>
                <a:gd name="T72" fmla="*/ 0 w 106"/>
                <a:gd name="T73" fmla="*/ 0 h 53"/>
                <a:gd name="T74" fmla="*/ 0 w 106"/>
                <a:gd name="T75" fmla="*/ 0 h 53"/>
                <a:gd name="T76" fmla="*/ 0 w 106"/>
                <a:gd name="T77" fmla="*/ 0 h 53"/>
                <a:gd name="T78" fmla="*/ 0 w 106"/>
                <a:gd name="T79" fmla="*/ 0 h 53"/>
                <a:gd name="T80" fmla="*/ 0 w 106"/>
                <a:gd name="T81" fmla="*/ 0 h 53"/>
                <a:gd name="T82" fmla="*/ 0 w 106"/>
                <a:gd name="T83" fmla="*/ 0 h 53"/>
                <a:gd name="T84" fmla="*/ 0 w 106"/>
                <a:gd name="T85" fmla="*/ 0 h 53"/>
                <a:gd name="T86" fmla="*/ 0 w 106"/>
                <a:gd name="T87" fmla="*/ 0 h 53"/>
                <a:gd name="T88" fmla="*/ 0 w 106"/>
                <a:gd name="T89" fmla="*/ 0 h 53"/>
                <a:gd name="T90" fmla="*/ 0 w 106"/>
                <a:gd name="T91" fmla="*/ 0 h 5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6"/>
                <a:gd name="T139" fmla="*/ 0 h 53"/>
                <a:gd name="T140" fmla="*/ 106 w 106"/>
                <a:gd name="T141" fmla="*/ 53 h 5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6" h="53">
                  <a:moveTo>
                    <a:pt x="78" y="0"/>
                  </a:moveTo>
                  <a:lnTo>
                    <a:pt x="87" y="0"/>
                  </a:lnTo>
                  <a:lnTo>
                    <a:pt x="95" y="3"/>
                  </a:lnTo>
                  <a:lnTo>
                    <a:pt x="89" y="8"/>
                  </a:lnTo>
                  <a:lnTo>
                    <a:pt x="89" y="13"/>
                  </a:lnTo>
                  <a:lnTo>
                    <a:pt x="96" y="11"/>
                  </a:lnTo>
                  <a:lnTo>
                    <a:pt x="102" y="12"/>
                  </a:lnTo>
                  <a:lnTo>
                    <a:pt x="105" y="15"/>
                  </a:lnTo>
                  <a:lnTo>
                    <a:pt x="106" y="22"/>
                  </a:lnTo>
                  <a:lnTo>
                    <a:pt x="105" y="26"/>
                  </a:lnTo>
                  <a:lnTo>
                    <a:pt x="105" y="32"/>
                  </a:lnTo>
                  <a:lnTo>
                    <a:pt x="102" y="37"/>
                  </a:lnTo>
                  <a:lnTo>
                    <a:pt x="100" y="43"/>
                  </a:lnTo>
                  <a:lnTo>
                    <a:pt x="93" y="44"/>
                  </a:lnTo>
                  <a:lnTo>
                    <a:pt x="85" y="45"/>
                  </a:lnTo>
                  <a:lnTo>
                    <a:pt x="78" y="44"/>
                  </a:lnTo>
                  <a:lnTo>
                    <a:pt x="71" y="43"/>
                  </a:lnTo>
                  <a:lnTo>
                    <a:pt x="65" y="40"/>
                  </a:lnTo>
                  <a:lnTo>
                    <a:pt x="60" y="36"/>
                  </a:lnTo>
                  <a:lnTo>
                    <a:pt x="58" y="30"/>
                  </a:lnTo>
                  <a:lnTo>
                    <a:pt x="59" y="23"/>
                  </a:lnTo>
                  <a:lnTo>
                    <a:pt x="53" y="29"/>
                  </a:lnTo>
                  <a:lnTo>
                    <a:pt x="47" y="35"/>
                  </a:lnTo>
                  <a:lnTo>
                    <a:pt x="37" y="41"/>
                  </a:lnTo>
                  <a:lnTo>
                    <a:pt x="29" y="46"/>
                  </a:lnTo>
                  <a:lnTo>
                    <a:pt x="22" y="50"/>
                  </a:lnTo>
                  <a:lnTo>
                    <a:pt x="14" y="53"/>
                  </a:lnTo>
                  <a:lnTo>
                    <a:pt x="8" y="53"/>
                  </a:lnTo>
                  <a:lnTo>
                    <a:pt x="4" y="53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7" y="22"/>
                  </a:lnTo>
                  <a:lnTo>
                    <a:pt x="11" y="17"/>
                  </a:lnTo>
                  <a:lnTo>
                    <a:pt x="13" y="13"/>
                  </a:lnTo>
                  <a:lnTo>
                    <a:pt x="18" y="11"/>
                  </a:lnTo>
                  <a:lnTo>
                    <a:pt x="26" y="6"/>
                  </a:lnTo>
                  <a:lnTo>
                    <a:pt x="36" y="5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7" y="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6" name="Freeform 391"/>
            <p:cNvSpPr>
              <a:spLocks/>
            </p:cNvSpPr>
            <p:nvPr/>
          </p:nvSpPr>
          <p:spPr bwMode="auto">
            <a:xfrm>
              <a:off x="7079" y="3649"/>
              <a:ext cx="16" cy="16"/>
            </a:xfrm>
            <a:custGeom>
              <a:avLst/>
              <a:gdLst>
                <a:gd name="T0" fmla="*/ 0 w 66"/>
                <a:gd name="T1" fmla="*/ 0 h 64"/>
                <a:gd name="T2" fmla="*/ 0 w 66"/>
                <a:gd name="T3" fmla="*/ 0 h 64"/>
                <a:gd name="T4" fmla="*/ 0 w 66"/>
                <a:gd name="T5" fmla="*/ 0 h 64"/>
                <a:gd name="T6" fmla="*/ 0 w 66"/>
                <a:gd name="T7" fmla="*/ 0 h 64"/>
                <a:gd name="T8" fmla="*/ 0 w 66"/>
                <a:gd name="T9" fmla="*/ 0 h 64"/>
                <a:gd name="T10" fmla="*/ 0 w 66"/>
                <a:gd name="T11" fmla="*/ 0 h 64"/>
                <a:gd name="T12" fmla="*/ 0 w 66"/>
                <a:gd name="T13" fmla="*/ 0 h 64"/>
                <a:gd name="T14" fmla="*/ 0 w 66"/>
                <a:gd name="T15" fmla="*/ 0 h 64"/>
                <a:gd name="T16" fmla="*/ 0 w 66"/>
                <a:gd name="T17" fmla="*/ 0 h 64"/>
                <a:gd name="T18" fmla="*/ 0 w 66"/>
                <a:gd name="T19" fmla="*/ 0 h 64"/>
                <a:gd name="T20" fmla="*/ 0 w 66"/>
                <a:gd name="T21" fmla="*/ 0 h 64"/>
                <a:gd name="T22" fmla="*/ 0 w 66"/>
                <a:gd name="T23" fmla="*/ 0 h 64"/>
                <a:gd name="T24" fmla="*/ 0 w 66"/>
                <a:gd name="T25" fmla="*/ 0 h 64"/>
                <a:gd name="T26" fmla="*/ 0 w 66"/>
                <a:gd name="T27" fmla="*/ 0 h 64"/>
                <a:gd name="T28" fmla="*/ 0 w 66"/>
                <a:gd name="T29" fmla="*/ 0 h 64"/>
                <a:gd name="T30" fmla="*/ 0 w 66"/>
                <a:gd name="T31" fmla="*/ 0 h 64"/>
                <a:gd name="T32" fmla="*/ 0 w 66"/>
                <a:gd name="T33" fmla="*/ 0 h 64"/>
                <a:gd name="T34" fmla="*/ 0 w 66"/>
                <a:gd name="T35" fmla="*/ 0 h 64"/>
                <a:gd name="T36" fmla="*/ 0 w 66"/>
                <a:gd name="T37" fmla="*/ 0 h 64"/>
                <a:gd name="T38" fmla="*/ 0 w 66"/>
                <a:gd name="T39" fmla="*/ 0 h 64"/>
                <a:gd name="T40" fmla="*/ 0 w 66"/>
                <a:gd name="T41" fmla="*/ 0 h 64"/>
                <a:gd name="T42" fmla="*/ 0 w 66"/>
                <a:gd name="T43" fmla="*/ 0 h 64"/>
                <a:gd name="T44" fmla="*/ 0 w 66"/>
                <a:gd name="T45" fmla="*/ 0 h 64"/>
                <a:gd name="T46" fmla="*/ 0 w 66"/>
                <a:gd name="T47" fmla="*/ 0 h 64"/>
                <a:gd name="T48" fmla="*/ 0 w 66"/>
                <a:gd name="T49" fmla="*/ 0 h 64"/>
                <a:gd name="T50" fmla="*/ 0 w 66"/>
                <a:gd name="T51" fmla="*/ 0 h 64"/>
                <a:gd name="T52" fmla="*/ 0 w 66"/>
                <a:gd name="T53" fmla="*/ 0 h 64"/>
                <a:gd name="T54" fmla="*/ 0 w 66"/>
                <a:gd name="T55" fmla="*/ 0 h 64"/>
                <a:gd name="T56" fmla="*/ 0 w 66"/>
                <a:gd name="T57" fmla="*/ 0 h 64"/>
                <a:gd name="T58" fmla="*/ 0 w 66"/>
                <a:gd name="T59" fmla="*/ 0 h 64"/>
                <a:gd name="T60" fmla="*/ 0 w 66"/>
                <a:gd name="T61" fmla="*/ 0 h 64"/>
                <a:gd name="T62" fmla="*/ 0 w 66"/>
                <a:gd name="T63" fmla="*/ 0 h 64"/>
                <a:gd name="T64" fmla="*/ 0 w 66"/>
                <a:gd name="T65" fmla="*/ 0 h 64"/>
                <a:gd name="T66" fmla="*/ 0 w 66"/>
                <a:gd name="T67" fmla="*/ 0 h 64"/>
                <a:gd name="T68" fmla="*/ 0 w 66"/>
                <a:gd name="T69" fmla="*/ 0 h 64"/>
                <a:gd name="T70" fmla="*/ 0 w 66"/>
                <a:gd name="T71" fmla="*/ 0 h 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"/>
                <a:gd name="T109" fmla="*/ 0 h 64"/>
                <a:gd name="T110" fmla="*/ 66 w 66"/>
                <a:gd name="T111" fmla="*/ 64 h 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" h="64">
                  <a:moveTo>
                    <a:pt x="45" y="0"/>
                  </a:moveTo>
                  <a:lnTo>
                    <a:pt x="48" y="1"/>
                  </a:lnTo>
                  <a:lnTo>
                    <a:pt x="54" y="2"/>
                  </a:lnTo>
                  <a:lnTo>
                    <a:pt x="58" y="4"/>
                  </a:lnTo>
                  <a:lnTo>
                    <a:pt x="58" y="9"/>
                  </a:lnTo>
                  <a:lnTo>
                    <a:pt x="52" y="10"/>
                  </a:lnTo>
                  <a:lnTo>
                    <a:pt x="46" y="11"/>
                  </a:lnTo>
                  <a:lnTo>
                    <a:pt x="51" y="12"/>
                  </a:lnTo>
                  <a:lnTo>
                    <a:pt x="57" y="14"/>
                  </a:lnTo>
                  <a:lnTo>
                    <a:pt x="62" y="14"/>
                  </a:lnTo>
                  <a:lnTo>
                    <a:pt x="66" y="19"/>
                  </a:lnTo>
                  <a:lnTo>
                    <a:pt x="58" y="24"/>
                  </a:lnTo>
                  <a:lnTo>
                    <a:pt x="51" y="33"/>
                  </a:lnTo>
                  <a:lnTo>
                    <a:pt x="43" y="38"/>
                  </a:lnTo>
                  <a:lnTo>
                    <a:pt x="35" y="46"/>
                  </a:lnTo>
                  <a:lnTo>
                    <a:pt x="27" y="51"/>
                  </a:lnTo>
                  <a:lnTo>
                    <a:pt x="18" y="57"/>
                  </a:lnTo>
                  <a:lnTo>
                    <a:pt x="9" y="61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5" y="49"/>
                  </a:lnTo>
                  <a:lnTo>
                    <a:pt x="10" y="43"/>
                  </a:lnTo>
                  <a:lnTo>
                    <a:pt x="15" y="36"/>
                  </a:lnTo>
                  <a:lnTo>
                    <a:pt x="13" y="35"/>
                  </a:lnTo>
                  <a:lnTo>
                    <a:pt x="12" y="35"/>
                  </a:lnTo>
                  <a:lnTo>
                    <a:pt x="7" y="35"/>
                  </a:lnTo>
                  <a:lnTo>
                    <a:pt x="4" y="36"/>
                  </a:lnTo>
                  <a:lnTo>
                    <a:pt x="7" y="31"/>
                  </a:lnTo>
                  <a:lnTo>
                    <a:pt x="11" y="24"/>
                  </a:lnTo>
                  <a:lnTo>
                    <a:pt x="16" y="19"/>
                  </a:lnTo>
                  <a:lnTo>
                    <a:pt x="23" y="15"/>
                  </a:lnTo>
                  <a:lnTo>
                    <a:pt x="27" y="9"/>
                  </a:lnTo>
                  <a:lnTo>
                    <a:pt x="34" y="5"/>
                  </a:lnTo>
                  <a:lnTo>
                    <a:pt x="39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7" name="Freeform 392"/>
            <p:cNvSpPr>
              <a:spLocks/>
            </p:cNvSpPr>
            <p:nvPr/>
          </p:nvSpPr>
          <p:spPr bwMode="auto">
            <a:xfrm>
              <a:off x="6753" y="3651"/>
              <a:ext cx="25" cy="20"/>
            </a:xfrm>
            <a:custGeom>
              <a:avLst/>
              <a:gdLst>
                <a:gd name="T0" fmla="*/ 0 w 101"/>
                <a:gd name="T1" fmla="*/ 0 h 81"/>
                <a:gd name="T2" fmla="*/ 0 w 101"/>
                <a:gd name="T3" fmla="*/ 0 h 81"/>
                <a:gd name="T4" fmla="*/ 0 w 101"/>
                <a:gd name="T5" fmla="*/ 0 h 81"/>
                <a:gd name="T6" fmla="*/ 0 w 101"/>
                <a:gd name="T7" fmla="*/ 0 h 81"/>
                <a:gd name="T8" fmla="*/ 0 w 101"/>
                <a:gd name="T9" fmla="*/ 0 h 81"/>
                <a:gd name="T10" fmla="*/ 0 w 101"/>
                <a:gd name="T11" fmla="*/ 0 h 81"/>
                <a:gd name="T12" fmla="*/ 0 w 101"/>
                <a:gd name="T13" fmla="*/ 0 h 81"/>
                <a:gd name="T14" fmla="*/ 0 w 101"/>
                <a:gd name="T15" fmla="*/ 0 h 81"/>
                <a:gd name="T16" fmla="*/ 0 w 101"/>
                <a:gd name="T17" fmla="*/ 0 h 81"/>
                <a:gd name="T18" fmla="*/ 0 w 101"/>
                <a:gd name="T19" fmla="*/ 0 h 81"/>
                <a:gd name="T20" fmla="*/ 0 w 101"/>
                <a:gd name="T21" fmla="*/ 0 h 81"/>
                <a:gd name="T22" fmla="*/ 0 w 101"/>
                <a:gd name="T23" fmla="*/ 0 h 81"/>
                <a:gd name="T24" fmla="*/ 0 w 101"/>
                <a:gd name="T25" fmla="*/ 0 h 81"/>
                <a:gd name="T26" fmla="*/ 0 w 101"/>
                <a:gd name="T27" fmla="*/ 0 h 81"/>
                <a:gd name="T28" fmla="*/ 0 w 101"/>
                <a:gd name="T29" fmla="*/ 0 h 81"/>
                <a:gd name="T30" fmla="*/ 0 w 101"/>
                <a:gd name="T31" fmla="*/ 0 h 81"/>
                <a:gd name="T32" fmla="*/ 0 w 101"/>
                <a:gd name="T33" fmla="*/ 0 h 81"/>
                <a:gd name="T34" fmla="*/ 0 w 101"/>
                <a:gd name="T35" fmla="*/ 0 h 81"/>
                <a:gd name="T36" fmla="*/ 0 w 101"/>
                <a:gd name="T37" fmla="*/ 0 h 81"/>
                <a:gd name="T38" fmla="*/ 0 w 101"/>
                <a:gd name="T39" fmla="*/ 0 h 81"/>
                <a:gd name="T40" fmla="*/ 0 w 101"/>
                <a:gd name="T41" fmla="*/ 0 h 81"/>
                <a:gd name="T42" fmla="*/ 0 w 101"/>
                <a:gd name="T43" fmla="*/ 0 h 81"/>
                <a:gd name="T44" fmla="*/ 0 w 101"/>
                <a:gd name="T45" fmla="*/ 0 h 81"/>
                <a:gd name="T46" fmla="*/ 0 w 101"/>
                <a:gd name="T47" fmla="*/ 0 h 81"/>
                <a:gd name="T48" fmla="*/ 0 w 101"/>
                <a:gd name="T49" fmla="*/ 0 h 81"/>
                <a:gd name="T50" fmla="*/ 0 w 101"/>
                <a:gd name="T51" fmla="*/ 0 h 81"/>
                <a:gd name="T52" fmla="*/ 0 w 101"/>
                <a:gd name="T53" fmla="*/ 0 h 81"/>
                <a:gd name="T54" fmla="*/ 0 w 101"/>
                <a:gd name="T55" fmla="*/ 0 h 81"/>
                <a:gd name="T56" fmla="*/ 0 w 101"/>
                <a:gd name="T57" fmla="*/ 0 h 81"/>
                <a:gd name="T58" fmla="*/ 0 w 101"/>
                <a:gd name="T59" fmla="*/ 0 h 81"/>
                <a:gd name="T60" fmla="*/ 0 w 101"/>
                <a:gd name="T61" fmla="*/ 0 h 81"/>
                <a:gd name="T62" fmla="*/ 0 w 101"/>
                <a:gd name="T63" fmla="*/ 0 h 81"/>
                <a:gd name="T64" fmla="*/ 0 w 101"/>
                <a:gd name="T65" fmla="*/ 0 h 81"/>
                <a:gd name="T66" fmla="*/ 0 w 101"/>
                <a:gd name="T67" fmla="*/ 0 h 81"/>
                <a:gd name="T68" fmla="*/ 0 w 101"/>
                <a:gd name="T69" fmla="*/ 0 h 81"/>
                <a:gd name="T70" fmla="*/ 0 w 101"/>
                <a:gd name="T71" fmla="*/ 0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81"/>
                <a:gd name="T110" fmla="*/ 101 w 101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81">
                  <a:moveTo>
                    <a:pt x="101" y="0"/>
                  </a:moveTo>
                  <a:lnTo>
                    <a:pt x="97" y="8"/>
                  </a:lnTo>
                  <a:lnTo>
                    <a:pt x="94" y="17"/>
                  </a:lnTo>
                  <a:lnTo>
                    <a:pt x="89" y="25"/>
                  </a:lnTo>
                  <a:lnTo>
                    <a:pt x="85" y="34"/>
                  </a:lnTo>
                  <a:lnTo>
                    <a:pt x="83" y="38"/>
                  </a:lnTo>
                  <a:lnTo>
                    <a:pt x="79" y="43"/>
                  </a:lnTo>
                  <a:lnTo>
                    <a:pt x="73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4" y="60"/>
                  </a:lnTo>
                  <a:lnTo>
                    <a:pt x="47" y="63"/>
                  </a:lnTo>
                  <a:lnTo>
                    <a:pt x="39" y="68"/>
                  </a:lnTo>
                  <a:lnTo>
                    <a:pt x="32" y="70"/>
                  </a:lnTo>
                  <a:lnTo>
                    <a:pt x="26" y="75"/>
                  </a:lnTo>
                  <a:lnTo>
                    <a:pt x="19" y="77"/>
                  </a:lnTo>
                  <a:lnTo>
                    <a:pt x="13" y="79"/>
                  </a:lnTo>
                  <a:lnTo>
                    <a:pt x="6" y="80"/>
                  </a:lnTo>
                  <a:lnTo>
                    <a:pt x="0" y="81"/>
                  </a:lnTo>
                  <a:lnTo>
                    <a:pt x="2" y="73"/>
                  </a:lnTo>
                  <a:lnTo>
                    <a:pt x="5" y="66"/>
                  </a:lnTo>
                  <a:lnTo>
                    <a:pt x="8" y="60"/>
                  </a:lnTo>
                  <a:lnTo>
                    <a:pt x="13" y="55"/>
                  </a:lnTo>
                  <a:lnTo>
                    <a:pt x="15" y="49"/>
                  </a:lnTo>
                  <a:lnTo>
                    <a:pt x="21" y="44"/>
                  </a:lnTo>
                  <a:lnTo>
                    <a:pt x="26" y="39"/>
                  </a:lnTo>
                  <a:lnTo>
                    <a:pt x="32" y="36"/>
                  </a:lnTo>
                  <a:lnTo>
                    <a:pt x="38" y="29"/>
                  </a:lnTo>
                  <a:lnTo>
                    <a:pt x="45" y="24"/>
                  </a:lnTo>
                  <a:lnTo>
                    <a:pt x="53" y="18"/>
                  </a:lnTo>
                  <a:lnTo>
                    <a:pt x="62" y="15"/>
                  </a:lnTo>
                  <a:lnTo>
                    <a:pt x="72" y="10"/>
                  </a:lnTo>
                  <a:lnTo>
                    <a:pt x="82" y="7"/>
                  </a:lnTo>
                  <a:lnTo>
                    <a:pt x="91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8" name="Freeform 393"/>
            <p:cNvSpPr>
              <a:spLocks/>
            </p:cNvSpPr>
            <p:nvPr/>
          </p:nvSpPr>
          <p:spPr bwMode="auto">
            <a:xfrm>
              <a:off x="7012" y="3652"/>
              <a:ext cx="13" cy="15"/>
            </a:xfrm>
            <a:custGeom>
              <a:avLst/>
              <a:gdLst>
                <a:gd name="T0" fmla="*/ 0 w 54"/>
                <a:gd name="T1" fmla="*/ 0 h 61"/>
                <a:gd name="T2" fmla="*/ 0 w 54"/>
                <a:gd name="T3" fmla="*/ 0 h 61"/>
                <a:gd name="T4" fmla="*/ 0 w 54"/>
                <a:gd name="T5" fmla="*/ 0 h 61"/>
                <a:gd name="T6" fmla="*/ 0 w 54"/>
                <a:gd name="T7" fmla="*/ 0 h 61"/>
                <a:gd name="T8" fmla="*/ 0 w 54"/>
                <a:gd name="T9" fmla="*/ 0 h 61"/>
                <a:gd name="T10" fmla="*/ 0 w 54"/>
                <a:gd name="T11" fmla="*/ 0 h 61"/>
                <a:gd name="T12" fmla="*/ 0 w 54"/>
                <a:gd name="T13" fmla="*/ 0 h 61"/>
                <a:gd name="T14" fmla="*/ 0 w 54"/>
                <a:gd name="T15" fmla="*/ 0 h 61"/>
                <a:gd name="T16" fmla="*/ 0 w 54"/>
                <a:gd name="T17" fmla="*/ 0 h 61"/>
                <a:gd name="T18" fmla="*/ 0 w 54"/>
                <a:gd name="T19" fmla="*/ 0 h 61"/>
                <a:gd name="T20" fmla="*/ 0 w 54"/>
                <a:gd name="T21" fmla="*/ 0 h 61"/>
                <a:gd name="T22" fmla="*/ 0 w 54"/>
                <a:gd name="T23" fmla="*/ 0 h 61"/>
                <a:gd name="T24" fmla="*/ 0 w 54"/>
                <a:gd name="T25" fmla="*/ 0 h 61"/>
                <a:gd name="T26" fmla="*/ 0 w 54"/>
                <a:gd name="T27" fmla="*/ 0 h 61"/>
                <a:gd name="T28" fmla="*/ 0 w 54"/>
                <a:gd name="T29" fmla="*/ 0 h 61"/>
                <a:gd name="T30" fmla="*/ 0 w 54"/>
                <a:gd name="T31" fmla="*/ 0 h 61"/>
                <a:gd name="T32" fmla="*/ 0 w 54"/>
                <a:gd name="T33" fmla="*/ 0 h 61"/>
                <a:gd name="T34" fmla="*/ 0 w 54"/>
                <a:gd name="T35" fmla="*/ 0 h 61"/>
                <a:gd name="T36" fmla="*/ 0 w 54"/>
                <a:gd name="T37" fmla="*/ 0 h 61"/>
                <a:gd name="T38" fmla="*/ 0 w 54"/>
                <a:gd name="T39" fmla="*/ 0 h 61"/>
                <a:gd name="T40" fmla="*/ 0 w 54"/>
                <a:gd name="T41" fmla="*/ 0 h 61"/>
                <a:gd name="T42" fmla="*/ 0 w 54"/>
                <a:gd name="T43" fmla="*/ 0 h 61"/>
                <a:gd name="T44" fmla="*/ 0 w 54"/>
                <a:gd name="T45" fmla="*/ 0 h 61"/>
                <a:gd name="T46" fmla="*/ 0 w 54"/>
                <a:gd name="T47" fmla="*/ 0 h 61"/>
                <a:gd name="T48" fmla="*/ 0 w 54"/>
                <a:gd name="T49" fmla="*/ 0 h 61"/>
                <a:gd name="T50" fmla="*/ 0 w 54"/>
                <a:gd name="T51" fmla="*/ 0 h 61"/>
                <a:gd name="T52" fmla="*/ 0 w 54"/>
                <a:gd name="T53" fmla="*/ 0 h 61"/>
                <a:gd name="T54" fmla="*/ 0 w 54"/>
                <a:gd name="T55" fmla="*/ 0 h 61"/>
                <a:gd name="T56" fmla="*/ 0 w 54"/>
                <a:gd name="T57" fmla="*/ 0 h 61"/>
                <a:gd name="T58" fmla="*/ 0 w 54"/>
                <a:gd name="T59" fmla="*/ 0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"/>
                <a:gd name="T91" fmla="*/ 0 h 61"/>
                <a:gd name="T92" fmla="*/ 54 w 54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" h="61">
                  <a:moveTo>
                    <a:pt x="12" y="0"/>
                  </a:moveTo>
                  <a:lnTo>
                    <a:pt x="18" y="3"/>
                  </a:lnTo>
                  <a:lnTo>
                    <a:pt x="24" y="5"/>
                  </a:lnTo>
                  <a:lnTo>
                    <a:pt x="27" y="9"/>
                  </a:lnTo>
                  <a:lnTo>
                    <a:pt x="32" y="13"/>
                  </a:lnTo>
                  <a:lnTo>
                    <a:pt x="35" y="19"/>
                  </a:lnTo>
                  <a:lnTo>
                    <a:pt x="41" y="24"/>
                  </a:lnTo>
                  <a:lnTo>
                    <a:pt x="47" y="29"/>
                  </a:lnTo>
                  <a:lnTo>
                    <a:pt x="54" y="34"/>
                  </a:lnTo>
                  <a:lnTo>
                    <a:pt x="44" y="34"/>
                  </a:lnTo>
                  <a:lnTo>
                    <a:pt x="37" y="36"/>
                  </a:lnTo>
                  <a:lnTo>
                    <a:pt x="31" y="42"/>
                  </a:lnTo>
                  <a:lnTo>
                    <a:pt x="25" y="47"/>
                  </a:lnTo>
                  <a:lnTo>
                    <a:pt x="21" y="52"/>
                  </a:lnTo>
                  <a:lnTo>
                    <a:pt x="17" y="57"/>
                  </a:lnTo>
                  <a:lnTo>
                    <a:pt x="12" y="59"/>
                  </a:lnTo>
                  <a:lnTo>
                    <a:pt x="6" y="61"/>
                  </a:lnTo>
                  <a:lnTo>
                    <a:pt x="6" y="54"/>
                  </a:lnTo>
                  <a:lnTo>
                    <a:pt x="5" y="48"/>
                  </a:lnTo>
                  <a:lnTo>
                    <a:pt x="5" y="43"/>
                  </a:lnTo>
                  <a:lnTo>
                    <a:pt x="8" y="37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3" y="17"/>
                  </a:lnTo>
                  <a:lnTo>
                    <a:pt x="3" y="11"/>
                  </a:lnTo>
                  <a:lnTo>
                    <a:pt x="5" y="7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9" name="Freeform 394"/>
            <p:cNvSpPr>
              <a:spLocks/>
            </p:cNvSpPr>
            <p:nvPr/>
          </p:nvSpPr>
          <p:spPr bwMode="auto">
            <a:xfrm>
              <a:off x="6739" y="3655"/>
              <a:ext cx="10" cy="12"/>
            </a:xfrm>
            <a:custGeom>
              <a:avLst/>
              <a:gdLst>
                <a:gd name="T0" fmla="*/ 0 w 40"/>
                <a:gd name="T1" fmla="*/ 0 h 50"/>
                <a:gd name="T2" fmla="*/ 0 w 40"/>
                <a:gd name="T3" fmla="*/ 0 h 50"/>
                <a:gd name="T4" fmla="*/ 0 w 40"/>
                <a:gd name="T5" fmla="*/ 0 h 50"/>
                <a:gd name="T6" fmla="*/ 0 w 40"/>
                <a:gd name="T7" fmla="*/ 0 h 50"/>
                <a:gd name="T8" fmla="*/ 0 w 40"/>
                <a:gd name="T9" fmla="*/ 0 h 50"/>
                <a:gd name="T10" fmla="*/ 0 w 40"/>
                <a:gd name="T11" fmla="*/ 0 h 50"/>
                <a:gd name="T12" fmla="*/ 0 w 40"/>
                <a:gd name="T13" fmla="*/ 0 h 50"/>
                <a:gd name="T14" fmla="*/ 0 w 40"/>
                <a:gd name="T15" fmla="*/ 0 h 50"/>
                <a:gd name="T16" fmla="*/ 0 w 40"/>
                <a:gd name="T17" fmla="*/ 0 h 50"/>
                <a:gd name="T18" fmla="*/ 0 w 40"/>
                <a:gd name="T19" fmla="*/ 0 h 50"/>
                <a:gd name="T20" fmla="*/ 0 w 40"/>
                <a:gd name="T21" fmla="*/ 0 h 50"/>
                <a:gd name="T22" fmla="*/ 0 w 40"/>
                <a:gd name="T23" fmla="*/ 0 h 50"/>
                <a:gd name="T24" fmla="*/ 0 w 40"/>
                <a:gd name="T25" fmla="*/ 0 h 50"/>
                <a:gd name="T26" fmla="*/ 0 w 40"/>
                <a:gd name="T27" fmla="*/ 0 h 50"/>
                <a:gd name="T28" fmla="*/ 0 w 40"/>
                <a:gd name="T29" fmla="*/ 0 h 50"/>
                <a:gd name="T30" fmla="*/ 0 w 40"/>
                <a:gd name="T31" fmla="*/ 0 h 50"/>
                <a:gd name="T32" fmla="*/ 0 w 40"/>
                <a:gd name="T33" fmla="*/ 0 h 50"/>
                <a:gd name="T34" fmla="*/ 0 w 40"/>
                <a:gd name="T35" fmla="*/ 0 h 50"/>
                <a:gd name="T36" fmla="*/ 0 w 40"/>
                <a:gd name="T37" fmla="*/ 0 h 50"/>
                <a:gd name="T38" fmla="*/ 0 w 40"/>
                <a:gd name="T39" fmla="*/ 0 h 50"/>
                <a:gd name="T40" fmla="*/ 0 w 40"/>
                <a:gd name="T41" fmla="*/ 0 h 50"/>
                <a:gd name="T42" fmla="*/ 0 w 40"/>
                <a:gd name="T43" fmla="*/ 0 h 50"/>
                <a:gd name="T44" fmla="*/ 0 w 40"/>
                <a:gd name="T45" fmla="*/ 0 h 50"/>
                <a:gd name="T46" fmla="*/ 0 w 40"/>
                <a:gd name="T47" fmla="*/ 0 h 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50"/>
                <a:gd name="T74" fmla="*/ 40 w 40"/>
                <a:gd name="T75" fmla="*/ 50 h 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50">
                  <a:moveTo>
                    <a:pt x="27" y="0"/>
                  </a:moveTo>
                  <a:lnTo>
                    <a:pt x="32" y="1"/>
                  </a:lnTo>
                  <a:lnTo>
                    <a:pt x="36" y="5"/>
                  </a:lnTo>
                  <a:lnTo>
                    <a:pt x="38" y="7"/>
                  </a:lnTo>
                  <a:lnTo>
                    <a:pt x="40" y="10"/>
                  </a:lnTo>
                  <a:lnTo>
                    <a:pt x="39" y="14"/>
                  </a:lnTo>
                  <a:lnTo>
                    <a:pt x="36" y="21"/>
                  </a:lnTo>
                  <a:lnTo>
                    <a:pt x="33" y="25"/>
                  </a:lnTo>
                  <a:lnTo>
                    <a:pt x="30" y="32"/>
                  </a:lnTo>
                  <a:lnTo>
                    <a:pt x="29" y="38"/>
                  </a:lnTo>
                  <a:lnTo>
                    <a:pt x="34" y="47"/>
                  </a:lnTo>
                  <a:lnTo>
                    <a:pt x="24" y="49"/>
                  </a:lnTo>
                  <a:lnTo>
                    <a:pt x="16" y="50"/>
                  </a:lnTo>
                  <a:lnTo>
                    <a:pt x="9" y="49"/>
                  </a:lnTo>
                  <a:lnTo>
                    <a:pt x="2" y="49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6" y="22"/>
                  </a:lnTo>
                  <a:lnTo>
                    <a:pt x="10" y="15"/>
                  </a:lnTo>
                  <a:lnTo>
                    <a:pt x="15" y="10"/>
                  </a:lnTo>
                  <a:lnTo>
                    <a:pt x="21" y="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0" name="Freeform 395"/>
            <p:cNvSpPr>
              <a:spLocks/>
            </p:cNvSpPr>
            <p:nvPr/>
          </p:nvSpPr>
          <p:spPr bwMode="auto">
            <a:xfrm>
              <a:off x="6990" y="3656"/>
              <a:ext cx="17" cy="14"/>
            </a:xfrm>
            <a:custGeom>
              <a:avLst/>
              <a:gdLst>
                <a:gd name="T0" fmla="*/ 0 w 68"/>
                <a:gd name="T1" fmla="*/ 0 h 57"/>
                <a:gd name="T2" fmla="*/ 0 w 68"/>
                <a:gd name="T3" fmla="*/ 0 h 57"/>
                <a:gd name="T4" fmla="*/ 0 w 68"/>
                <a:gd name="T5" fmla="*/ 0 h 57"/>
                <a:gd name="T6" fmla="*/ 0 w 68"/>
                <a:gd name="T7" fmla="*/ 0 h 57"/>
                <a:gd name="T8" fmla="*/ 0 w 68"/>
                <a:gd name="T9" fmla="*/ 0 h 57"/>
                <a:gd name="T10" fmla="*/ 0 w 68"/>
                <a:gd name="T11" fmla="*/ 0 h 57"/>
                <a:gd name="T12" fmla="*/ 0 w 68"/>
                <a:gd name="T13" fmla="*/ 0 h 57"/>
                <a:gd name="T14" fmla="*/ 0 w 68"/>
                <a:gd name="T15" fmla="*/ 0 h 57"/>
                <a:gd name="T16" fmla="*/ 0 w 68"/>
                <a:gd name="T17" fmla="*/ 0 h 57"/>
                <a:gd name="T18" fmla="*/ 0 w 68"/>
                <a:gd name="T19" fmla="*/ 0 h 57"/>
                <a:gd name="T20" fmla="*/ 0 w 68"/>
                <a:gd name="T21" fmla="*/ 0 h 57"/>
                <a:gd name="T22" fmla="*/ 0 w 68"/>
                <a:gd name="T23" fmla="*/ 0 h 57"/>
                <a:gd name="T24" fmla="*/ 0 w 68"/>
                <a:gd name="T25" fmla="*/ 0 h 57"/>
                <a:gd name="T26" fmla="*/ 0 w 68"/>
                <a:gd name="T27" fmla="*/ 0 h 57"/>
                <a:gd name="T28" fmla="*/ 0 w 68"/>
                <a:gd name="T29" fmla="*/ 0 h 57"/>
                <a:gd name="T30" fmla="*/ 0 w 68"/>
                <a:gd name="T31" fmla="*/ 0 h 57"/>
                <a:gd name="T32" fmla="*/ 0 w 68"/>
                <a:gd name="T33" fmla="*/ 0 h 57"/>
                <a:gd name="T34" fmla="*/ 0 w 68"/>
                <a:gd name="T35" fmla="*/ 0 h 57"/>
                <a:gd name="T36" fmla="*/ 0 w 68"/>
                <a:gd name="T37" fmla="*/ 0 h 57"/>
                <a:gd name="T38" fmla="*/ 0 w 68"/>
                <a:gd name="T39" fmla="*/ 0 h 57"/>
                <a:gd name="T40" fmla="*/ 0 w 68"/>
                <a:gd name="T41" fmla="*/ 0 h 57"/>
                <a:gd name="T42" fmla="*/ 0 w 68"/>
                <a:gd name="T43" fmla="*/ 0 h 57"/>
                <a:gd name="T44" fmla="*/ 0 w 68"/>
                <a:gd name="T45" fmla="*/ 0 h 57"/>
                <a:gd name="T46" fmla="*/ 0 w 68"/>
                <a:gd name="T47" fmla="*/ 0 h 57"/>
                <a:gd name="T48" fmla="*/ 0 w 68"/>
                <a:gd name="T49" fmla="*/ 0 h 57"/>
                <a:gd name="T50" fmla="*/ 0 w 68"/>
                <a:gd name="T51" fmla="*/ 0 h 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7"/>
                <a:gd name="T80" fmla="*/ 68 w 68"/>
                <a:gd name="T81" fmla="*/ 57 h 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7">
                  <a:moveTo>
                    <a:pt x="42" y="0"/>
                  </a:moveTo>
                  <a:lnTo>
                    <a:pt x="44" y="3"/>
                  </a:lnTo>
                  <a:lnTo>
                    <a:pt x="51" y="7"/>
                  </a:lnTo>
                  <a:lnTo>
                    <a:pt x="55" y="10"/>
                  </a:lnTo>
                  <a:lnTo>
                    <a:pt x="61" y="16"/>
                  </a:lnTo>
                  <a:lnTo>
                    <a:pt x="65" y="19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7" y="37"/>
                  </a:lnTo>
                  <a:lnTo>
                    <a:pt x="59" y="38"/>
                  </a:lnTo>
                  <a:lnTo>
                    <a:pt x="50" y="40"/>
                  </a:lnTo>
                  <a:lnTo>
                    <a:pt x="41" y="40"/>
                  </a:lnTo>
                  <a:lnTo>
                    <a:pt x="31" y="41"/>
                  </a:lnTo>
                  <a:lnTo>
                    <a:pt x="20" y="42"/>
                  </a:lnTo>
                  <a:lnTo>
                    <a:pt x="14" y="46"/>
                  </a:lnTo>
                  <a:lnTo>
                    <a:pt x="8" y="50"/>
                  </a:lnTo>
                  <a:lnTo>
                    <a:pt x="4" y="57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3"/>
                  </a:lnTo>
                  <a:lnTo>
                    <a:pt x="12" y="22"/>
                  </a:lnTo>
                  <a:lnTo>
                    <a:pt x="21" y="14"/>
                  </a:lnTo>
                  <a:lnTo>
                    <a:pt x="31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1" name="Freeform 396"/>
            <p:cNvSpPr>
              <a:spLocks/>
            </p:cNvSpPr>
            <p:nvPr/>
          </p:nvSpPr>
          <p:spPr bwMode="auto">
            <a:xfrm>
              <a:off x="6834" y="3658"/>
              <a:ext cx="23" cy="11"/>
            </a:xfrm>
            <a:custGeom>
              <a:avLst/>
              <a:gdLst>
                <a:gd name="T0" fmla="*/ 0 w 91"/>
                <a:gd name="T1" fmla="*/ 0 h 45"/>
                <a:gd name="T2" fmla="*/ 0 w 91"/>
                <a:gd name="T3" fmla="*/ 0 h 45"/>
                <a:gd name="T4" fmla="*/ 0 w 91"/>
                <a:gd name="T5" fmla="*/ 0 h 45"/>
                <a:gd name="T6" fmla="*/ 0 w 91"/>
                <a:gd name="T7" fmla="*/ 0 h 45"/>
                <a:gd name="T8" fmla="*/ 0 w 91"/>
                <a:gd name="T9" fmla="*/ 0 h 45"/>
                <a:gd name="T10" fmla="*/ 0 w 91"/>
                <a:gd name="T11" fmla="*/ 0 h 45"/>
                <a:gd name="T12" fmla="*/ 0 w 91"/>
                <a:gd name="T13" fmla="*/ 0 h 45"/>
                <a:gd name="T14" fmla="*/ 0 w 91"/>
                <a:gd name="T15" fmla="*/ 0 h 45"/>
                <a:gd name="T16" fmla="*/ 0 w 91"/>
                <a:gd name="T17" fmla="*/ 0 h 45"/>
                <a:gd name="T18" fmla="*/ 0 w 91"/>
                <a:gd name="T19" fmla="*/ 0 h 45"/>
                <a:gd name="T20" fmla="*/ 0 w 91"/>
                <a:gd name="T21" fmla="*/ 0 h 45"/>
                <a:gd name="T22" fmla="*/ 0 w 91"/>
                <a:gd name="T23" fmla="*/ 0 h 45"/>
                <a:gd name="T24" fmla="*/ 0 w 91"/>
                <a:gd name="T25" fmla="*/ 0 h 45"/>
                <a:gd name="T26" fmla="*/ 0 w 91"/>
                <a:gd name="T27" fmla="*/ 0 h 45"/>
                <a:gd name="T28" fmla="*/ 0 w 91"/>
                <a:gd name="T29" fmla="*/ 0 h 45"/>
                <a:gd name="T30" fmla="*/ 0 w 91"/>
                <a:gd name="T31" fmla="*/ 0 h 45"/>
                <a:gd name="T32" fmla="*/ 0 w 91"/>
                <a:gd name="T33" fmla="*/ 0 h 45"/>
                <a:gd name="T34" fmla="*/ 0 w 91"/>
                <a:gd name="T35" fmla="*/ 0 h 45"/>
                <a:gd name="T36" fmla="*/ 0 w 91"/>
                <a:gd name="T37" fmla="*/ 0 h 45"/>
                <a:gd name="T38" fmla="*/ 0 w 91"/>
                <a:gd name="T39" fmla="*/ 0 h 45"/>
                <a:gd name="T40" fmla="*/ 0 w 91"/>
                <a:gd name="T41" fmla="*/ 0 h 45"/>
                <a:gd name="T42" fmla="*/ 0 w 91"/>
                <a:gd name="T43" fmla="*/ 0 h 45"/>
                <a:gd name="T44" fmla="*/ 0 w 91"/>
                <a:gd name="T45" fmla="*/ 0 h 45"/>
                <a:gd name="T46" fmla="*/ 0 w 91"/>
                <a:gd name="T47" fmla="*/ 0 h 45"/>
                <a:gd name="T48" fmla="*/ 0 w 91"/>
                <a:gd name="T49" fmla="*/ 0 h 45"/>
                <a:gd name="T50" fmla="*/ 0 w 91"/>
                <a:gd name="T51" fmla="*/ 0 h 45"/>
                <a:gd name="T52" fmla="*/ 0 w 91"/>
                <a:gd name="T53" fmla="*/ 0 h 45"/>
                <a:gd name="T54" fmla="*/ 0 w 91"/>
                <a:gd name="T55" fmla="*/ 0 h 45"/>
                <a:gd name="T56" fmla="*/ 0 w 91"/>
                <a:gd name="T57" fmla="*/ 0 h 45"/>
                <a:gd name="T58" fmla="*/ 0 w 91"/>
                <a:gd name="T59" fmla="*/ 0 h 45"/>
                <a:gd name="T60" fmla="*/ 0 w 91"/>
                <a:gd name="T61" fmla="*/ 0 h 45"/>
                <a:gd name="T62" fmla="*/ 0 w 91"/>
                <a:gd name="T63" fmla="*/ 0 h 45"/>
                <a:gd name="T64" fmla="*/ 0 w 91"/>
                <a:gd name="T65" fmla="*/ 0 h 45"/>
                <a:gd name="T66" fmla="*/ 0 w 91"/>
                <a:gd name="T67" fmla="*/ 0 h 45"/>
                <a:gd name="T68" fmla="*/ 0 w 91"/>
                <a:gd name="T69" fmla="*/ 0 h 45"/>
                <a:gd name="T70" fmla="*/ 0 w 91"/>
                <a:gd name="T71" fmla="*/ 0 h 45"/>
                <a:gd name="T72" fmla="*/ 0 w 91"/>
                <a:gd name="T73" fmla="*/ 0 h 45"/>
                <a:gd name="T74" fmla="*/ 0 w 91"/>
                <a:gd name="T75" fmla="*/ 0 h 45"/>
                <a:gd name="T76" fmla="*/ 0 w 91"/>
                <a:gd name="T77" fmla="*/ 0 h 45"/>
                <a:gd name="T78" fmla="*/ 0 w 91"/>
                <a:gd name="T79" fmla="*/ 0 h 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1"/>
                <a:gd name="T121" fmla="*/ 0 h 45"/>
                <a:gd name="T122" fmla="*/ 91 w 91"/>
                <a:gd name="T123" fmla="*/ 45 h 4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1" h="45">
                  <a:moveTo>
                    <a:pt x="67" y="0"/>
                  </a:moveTo>
                  <a:lnTo>
                    <a:pt x="73" y="1"/>
                  </a:lnTo>
                  <a:lnTo>
                    <a:pt x="79" y="5"/>
                  </a:lnTo>
                  <a:lnTo>
                    <a:pt x="83" y="8"/>
                  </a:lnTo>
                  <a:lnTo>
                    <a:pt x="86" y="10"/>
                  </a:lnTo>
                  <a:lnTo>
                    <a:pt x="90" y="18"/>
                  </a:lnTo>
                  <a:lnTo>
                    <a:pt x="91" y="25"/>
                  </a:lnTo>
                  <a:lnTo>
                    <a:pt x="86" y="33"/>
                  </a:lnTo>
                  <a:lnTo>
                    <a:pt x="82" y="38"/>
                  </a:lnTo>
                  <a:lnTo>
                    <a:pt x="73" y="40"/>
                  </a:lnTo>
                  <a:lnTo>
                    <a:pt x="65" y="37"/>
                  </a:lnTo>
                  <a:lnTo>
                    <a:pt x="62" y="33"/>
                  </a:lnTo>
                  <a:lnTo>
                    <a:pt x="59" y="29"/>
                  </a:lnTo>
                  <a:lnTo>
                    <a:pt x="55" y="23"/>
                  </a:lnTo>
                  <a:lnTo>
                    <a:pt x="54" y="18"/>
                  </a:lnTo>
                  <a:lnTo>
                    <a:pt x="49" y="21"/>
                  </a:lnTo>
                  <a:lnTo>
                    <a:pt x="42" y="27"/>
                  </a:lnTo>
                  <a:lnTo>
                    <a:pt x="33" y="32"/>
                  </a:lnTo>
                  <a:lnTo>
                    <a:pt x="26" y="37"/>
                  </a:lnTo>
                  <a:lnTo>
                    <a:pt x="19" y="39"/>
                  </a:lnTo>
                  <a:lnTo>
                    <a:pt x="14" y="42"/>
                  </a:lnTo>
                  <a:lnTo>
                    <a:pt x="8" y="43"/>
                  </a:lnTo>
                  <a:lnTo>
                    <a:pt x="5" y="45"/>
                  </a:lnTo>
                  <a:lnTo>
                    <a:pt x="1" y="43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2" y="33"/>
                  </a:lnTo>
                  <a:lnTo>
                    <a:pt x="5" y="28"/>
                  </a:lnTo>
                  <a:lnTo>
                    <a:pt x="9" y="23"/>
                  </a:lnTo>
                  <a:lnTo>
                    <a:pt x="12" y="18"/>
                  </a:lnTo>
                  <a:lnTo>
                    <a:pt x="15" y="13"/>
                  </a:lnTo>
                  <a:lnTo>
                    <a:pt x="18" y="10"/>
                  </a:lnTo>
                  <a:lnTo>
                    <a:pt x="23" y="9"/>
                  </a:lnTo>
                  <a:lnTo>
                    <a:pt x="29" y="7"/>
                  </a:lnTo>
                  <a:lnTo>
                    <a:pt x="38" y="7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0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2" name="Freeform 397"/>
            <p:cNvSpPr>
              <a:spLocks/>
            </p:cNvSpPr>
            <p:nvPr/>
          </p:nvSpPr>
          <p:spPr bwMode="auto">
            <a:xfrm>
              <a:off x="6802" y="3660"/>
              <a:ext cx="23" cy="19"/>
            </a:xfrm>
            <a:custGeom>
              <a:avLst/>
              <a:gdLst>
                <a:gd name="T0" fmla="*/ 0 w 94"/>
                <a:gd name="T1" fmla="*/ 0 h 77"/>
                <a:gd name="T2" fmla="*/ 0 w 94"/>
                <a:gd name="T3" fmla="*/ 0 h 77"/>
                <a:gd name="T4" fmla="*/ 0 w 94"/>
                <a:gd name="T5" fmla="*/ 0 h 77"/>
                <a:gd name="T6" fmla="*/ 0 w 94"/>
                <a:gd name="T7" fmla="*/ 0 h 77"/>
                <a:gd name="T8" fmla="*/ 0 w 94"/>
                <a:gd name="T9" fmla="*/ 0 h 77"/>
                <a:gd name="T10" fmla="*/ 0 w 94"/>
                <a:gd name="T11" fmla="*/ 0 h 77"/>
                <a:gd name="T12" fmla="*/ 0 w 94"/>
                <a:gd name="T13" fmla="*/ 0 h 77"/>
                <a:gd name="T14" fmla="*/ 0 w 94"/>
                <a:gd name="T15" fmla="*/ 0 h 77"/>
                <a:gd name="T16" fmla="*/ 0 w 94"/>
                <a:gd name="T17" fmla="*/ 0 h 77"/>
                <a:gd name="T18" fmla="*/ 0 w 94"/>
                <a:gd name="T19" fmla="*/ 0 h 77"/>
                <a:gd name="T20" fmla="*/ 0 w 94"/>
                <a:gd name="T21" fmla="*/ 0 h 77"/>
                <a:gd name="T22" fmla="*/ 0 w 94"/>
                <a:gd name="T23" fmla="*/ 0 h 77"/>
                <a:gd name="T24" fmla="*/ 0 w 94"/>
                <a:gd name="T25" fmla="*/ 0 h 77"/>
                <a:gd name="T26" fmla="*/ 0 w 94"/>
                <a:gd name="T27" fmla="*/ 0 h 77"/>
                <a:gd name="T28" fmla="*/ 0 w 94"/>
                <a:gd name="T29" fmla="*/ 0 h 77"/>
                <a:gd name="T30" fmla="*/ 0 w 94"/>
                <a:gd name="T31" fmla="*/ 0 h 77"/>
                <a:gd name="T32" fmla="*/ 0 w 94"/>
                <a:gd name="T33" fmla="*/ 0 h 77"/>
                <a:gd name="T34" fmla="*/ 0 w 94"/>
                <a:gd name="T35" fmla="*/ 0 h 77"/>
                <a:gd name="T36" fmla="*/ 0 w 94"/>
                <a:gd name="T37" fmla="*/ 0 h 77"/>
                <a:gd name="T38" fmla="*/ 0 w 94"/>
                <a:gd name="T39" fmla="*/ 0 h 77"/>
                <a:gd name="T40" fmla="*/ 0 w 94"/>
                <a:gd name="T41" fmla="*/ 0 h 77"/>
                <a:gd name="T42" fmla="*/ 0 w 94"/>
                <a:gd name="T43" fmla="*/ 0 h 77"/>
                <a:gd name="T44" fmla="*/ 0 w 94"/>
                <a:gd name="T45" fmla="*/ 0 h 77"/>
                <a:gd name="T46" fmla="*/ 0 w 94"/>
                <a:gd name="T47" fmla="*/ 0 h 77"/>
                <a:gd name="T48" fmla="*/ 0 w 94"/>
                <a:gd name="T49" fmla="*/ 0 h 77"/>
                <a:gd name="T50" fmla="*/ 0 w 94"/>
                <a:gd name="T51" fmla="*/ 0 h 77"/>
                <a:gd name="T52" fmla="*/ 0 w 94"/>
                <a:gd name="T53" fmla="*/ 0 h 77"/>
                <a:gd name="T54" fmla="*/ 0 w 94"/>
                <a:gd name="T55" fmla="*/ 0 h 77"/>
                <a:gd name="T56" fmla="*/ 0 w 94"/>
                <a:gd name="T57" fmla="*/ 0 h 77"/>
                <a:gd name="T58" fmla="*/ 0 w 94"/>
                <a:gd name="T59" fmla="*/ 0 h 77"/>
                <a:gd name="T60" fmla="*/ 0 w 94"/>
                <a:gd name="T61" fmla="*/ 0 h 77"/>
                <a:gd name="T62" fmla="*/ 0 w 94"/>
                <a:gd name="T63" fmla="*/ 0 h 77"/>
                <a:gd name="T64" fmla="*/ 0 w 94"/>
                <a:gd name="T65" fmla="*/ 0 h 77"/>
                <a:gd name="T66" fmla="*/ 0 w 94"/>
                <a:gd name="T67" fmla="*/ 0 h 77"/>
                <a:gd name="T68" fmla="*/ 0 w 94"/>
                <a:gd name="T69" fmla="*/ 0 h 77"/>
                <a:gd name="T70" fmla="*/ 0 w 94"/>
                <a:gd name="T71" fmla="*/ 0 h 77"/>
                <a:gd name="T72" fmla="*/ 0 w 94"/>
                <a:gd name="T73" fmla="*/ 0 h 77"/>
                <a:gd name="T74" fmla="*/ 0 w 94"/>
                <a:gd name="T75" fmla="*/ 0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4"/>
                <a:gd name="T115" fmla="*/ 0 h 77"/>
                <a:gd name="T116" fmla="*/ 94 w 94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4" h="77">
                  <a:moveTo>
                    <a:pt x="59" y="1"/>
                  </a:moveTo>
                  <a:lnTo>
                    <a:pt x="64" y="0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5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8"/>
                  </a:lnTo>
                  <a:lnTo>
                    <a:pt x="94" y="25"/>
                  </a:lnTo>
                  <a:lnTo>
                    <a:pt x="86" y="28"/>
                  </a:lnTo>
                  <a:lnTo>
                    <a:pt x="78" y="31"/>
                  </a:lnTo>
                  <a:lnTo>
                    <a:pt x="70" y="32"/>
                  </a:lnTo>
                  <a:lnTo>
                    <a:pt x="63" y="36"/>
                  </a:lnTo>
                  <a:lnTo>
                    <a:pt x="54" y="38"/>
                  </a:lnTo>
                  <a:lnTo>
                    <a:pt x="47" y="40"/>
                  </a:lnTo>
                  <a:lnTo>
                    <a:pt x="40" y="43"/>
                  </a:lnTo>
                  <a:lnTo>
                    <a:pt x="33" y="46"/>
                  </a:lnTo>
                  <a:lnTo>
                    <a:pt x="24" y="52"/>
                  </a:lnTo>
                  <a:lnTo>
                    <a:pt x="17" y="58"/>
                  </a:lnTo>
                  <a:lnTo>
                    <a:pt x="12" y="62"/>
                  </a:lnTo>
                  <a:lnTo>
                    <a:pt x="8" y="66"/>
                  </a:lnTo>
                  <a:lnTo>
                    <a:pt x="6" y="71"/>
                  </a:lnTo>
                  <a:lnTo>
                    <a:pt x="2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2" y="56"/>
                  </a:lnTo>
                  <a:lnTo>
                    <a:pt x="6" y="48"/>
                  </a:lnTo>
                  <a:lnTo>
                    <a:pt x="13" y="39"/>
                  </a:lnTo>
                  <a:lnTo>
                    <a:pt x="17" y="32"/>
                  </a:lnTo>
                  <a:lnTo>
                    <a:pt x="22" y="27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6" y="9"/>
                  </a:lnTo>
                  <a:lnTo>
                    <a:pt x="52" y="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3" name="Freeform 398"/>
            <p:cNvSpPr>
              <a:spLocks/>
            </p:cNvSpPr>
            <p:nvPr/>
          </p:nvSpPr>
          <p:spPr bwMode="auto">
            <a:xfrm>
              <a:off x="7085" y="3663"/>
              <a:ext cx="15" cy="13"/>
            </a:xfrm>
            <a:custGeom>
              <a:avLst/>
              <a:gdLst>
                <a:gd name="T0" fmla="*/ 0 w 62"/>
                <a:gd name="T1" fmla="*/ 0 h 50"/>
                <a:gd name="T2" fmla="*/ 0 w 62"/>
                <a:gd name="T3" fmla="*/ 0 h 50"/>
                <a:gd name="T4" fmla="*/ 0 w 62"/>
                <a:gd name="T5" fmla="*/ 0 h 50"/>
                <a:gd name="T6" fmla="*/ 0 w 62"/>
                <a:gd name="T7" fmla="*/ 0 h 50"/>
                <a:gd name="T8" fmla="*/ 0 w 62"/>
                <a:gd name="T9" fmla="*/ 0 h 50"/>
                <a:gd name="T10" fmla="*/ 0 w 62"/>
                <a:gd name="T11" fmla="*/ 0 h 50"/>
                <a:gd name="T12" fmla="*/ 0 w 62"/>
                <a:gd name="T13" fmla="*/ 0 h 50"/>
                <a:gd name="T14" fmla="*/ 0 w 62"/>
                <a:gd name="T15" fmla="*/ 0 h 50"/>
                <a:gd name="T16" fmla="*/ 0 w 62"/>
                <a:gd name="T17" fmla="*/ 0 h 50"/>
                <a:gd name="T18" fmla="*/ 0 w 62"/>
                <a:gd name="T19" fmla="*/ 0 h 50"/>
                <a:gd name="T20" fmla="*/ 0 w 62"/>
                <a:gd name="T21" fmla="*/ 0 h 50"/>
                <a:gd name="T22" fmla="*/ 0 w 62"/>
                <a:gd name="T23" fmla="*/ 0 h 50"/>
                <a:gd name="T24" fmla="*/ 0 w 62"/>
                <a:gd name="T25" fmla="*/ 0 h 50"/>
                <a:gd name="T26" fmla="*/ 0 w 62"/>
                <a:gd name="T27" fmla="*/ 0 h 50"/>
                <a:gd name="T28" fmla="*/ 0 w 62"/>
                <a:gd name="T29" fmla="*/ 0 h 50"/>
                <a:gd name="T30" fmla="*/ 0 w 62"/>
                <a:gd name="T31" fmla="*/ 0 h 50"/>
                <a:gd name="T32" fmla="*/ 0 w 62"/>
                <a:gd name="T33" fmla="*/ 0 h 50"/>
                <a:gd name="T34" fmla="*/ 0 w 62"/>
                <a:gd name="T35" fmla="*/ 0 h 50"/>
                <a:gd name="T36" fmla="*/ 0 w 62"/>
                <a:gd name="T37" fmla="*/ 0 h 50"/>
                <a:gd name="T38" fmla="*/ 0 w 62"/>
                <a:gd name="T39" fmla="*/ 0 h 50"/>
                <a:gd name="T40" fmla="*/ 0 w 62"/>
                <a:gd name="T41" fmla="*/ 0 h 50"/>
                <a:gd name="T42" fmla="*/ 0 w 62"/>
                <a:gd name="T43" fmla="*/ 0 h 50"/>
                <a:gd name="T44" fmla="*/ 0 w 62"/>
                <a:gd name="T45" fmla="*/ 0 h 50"/>
                <a:gd name="T46" fmla="*/ 0 w 62"/>
                <a:gd name="T47" fmla="*/ 0 h 50"/>
                <a:gd name="T48" fmla="*/ 0 w 62"/>
                <a:gd name="T49" fmla="*/ 0 h 50"/>
                <a:gd name="T50" fmla="*/ 0 w 62"/>
                <a:gd name="T51" fmla="*/ 0 h 50"/>
                <a:gd name="T52" fmla="*/ 0 w 62"/>
                <a:gd name="T53" fmla="*/ 0 h 50"/>
                <a:gd name="T54" fmla="*/ 0 w 62"/>
                <a:gd name="T55" fmla="*/ 0 h 5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2"/>
                <a:gd name="T85" fmla="*/ 0 h 50"/>
                <a:gd name="T86" fmla="*/ 62 w 62"/>
                <a:gd name="T87" fmla="*/ 50 h 5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2" h="50">
                  <a:moveTo>
                    <a:pt x="34" y="0"/>
                  </a:moveTo>
                  <a:lnTo>
                    <a:pt x="39" y="0"/>
                  </a:lnTo>
                  <a:lnTo>
                    <a:pt x="44" y="3"/>
                  </a:lnTo>
                  <a:lnTo>
                    <a:pt x="46" y="7"/>
                  </a:lnTo>
                  <a:lnTo>
                    <a:pt x="48" y="13"/>
                  </a:lnTo>
                  <a:lnTo>
                    <a:pt x="50" y="19"/>
                  </a:lnTo>
                  <a:lnTo>
                    <a:pt x="53" y="25"/>
                  </a:lnTo>
                  <a:lnTo>
                    <a:pt x="57" y="30"/>
                  </a:lnTo>
                  <a:lnTo>
                    <a:pt x="62" y="36"/>
                  </a:lnTo>
                  <a:lnTo>
                    <a:pt x="56" y="35"/>
                  </a:lnTo>
                  <a:lnTo>
                    <a:pt x="50" y="35"/>
                  </a:lnTo>
                  <a:lnTo>
                    <a:pt x="44" y="33"/>
                  </a:lnTo>
                  <a:lnTo>
                    <a:pt x="36" y="35"/>
                  </a:lnTo>
                  <a:lnTo>
                    <a:pt x="30" y="35"/>
                  </a:lnTo>
                  <a:lnTo>
                    <a:pt x="24" y="39"/>
                  </a:lnTo>
                  <a:lnTo>
                    <a:pt x="21" y="42"/>
                  </a:lnTo>
                  <a:lnTo>
                    <a:pt x="18" y="50"/>
                  </a:lnTo>
                  <a:lnTo>
                    <a:pt x="12" y="46"/>
                  </a:lnTo>
                  <a:lnTo>
                    <a:pt x="11" y="41"/>
                  </a:lnTo>
                  <a:lnTo>
                    <a:pt x="13" y="37"/>
                  </a:lnTo>
                  <a:lnTo>
                    <a:pt x="16" y="31"/>
                  </a:lnTo>
                  <a:lnTo>
                    <a:pt x="9" y="29"/>
                  </a:lnTo>
                  <a:lnTo>
                    <a:pt x="0" y="30"/>
                  </a:lnTo>
                  <a:lnTo>
                    <a:pt x="7" y="22"/>
                  </a:lnTo>
                  <a:lnTo>
                    <a:pt x="15" y="14"/>
                  </a:lnTo>
                  <a:lnTo>
                    <a:pt x="23" y="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4" name="Freeform 399"/>
            <p:cNvSpPr>
              <a:spLocks/>
            </p:cNvSpPr>
            <p:nvPr/>
          </p:nvSpPr>
          <p:spPr bwMode="auto">
            <a:xfrm>
              <a:off x="6917" y="3666"/>
              <a:ext cx="16" cy="15"/>
            </a:xfrm>
            <a:custGeom>
              <a:avLst/>
              <a:gdLst>
                <a:gd name="T0" fmla="*/ 0 w 62"/>
                <a:gd name="T1" fmla="*/ 0 h 58"/>
                <a:gd name="T2" fmla="*/ 0 w 62"/>
                <a:gd name="T3" fmla="*/ 0 h 58"/>
                <a:gd name="T4" fmla="*/ 0 w 62"/>
                <a:gd name="T5" fmla="*/ 0 h 58"/>
                <a:gd name="T6" fmla="*/ 0 w 62"/>
                <a:gd name="T7" fmla="*/ 0 h 58"/>
                <a:gd name="T8" fmla="*/ 0 w 62"/>
                <a:gd name="T9" fmla="*/ 0 h 58"/>
                <a:gd name="T10" fmla="*/ 0 w 62"/>
                <a:gd name="T11" fmla="*/ 0 h 58"/>
                <a:gd name="T12" fmla="*/ 0 w 62"/>
                <a:gd name="T13" fmla="*/ 0 h 58"/>
                <a:gd name="T14" fmla="*/ 0 w 62"/>
                <a:gd name="T15" fmla="*/ 0 h 58"/>
                <a:gd name="T16" fmla="*/ 0 w 62"/>
                <a:gd name="T17" fmla="*/ 0 h 58"/>
                <a:gd name="T18" fmla="*/ 0 w 62"/>
                <a:gd name="T19" fmla="*/ 0 h 58"/>
                <a:gd name="T20" fmla="*/ 0 w 62"/>
                <a:gd name="T21" fmla="*/ 0 h 58"/>
                <a:gd name="T22" fmla="*/ 0 w 62"/>
                <a:gd name="T23" fmla="*/ 0 h 58"/>
                <a:gd name="T24" fmla="*/ 0 w 62"/>
                <a:gd name="T25" fmla="*/ 0 h 58"/>
                <a:gd name="T26" fmla="*/ 0 w 62"/>
                <a:gd name="T27" fmla="*/ 0 h 58"/>
                <a:gd name="T28" fmla="*/ 0 w 62"/>
                <a:gd name="T29" fmla="*/ 0 h 58"/>
                <a:gd name="T30" fmla="*/ 0 w 62"/>
                <a:gd name="T31" fmla="*/ 0 h 58"/>
                <a:gd name="T32" fmla="*/ 0 w 62"/>
                <a:gd name="T33" fmla="*/ 0 h 58"/>
                <a:gd name="T34" fmla="*/ 0 w 62"/>
                <a:gd name="T35" fmla="*/ 0 h 58"/>
                <a:gd name="T36" fmla="*/ 0 w 62"/>
                <a:gd name="T37" fmla="*/ 0 h 58"/>
                <a:gd name="T38" fmla="*/ 0 w 62"/>
                <a:gd name="T39" fmla="*/ 0 h 58"/>
                <a:gd name="T40" fmla="*/ 0 w 62"/>
                <a:gd name="T41" fmla="*/ 0 h 58"/>
                <a:gd name="T42" fmla="*/ 0 w 62"/>
                <a:gd name="T43" fmla="*/ 0 h 58"/>
                <a:gd name="T44" fmla="*/ 0 w 62"/>
                <a:gd name="T45" fmla="*/ 0 h 58"/>
                <a:gd name="T46" fmla="*/ 0 w 62"/>
                <a:gd name="T47" fmla="*/ 0 h 58"/>
                <a:gd name="T48" fmla="*/ 0 w 62"/>
                <a:gd name="T49" fmla="*/ 0 h 58"/>
                <a:gd name="T50" fmla="*/ 0 w 62"/>
                <a:gd name="T51" fmla="*/ 0 h 58"/>
                <a:gd name="T52" fmla="*/ 0 w 62"/>
                <a:gd name="T53" fmla="*/ 0 h 58"/>
                <a:gd name="T54" fmla="*/ 0 w 62"/>
                <a:gd name="T55" fmla="*/ 0 h 58"/>
                <a:gd name="T56" fmla="*/ 0 w 62"/>
                <a:gd name="T57" fmla="*/ 0 h 58"/>
                <a:gd name="T58" fmla="*/ 0 w 62"/>
                <a:gd name="T59" fmla="*/ 0 h 58"/>
                <a:gd name="T60" fmla="*/ 0 w 62"/>
                <a:gd name="T61" fmla="*/ 0 h 58"/>
                <a:gd name="T62" fmla="*/ 0 w 62"/>
                <a:gd name="T63" fmla="*/ 0 h 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"/>
                <a:gd name="T97" fmla="*/ 0 h 58"/>
                <a:gd name="T98" fmla="*/ 62 w 62"/>
                <a:gd name="T99" fmla="*/ 58 h 5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" h="58">
                  <a:moveTo>
                    <a:pt x="44" y="2"/>
                  </a:moveTo>
                  <a:lnTo>
                    <a:pt x="51" y="0"/>
                  </a:lnTo>
                  <a:lnTo>
                    <a:pt x="56" y="2"/>
                  </a:lnTo>
                  <a:lnTo>
                    <a:pt x="59" y="5"/>
                  </a:lnTo>
                  <a:lnTo>
                    <a:pt x="62" y="10"/>
                  </a:lnTo>
                  <a:lnTo>
                    <a:pt x="62" y="15"/>
                  </a:lnTo>
                  <a:lnTo>
                    <a:pt x="59" y="19"/>
                  </a:lnTo>
                  <a:lnTo>
                    <a:pt x="53" y="21"/>
                  </a:lnTo>
                  <a:lnTo>
                    <a:pt x="44" y="18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2" y="29"/>
                  </a:lnTo>
                  <a:lnTo>
                    <a:pt x="40" y="32"/>
                  </a:lnTo>
                  <a:lnTo>
                    <a:pt x="33" y="35"/>
                  </a:lnTo>
                  <a:lnTo>
                    <a:pt x="28" y="38"/>
                  </a:lnTo>
                  <a:lnTo>
                    <a:pt x="20" y="39"/>
                  </a:lnTo>
                  <a:lnTo>
                    <a:pt x="15" y="41"/>
                  </a:lnTo>
                  <a:lnTo>
                    <a:pt x="12" y="43"/>
                  </a:lnTo>
                  <a:lnTo>
                    <a:pt x="12" y="47"/>
                  </a:lnTo>
                  <a:lnTo>
                    <a:pt x="10" y="51"/>
                  </a:lnTo>
                  <a:lnTo>
                    <a:pt x="12" y="58"/>
                  </a:lnTo>
                  <a:lnTo>
                    <a:pt x="6" y="54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8" y="27"/>
                  </a:lnTo>
                  <a:lnTo>
                    <a:pt x="16" y="18"/>
                  </a:lnTo>
                  <a:lnTo>
                    <a:pt x="26" y="11"/>
                  </a:lnTo>
                  <a:lnTo>
                    <a:pt x="34" y="5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5" name="Freeform 400"/>
            <p:cNvSpPr>
              <a:spLocks/>
            </p:cNvSpPr>
            <p:nvPr/>
          </p:nvSpPr>
          <p:spPr bwMode="auto">
            <a:xfrm>
              <a:off x="6766" y="3668"/>
              <a:ext cx="29" cy="19"/>
            </a:xfrm>
            <a:custGeom>
              <a:avLst/>
              <a:gdLst>
                <a:gd name="T0" fmla="*/ 0 w 115"/>
                <a:gd name="T1" fmla="*/ 0 h 77"/>
                <a:gd name="T2" fmla="*/ 0 w 115"/>
                <a:gd name="T3" fmla="*/ 0 h 77"/>
                <a:gd name="T4" fmla="*/ 0 w 115"/>
                <a:gd name="T5" fmla="*/ 0 h 77"/>
                <a:gd name="T6" fmla="*/ 0 w 115"/>
                <a:gd name="T7" fmla="*/ 0 h 77"/>
                <a:gd name="T8" fmla="*/ 0 w 115"/>
                <a:gd name="T9" fmla="*/ 0 h 77"/>
                <a:gd name="T10" fmla="*/ 0 w 115"/>
                <a:gd name="T11" fmla="*/ 0 h 77"/>
                <a:gd name="T12" fmla="*/ 0 w 115"/>
                <a:gd name="T13" fmla="*/ 0 h 77"/>
                <a:gd name="T14" fmla="*/ 0 w 115"/>
                <a:gd name="T15" fmla="*/ 0 h 77"/>
                <a:gd name="T16" fmla="*/ 0 w 115"/>
                <a:gd name="T17" fmla="*/ 0 h 77"/>
                <a:gd name="T18" fmla="*/ 0 w 115"/>
                <a:gd name="T19" fmla="*/ 0 h 77"/>
                <a:gd name="T20" fmla="*/ 0 w 115"/>
                <a:gd name="T21" fmla="*/ 0 h 77"/>
                <a:gd name="T22" fmla="*/ 0 w 115"/>
                <a:gd name="T23" fmla="*/ 0 h 77"/>
                <a:gd name="T24" fmla="*/ 0 w 115"/>
                <a:gd name="T25" fmla="*/ 0 h 77"/>
                <a:gd name="T26" fmla="*/ 0 w 115"/>
                <a:gd name="T27" fmla="*/ 0 h 77"/>
                <a:gd name="T28" fmla="*/ 0 w 115"/>
                <a:gd name="T29" fmla="*/ 0 h 77"/>
                <a:gd name="T30" fmla="*/ 0 w 115"/>
                <a:gd name="T31" fmla="*/ 0 h 77"/>
                <a:gd name="T32" fmla="*/ 0 w 115"/>
                <a:gd name="T33" fmla="*/ 0 h 77"/>
                <a:gd name="T34" fmla="*/ 0 w 115"/>
                <a:gd name="T35" fmla="*/ 0 h 77"/>
                <a:gd name="T36" fmla="*/ 0 w 115"/>
                <a:gd name="T37" fmla="*/ 0 h 77"/>
                <a:gd name="T38" fmla="*/ 0 w 115"/>
                <a:gd name="T39" fmla="*/ 0 h 77"/>
                <a:gd name="T40" fmla="*/ 0 w 115"/>
                <a:gd name="T41" fmla="*/ 0 h 77"/>
                <a:gd name="T42" fmla="*/ 0 w 115"/>
                <a:gd name="T43" fmla="*/ 0 h 77"/>
                <a:gd name="T44" fmla="*/ 0 w 115"/>
                <a:gd name="T45" fmla="*/ 0 h 77"/>
                <a:gd name="T46" fmla="*/ 0 w 115"/>
                <a:gd name="T47" fmla="*/ 0 h 77"/>
                <a:gd name="T48" fmla="*/ 0 w 115"/>
                <a:gd name="T49" fmla="*/ 0 h 77"/>
                <a:gd name="T50" fmla="*/ 0 w 115"/>
                <a:gd name="T51" fmla="*/ 0 h 77"/>
                <a:gd name="T52" fmla="*/ 0 w 115"/>
                <a:gd name="T53" fmla="*/ 0 h 77"/>
                <a:gd name="T54" fmla="*/ 0 w 115"/>
                <a:gd name="T55" fmla="*/ 0 h 77"/>
                <a:gd name="T56" fmla="*/ 0 w 115"/>
                <a:gd name="T57" fmla="*/ 0 h 77"/>
                <a:gd name="T58" fmla="*/ 0 w 115"/>
                <a:gd name="T59" fmla="*/ 0 h 77"/>
                <a:gd name="T60" fmla="*/ 0 w 115"/>
                <a:gd name="T61" fmla="*/ 0 h 77"/>
                <a:gd name="T62" fmla="*/ 0 w 115"/>
                <a:gd name="T63" fmla="*/ 0 h 77"/>
                <a:gd name="T64" fmla="*/ 0 w 115"/>
                <a:gd name="T65" fmla="*/ 0 h 77"/>
                <a:gd name="T66" fmla="*/ 0 w 115"/>
                <a:gd name="T67" fmla="*/ 0 h 77"/>
                <a:gd name="T68" fmla="*/ 0 w 115"/>
                <a:gd name="T69" fmla="*/ 0 h 77"/>
                <a:gd name="T70" fmla="*/ 0 w 115"/>
                <a:gd name="T71" fmla="*/ 0 h 77"/>
                <a:gd name="T72" fmla="*/ 0 w 115"/>
                <a:gd name="T73" fmla="*/ 0 h 77"/>
                <a:gd name="T74" fmla="*/ 0 w 115"/>
                <a:gd name="T75" fmla="*/ 0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5"/>
                <a:gd name="T115" fmla="*/ 0 h 77"/>
                <a:gd name="T116" fmla="*/ 115 w 115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5" h="77">
                  <a:moveTo>
                    <a:pt x="95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2" y="5"/>
                  </a:lnTo>
                  <a:lnTo>
                    <a:pt x="115" y="8"/>
                  </a:lnTo>
                  <a:lnTo>
                    <a:pt x="115" y="13"/>
                  </a:lnTo>
                  <a:lnTo>
                    <a:pt x="115" y="20"/>
                  </a:lnTo>
                  <a:lnTo>
                    <a:pt x="109" y="25"/>
                  </a:lnTo>
                  <a:lnTo>
                    <a:pt x="103" y="29"/>
                  </a:lnTo>
                  <a:lnTo>
                    <a:pt x="101" y="28"/>
                  </a:lnTo>
                  <a:lnTo>
                    <a:pt x="97" y="27"/>
                  </a:lnTo>
                  <a:lnTo>
                    <a:pt x="93" y="24"/>
                  </a:lnTo>
                  <a:lnTo>
                    <a:pt x="91" y="20"/>
                  </a:lnTo>
                  <a:lnTo>
                    <a:pt x="81" y="25"/>
                  </a:lnTo>
                  <a:lnTo>
                    <a:pt x="74" y="33"/>
                  </a:lnTo>
                  <a:lnTo>
                    <a:pt x="67" y="39"/>
                  </a:lnTo>
                  <a:lnTo>
                    <a:pt x="60" y="48"/>
                  </a:lnTo>
                  <a:lnTo>
                    <a:pt x="53" y="54"/>
                  </a:lnTo>
                  <a:lnTo>
                    <a:pt x="45" y="62"/>
                  </a:lnTo>
                  <a:lnTo>
                    <a:pt x="37" y="67"/>
                  </a:lnTo>
                  <a:lnTo>
                    <a:pt x="30" y="74"/>
                  </a:lnTo>
                  <a:lnTo>
                    <a:pt x="21" y="75"/>
                  </a:lnTo>
                  <a:lnTo>
                    <a:pt x="15" y="76"/>
                  </a:lnTo>
                  <a:lnTo>
                    <a:pt x="8" y="76"/>
                  </a:lnTo>
                  <a:lnTo>
                    <a:pt x="0" y="77"/>
                  </a:lnTo>
                  <a:lnTo>
                    <a:pt x="4" y="68"/>
                  </a:lnTo>
                  <a:lnTo>
                    <a:pt x="10" y="61"/>
                  </a:lnTo>
                  <a:lnTo>
                    <a:pt x="19" y="53"/>
                  </a:lnTo>
                  <a:lnTo>
                    <a:pt x="27" y="46"/>
                  </a:lnTo>
                  <a:lnTo>
                    <a:pt x="33" y="39"/>
                  </a:lnTo>
                  <a:lnTo>
                    <a:pt x="43" y="33"/>
                  </a:lnTo>
                  <a:lnTo>
                    <a:pt x="51" y="27"/>
                  </a:lnTo>
                  <a:lnTo>
                    <a:pt x="61" y="22"/>
                  </a:lnTo>
                  <a:lnTo>
                    <a:pt x="69" y="17"/>
                  </a:lnTo>
                  <a:lnTo>
                    <a:pt x="79" y="11"/>
                  </a:lnTo>
                  <a:lnTo>
                    <a:pt x="86" y="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6" name="Freeform 401"/>
            <p:cNvSpPr>
              <a:spLocks/>
            </p:cNvSpPr>
            <p:nvPr/>
          </p:nvSpPr>
          <p:spPr bwMode="auto">
            <a:xfrm>
              <a:off x="6967" y="3668"/>
              <a:ext cx="7" cy="10"/>
            </a:xfrm>
            <a:custGeom>
              <a:avLst/>
              <a:gdLst>
                <a:gd name="T0" fmla="*/ 0 w 28"/>
                <a:gd name="T1" fmla="*/ 0 h 39"/>
                <a:gd name="T2" fmla="*/ 0 w 28"/>
                <a:gd name="T3" fmla="*/ 0 h 39"/>
                <a:gd name="T4" fmla="*/ 0 w 28"/>
                <a:gd name="T5" fmla="*/ 0 h 39"/>
                <a:gd name="T6" fmla="*/ 0 w 28"/>
                <a:gd name="T7" fmla="*/ 0 h 39"/>
                <a:gd name="T8" fmla="*/ 0 w 28"/>
                <a:gd name="T9" fmla="*/ 0 h 39"/>
                <a:gd name="T10" fmla="*/ 0 w 28"/>
                <a:gd name="T11" fmla="*/ 0 h 39"/>
                <a:gd name="T12" fmla="*/ 0 w 28"/>
                <a:gd name="T13" fmla="*/ 0 h 39"/>
                <a:gd name="T14" fmla="*/ 0 w 28"/>
                <a:gd name="T15" fmla="*/ 0 h 39"/>
                <a:gd name="T16" fmla="*/ 0 w 28"/>
                <a:gd name="T17" fmla="*/ 0 h 39"/>
                <a:gd name="T18" fmla="*/ 0 w 28"/>
                <a:gd name="T19" fmla="*/ 0 h 39"/>
                <a:gd name="T20" fmla="*/ 0 w 28"/>
                <a:gd name="T21" fmla="*/ 0 h 39"/>
                <a:gd name="T22" fmla="*/ 0 w 28"/>
                <a:gd name="T23" fmla="*/ 0 h 39"/>
                <a:gd name="T24" fmla="*/ 0 w 28"/>
                <a:gd name="T25" fmla="*/ 0 h 39"/>
                <a:gd name="T26" fmla="*/ 0 w 28"/>
                <a:gd name="T27" fmla="*/ 0 h 39"/>
                <a:gd name="T28" fmla="*/ 0 w 28"/>
                <a:gd name="T29" fmla="*/ 0 h 39"/>
                <a:gd name="T30" fmla="*/ 0 w 28"/>
                <a:gd name="T31" fmla="*/ 0 h 39"/>
                <a:gd name="T32" fmla="*/ 0 w 28"/>
                <a:gd name="T33" fmla="*/ 0 h 39"/>
                <a:gd name="T34" fmla="*/ 0 w 28"/>
                <a:gd name="T35" fmla="*/ 0 h 39"/>
                <a:gd name="T36" fmla="*/ 0 w 28"/>
                <a:gd name="T37" fmla="*/ 0 h 39"/>
                <a:gd name="T38" fmla="*/ 0 w 28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"/>
                <a:gd name="T61" fmla="*/ 0 h 39"/>
                <a:gd name="T62" fmla="*/ 28 w 2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" h="39">
                  <a:moveTo>
                    <a:pt x="5" y="0"/>
                  </a:moveTo>
                  <a:lnTo>
                    <a:pt x="9" y="5"/>
                  </a:lnTo>
                  <a:lnTo>
                    <a:pt x="13" y="8"/>
                  </a:lnTo>
                  <a:lnTo>
                    <a:pt x="16" y="9"/>
                  </a:lnTo>
                  <a:lnTo>
                    <a:pt x="20" y="8"/>
                  </a:lnTo>
                  <a:lnTo>
                    <a:pt x="23" y="5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28" y="15"/>
                  </a:lnTo>
                  <a:lnTo>
                    <a:pt x="26" y="24"/>
                  </a:lnTo>
                  <a:lnTo>
                    <a:pt x="26" y="35"/>
                  </a:lnTo>
                  <a:lnTo>
                    <a:pt x="17" y="34"/>
                  </a:lnTo>
                  <a:lnTo>
                    <a:pt x="10" y="39"/>
                  </a:lnTo>
                  <a:lnTo>
                    <a:pt x="8" y="33"/>
                  </a:lnTo>
                  <a:lnTo>
                    <a:pt x="5" y="28"/>
                  </a:lnTo>
                  <a:lnTo>
                    <a:pt x="4" y="23"/>
                  </a:lnTo>
                  <a:lnTo>
                    <a:pt x="2" y="19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7" name="Freeform 402"/>
            <p:cNvSpPr>
              <a:spLocks/>
            </p:cNvSpPr>
            <p:nvPr/>
          </p:nvSpPr>
          <p:spPr bwMode="auto">
            <a:xfrm>
              <a:off x="7046" y="3668"/>
              <a:ext cx="28" cy="14"/>
            </a:xfrm>
            <a:custGeom>
              <a:avLst/>
              <a:gdLst>
                <a:gd name="T0" fmla="*/ 0 w 112"/>
                <a:gd name="T1" fmla="*/ 0 h 55"/>
                <a:gd name="T2" fmla="*/ 0 w 112"/>
                <a:gd name="T3" fmla="*/ 0 h 55"/>
                <a:gd name="T4" fmla="*/ 0 w 112"/>
                <a:gd name="T5" fmla="*/ 0 h 55"/>
                <a:gd name="T6" fmla="*/ 0 w 112"/>
                <a:gd name="T7" fmla="*/ 0 h 55"/>
                <a:gd name="T8" fmla="*/ 0 w 112"/>
                <a:gd name="T9" fmla="*/ 0 h 55"/>
                <a:gd name="T10" fmla="*/ 0 w 112"/>
                <a:gd name="T11" fmla="*/ 0 h 55"/>
                <a:gd name="T12" fmla="*/ 0 w 112"/>
                <a:gd name="T13" fmla="*/ 0 h 55"/>
                <a:gd name="T14" fmla="*/ 0 w 112"/>
                <a:gd name="T15" fmla="*/ 0 h 55"/>
                <a:gd name="T16" fmla="*/ 0 w 112"/>
                <a:gd name="T17" fmla="*/ 0 h 55"/>
                <a:gd name="T18" fmla="*/ 0 w 112"/>
                <a:gd name="T19" fmla="*/ 0 h 55"/>
                <a:gd name="T20" fmla="*/ 0 w 112"/>
                <a:gd name="T21" fmla="*/ 0 h 55"/>
                <a:gd name="T22" fmla="*/ 0 w 112"/>
                <a:gd name="T23" fmla="*/ 0 h 55"/>
                <a:gd name="T24" fmla="*/ 0 w 112"/>
                <a:gd name="T25" fmla="*/ 0 h 55"/>
                <a:gd name="T26" fmla="*/ 0 w 112"/>
                <a:gd name="T27" fmla="*/ 0 h 55"/>
                <a:gd name="T28" fmla="*/ 0 w 112"/>
                <a:gd name="T29" fmla="*/ 0 h 55"/>
                <a:gd name="T30" fmla="*/ 0 w 112"/>
                <a:gd name="T31" fmla="*/ 0 h 55"/>
                <a:gd name="T32" fmla="*/ 0 w 112"/>
                <a:gd name="T33" fmla="*/ 0 h 55"/>
                <a:gd name="T34" fmla="*/ 0 w 112"/>
                <a:gd name="T35" fmla="*/ 0 h 55"/>
                <a:gd name="T36" fmla="*/ 0 w 112"/>
                <a:gd name="T37" fmla="*/ 0 h 55"/>
                <a:gd name="T38" fmla="*/ 0 w 112"/>
                <a:gd name="T39" fmla="*/ 0 h 55"/>
                <a:gd name="T40" fmla="*/ 0 w 112"/>
                <a:gd name="T41" fmla="*/ 0 h 55"/>
                <a:gd name="T42" fmla="*/ 0 w 112"/>
                <a:gd name="T43" fmla="*/ 0 h 55"/>
                <a:gd name="T44" fmla="*/ 0 w 112"/>
                <a:gd name="T45" fmla="*/ 0 h 55"/>
                <a:gd name="T46" fmla="*/ 0 w 112"/>
                <a:gd name="T47" fmla="*/ 0 h 55"/>
                <a:gd name="T48" fmla="*/ 0 w 112"/>
                <a:gd name="T49" fmla="*/ 0 h 55"/>
                <a:gd name="T50" fmla="*/ 0 w 112"/>
                <a:gd name="T51" fmla="*/ 0 h 55"/>
                <a:gd name="T52" fmla="*/ 0 w 112"/>
                <a:gd name="T53" fmla="*/ 0 h 55"/>
                <a:gd name="T54" fmla="*/ 0 w 112"/>
                <a:gd name="T55" fmla="*/ 0 h 55"/>
                <a:gd name="T56" fmla="*/ 0 w 112"/>
                <a:gd name="T57" fmla="*/ 0 h 55"/>
                <a:gd name="T58" fmla="*/ 0 w 112"/>
                <a:gd name="T59" fmla="*/ 0 h 55"/>
                <a:gd name="T60" fmla="*/ 0 w 112"/>
                <a:gd name="T61" fmla="*/ 0 h 55"/>
                <a:gd name="T62" fmla="*/ 0 w 112"/>
                <a:gd name="T63" fmla="*/ 0 h 55"/>
                <a:gd name="T64" fmla="*/ 0 w 112"/>
                <a:gd name="T65" fmla="*/ 0 h 55"/>
                <a:gd name="T66" fmla="*/ 0 w 112"/>
                <a:gd name="T67" fmla="*/ 0 h 55"/>
                <a:gd name="T68" fmla="*/ 0 w 112"/>
                <a:gd name="T69" fmla="*/ 0 h 55"/>
                <a:gd name="T70" fmla="*/ 0 w 112"/>
                <a:gd name="T71" fmla="*/ 0 h 55"/>
                <a:gd name="T72" fmla="*/ 0 w 112"/>
                <a:gd name="T73" fmla="*/ 0 h 55"/>
                <a:gd name="T74" fmla="*/ 0 w 112"/>
                <a:gd name="T75" fmla="*/ 0 h 55"/>
                <a:gd name="T76" fmla="*/ 0 w 112"/>
                <a:gd name="T77" fmla="*/ 0 h 55"/>
                <a:gd name="T78" fmla="*/ 0 w 112"/>
                <a:gd name="T79" fmla="*/ 0 h 55"/>
                <a:gd name="T80" fmla="*/ 0 w 112"/>
                <a:gd name="T81" fmla="*/ 0 h 55"/>
                <a:gd name="T82" fmla="*/ 0 w 112"/>
                <a:gd name="T83" fmla="*/ 0 h 55"/>
                <a:gd name="T84" fmla="*/ 0 w 112"/>
                <a:gd name="T85" fmla="*/ 0 h 55"/>
                <a:gd name="T86" fmla="*/ 0 w 112"/>
                <a:gd name="T87" fmla="*/ 0 h 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2"/>
                <a:gd name="T133" fmla="*/ 0 h 55"/>
                <a:gd name="T134" fmla="*/ 112 w 112"/>
                <a:gd name="T135" fmla="*/ 55 h 5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2" h="55">
                  <a:moveTo>
                    <a:pt x="34" y="0"/>
                  </a:moveTo>
                  <a:lnTo>
                    <a:pt x="43" y="1"/>
                  </a:lnTo>
                  <a:lnTo>
                    <a:pt x="53" y="2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4" y="6"/>
                  </a:lnTo>
                  <a:lnTo>
                    <a:pt x="95" y="10"/>
                  </a:lnTo>
                  <a:lnTo>
                    <a:pt x="104" y="14"/>
                  </a:lnTo>
                  <a:lnTo>
                    <a:pt x="112" y="23"/>
                  </a:lnTo>
                  <a:lnTo>
                    <a:pt x="110" y="28"/>
                  </a:lnTo>
                  <a:lnTo>
                    <a:pt x="107" y="33"/>
                  </a:lnTo>
                  <a:lnTo>
                    <a:pt x="105" y="37"/>
                  </a:lnTo>
                  <a:lnTo>
                    <a:pt x="101" y="41"/>
                  </a:lnTo>
                  <a:lnTo>
                    <a:pt x="94" y="47"/>
                  </a:lnTo>
                  <a:lnTo>
                    <a:pt x="90" y="55"/>
                  </a:lnTo>
                  <a:lnTo>
                    <a:pt x="83" y="54"/>
                  </a:lnTo>
                  <a:lnTo>
                    <a:pt x="77" y="55"/>
                  </a:lnTo>
                  <a:lnTo>
                    <a:pt x="76" y="49"/>
                  </a:lnTo>
                  <a:lnTo>
                    <a:pt x="69" y="48"/>
                  </a:lnTo>
                  <a:lnTo>
                    <a:pt x="71" y="44"/>
                  </a:lnTo>
                  <a:lnTo>
                    <a:pt x="74" y="38"/>
                  </a:lnTo>
                  <a:lnTo>
                    <a:pt x="77" y="33"/>
                  </a:lnTo>
                  <a:lnTo>
                    <a:pt x="80" y="29"/>
                  </a:lnTo>
                  <a:lnTo>
                    <a:pt x="80" y="28"/>
                  </a:lnTo>
                  <a:lnTo>
                    <a:pt x="80" y="27"/>
                  </a:lnTo>
                  <a:lnTo>
                    <a:pt x="70" y="31"/>
                  </a:lnTo>
                  <a:lnTo>
                    <a:pt x="60" y="33"/>
                  </a:lnTo>
                  <a:lnTo>
                    <a:pt x="57" y="28"/>
                  </a:lnTo>
                  <a:lnTo>
                    <a:pt x="55" y="23"/>
                  </a:lnTo>
                  <a:lnTo>
                    <a:pt x="48" y="25"/>
                  </a:lnTo>
                  <a:lnTo>
                    <a:pt x="42" y="28"/>
                  </a:lnTo>
                  <a:lnTo>
                    <a:pt x="36" y="31"/>
                  </a:lnTo>
                  <a:lnTo>
                    <a:pt x="29" y="33"/>
                  </a:lnTo>
                  <a:lnTo>
                    <a:pt x="22" y="33"/>
                  </a:lnTo>
                  <a:lnTo>
                    <a:pt x="14" y="33"/>
                  </a:lnTo>
                  <a:lnTo>
                    <a:pt x="7" y="33"/>
                  </a:lnTo>
                  <a:lnTo>
                    <a:pt x="0" y="32"/>
                  </a:lnTo>
                  <a:lnTo>
                    <a:pt x="4" y="21"/>
                  </a:lnTo>
                  <a:lnTo>
                    <a:pt x="13" y="12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8" name="Freeform 403"/>
            <p:cNvSpPr>
              <a:spLocks/>
            </p:cNvSpPr>
            <p:nvPr/>
          </p:nvSpPr>
          <p:spPr bwMode="auto">
            <a:xfrm>
              <a:off x="6726" y="3671"/>
              <a:ext cx="12" cy="9"/>
            </a:xfrm>
            <a:custGeom>
              <a:avLst/>
              <a:gdLst>
                <a:gd name="T0" fmla="*/ 0 w 50"/>
                <a:gd name="T1" fmla="*/ 0 h 37"/>
                <a:gd name="T2" fmla="*/ 0 w 50"/>
                <a:gd name="T3" fmla="*/ 0 h 37"/>
                <a:gd name="T4" fmla="*/ 0 w 50"/>
                <a:gd name="T5" fmla="*/ 0 h 37"/>
                <a:gd name="T6" fmla="*/ 0 w 50"/>
                <a:gd name="T7" fmla="*/ 0 h 37"/>
                <a:gd name="T8" fmla="*/ 0 w 50"/>
                <a:gd name="T9" fmla="*/ 0 h 37"/>
                <a:gd name="T10" fmla="*/ 0 w 50"/>
                <a:gd name="T11" fmla="*/ 0 h 37"/>
                <a:gd name="T12" fmla="*/ 0 w 50"/>
                <a:gd name="T13" fmla="*/ 0 h 37"/>
                <a:gd name="T14" fmla="*/ 0 w 50"/>
                <a:gd name="T15" fmla="*/ 0 h 37"/>
                <a:gd name="T16" fmla="*/ 0 w 50"/>
                <a:gd name="T17" fmla="*/ 0 h 37"/>
                <a:gd name="T18" fmla="*/ 0 w 50"/>
                <a:gd name="T19" fmla="*/ 0 h 37"/>
                <a:gd name="T20" fmla="*/ 0 w 50"/>
                <a:gd name="T21" fmla="*/ 0 h 37"/>
                <a:gd name="T22" fmla="*/ 0 w 50"/>
                <a:gd name="T23" fmla="*/ 0 h 37"/>
                <a:gd name="T24" fmla="*/ 0 w 50"/>
                <a:gd name="T25" fmla="*/ 0 h 37"/>
                <a:gd name="T26" fmla="*/ 0 w 50"/>
                <a:gd name="T27" fmla="*/ 0 h 37"/>
                <a:gd name="T28" fmla="*/ 0 w 50"/>
                <a:gd name="T29" fmla="*/ 0 h 37"/>
                <a:gd name="T30" fmla="*/ 0 w 50"/>
                <a:gd name="T31" fmla="*/ 0 h 37"/>
                <a:gd name="T32" fmla="*/ 0 w 50"/>
                <a:gd name="T33" fmla="*/ 0 h 37"/>
                <a:gd name="T34" fmla="*/ 0 w 50"/>
                <a:gd name="T35" fmla="*/ 0 h 37"/>
                <a:gd name="T36" fmla="*/ 0 w 50"/>
                <a:gd name="T37" fmla="*/ 0 h 37"/>
                <a:gd name="T38" fmla="*/ 0 w 50"/>
                <a:gd name="T39" fmla="*/ 0 h 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0"/>
                <a:gd name="T61" fmla="*/ 0 h 37"/>
                <a:gd name="T62" fmla="*/ 50 w 50"/>
                <a:gd name="T63" fmla="*/ 37 h 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0" h="37">
                  <a:moveTo>
                    <a:pt x="39" y="0"/>
                  </a:moveTo>
                  <a:lnTo>
                    <a:pt x="45" y="2"/>
                  </a:lnTo>
                  <a:lnTo>
                    <a:pt x="48" y="7"/>
                  </a:lnTo>
                  <a:lnTo>
                    <a:pt x="50" y="10"/>
                  </a:lnTo>
                  <a:lnTo>
                    <a:pt x="50" y="15"/>
                  </a:lnTo>
                  <a:lnTo>
                    <a:pt x="45" y="21"/>
                  </a:lnTo>
                  <a:lnTo>
                    <a:pt x="41" y="25"/>
                  </a:lnTo>
                  <a:lnTo>
                    <a:pt x="32" y="30"/>
                  </a:lnTo>
                  <a:lnTo>
                    <a:pt x="20" y="35"/>
                  </a:lnTo>
                  <a:lnTo>
                    <a:pt x="9" y="37"/>
                  </a:lnTo>
                  <a:lnTo>
                    <a:pt x="0" y="36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0" y="19"/>
                  </a:lnTo>
                  <a:lnTo>
                    <a:pt x="17" y="14"/>
                  </a:lnTo>
                  <a:lnTo>
                    <a:pt x="21" y="9"/>
                  </a:lnTo>
                  <a:lnTo>
                    <a:pt x="28" y="6"/>
                  </a:lnTo>
                  <a:lnTo>
                    <a:pt x="33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E6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9" name="Freeform 404"/>
            <p:cNvSpPr>
              <a:spLocks/>
            </p:cNvSpPr>
            <p:nvPr/>
          </p:nvSpPr>
          <p:spPr bwMode="auto">
            <a:xfrm>
              <a:off x="7103" y="3674"/>
              <a:ext cx="8" cy="7"/>
            </a:xfrm>
            <a:custGeom>
              <a:avLst/>
              <a:gdLst>
                <a:gd name="T0" fmla="*/ 0 w 31"/>
                <a:gd name="T1" fmla="*/ 0 h 29"/>
                <a:gd name="T2" fmla="*/ 0 w 31"/>
                <a:gd name="T3" fmla="*/ 0 h 29"/>
                <a:gd name="T4" fmla="*/ 0 w 31"/>
                <a:gd name="T5" fmla="*/ 0 h 29"/>
                <a:gd name="T6" fmla="*/ 0 w 31"/>
                <a:gd name="T7" fmla="*/ 0 h 29"/>
                <a:gd name="T8" fmla="*/ 0 w 31"/>
                <a:gd name="T9" fmla="*/ 0 h 29"/>
                <a:gd name="T10" fmla="*/ 0 w 31"/>
                <a:gd name="T11" fmla="*/ 0 h 29"/>
                <a:gd name="T12" fmla="*/ 0 w 31"/>
                <a:gd name="T13" fmla="*/ 0 h 29"/>
                <a:gd name="T14" fmla="*/ 0 w 31"/>
                <a:gd name="T15" fmla="*/ 0 h 29"/>
                <a:gd name="T16" fmla="*/ 0 w 31"/>
                <a:gd name="T17" fmla="*/ 0 h 29"/>
                <a:gd name="T18" fmla="*/ 0 w 31"/>
                <a:gd name="T19" fmla="*/ 0 h 29"/>
                <a:gd name="T20" fmla="*/ 0 w 31"/>
                <a:gd name="T21" fmla="*/ 0 h 29"/>
                <a:gd name="T22" fmla="*/ 0 w 31"/>
                <a:gd name="T23" fmla="*/ 0 h 29"/>
                <a:gd name="T24" fmla="*/ 0 w 31"/>
                <a:gd name="T25" fmla="*/ 0 h 29"/>
                <a:gd name="T26" fmla="*/ 0 w 31"/>
                <a:gd name="T27" fmla="*/ 0 h 29"/>
                <a:gd name="T28" fmla="*/ 0 w 31"/>
                <a:gd name="T29" fmla="*/ 0 h 29"/>
                <a:gd name="T30" fmla="*/ 0 w 31"/>
                <a:gd name="T31" fmla="*/ 0 h 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"/>
                <a:gd name="T49" fmla="*/ 0 h 29"/>
                <a:gd name="T50" fmla="*/ 31 w 31"/>
                <a:gd name="T51" fmla="*/ 29 h 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" h="29">
                  <a:moveTo>
                    <a:pt x="17" y="0"/>
                  </a:moveTo>
                  <a:lnTo>
                    <a:pt x="26" y="4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0" y="19"/>
                  </a:lnTo>
                  <a:lnTo>
                    <a:pt x="25" y="21"/>
                  </a:lnTo>
                  <a:lnTo>
                    <a:pt x="19" y="24"/>
                  </a:lnTo>
                  <a:lnTo>
                    <a:pt x="14" y="26"/>
                  </a:lnTo>
                  <a:lnTo>
                    <a:pt x="8" y="29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6" y="10"/>
                  </a:lnTo>
                  <a:lnTo>
                    <a:pt x="11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0" name="Freeform 405"/>
            <p:cNvSpPr>
              <a:spLocks/>
            </p:cNvSpPr>
            <p:nvPr/>
          </p:nvSpPr>
          <p:spPr bwMode="auto">
            <a:xfrm>
              <a:off x="6797" y="3682"/>
              <a:ext cx="20" cy="19"/>
            </a:xfrm>
            <a:custGeom>
              <a:avLst/>
              <a:gdLst>
                <a:gd name="T0" fmla="*/ 0 w 81"/>
                <a:gd name="T1" fmla="*/ 0 h 75"/>
                <a:gd name="T2" fmla="*/ 0 w 81"/>
                <a:gd name="T3" fmla="*/ 0 h 75"/>
                <a:gd name="T4" fmla="*/ 0 w 81"/>
                <a:gd name="T5" fmla="*/ 0 h 75"/>
                <a:gd name="T6" fmla="*/ 0 w 81"/>
                <a:gd name="T7" fmla="*/ 0 h 75"/>
                <a:gd name="T8" fmla="*/ 0 w 81"/>
                <a:gd name="T9" fmla="*/ 0 h 75"/>
                <a:gd name="T10" fmla="*/ 0 w 81"/>
                <a:gd name="T11" fmla="*/ 0 h 75"/>
                <a:gd name="T12" fmla="*/ 0 w 81"/>
                <a:gd name="T13" fmla="*/ 0 h 75"/>
                <a:gd name="T14" fmla="*/ 0 w 81"/>
                <a:gd name="T15" fmla="*/ 0 h 75"/>
                <a:gd name="T16" fmla="*/ 0 w 81"/>
                <a:gd name="T17" fmla="*/ 0 h 75"/>
                <a:gd name="T18" fmla="*/ 0 w 81"/>
                <a:gd name="T19" fmla="*/ 0 h 75"/>
                <a:gd name="T20" fmla="*/ 0 w 81"/>
                <a:gd name="T21" fmla="*/ 0 h 75"/>
                <a:gd name="T22" fmla="*/ 0 w 81"/>
                <a:gd name="T23" fmla="*/ 0 h 75"/>
                <a:gd name="T24" fmla="*/ 0 w 81"/>
                <a:gd name="T25" fmla="*/ 0 h 75"/>
                <a:gd name="T26" fmla="*/ 0 w 81"/>
                <a:gd name="T27" fmla="*/ 0 h 75"/>
                <a:gd name="T28" fmla="*/ 0 w 81"/>
                <a:gd name="T29" fmla="*/ 0 h 75"/>
                <a:gd name="T30" fmla="*/ 0 w 81"/>
                <a:gd name="T31" fmla="*/ 0 h 75"/>
                <a:gd name="T32" fmla="*/ 0 w 81"/>
                <a:gd name="T33" fmla="*/ 0 h 75"/>
                <a:gd name="T34" fmla="*/ 0 w 81"/>
                <a:gd name="T35" fmla="*/ 0 h 75"/>
                <a:gd name="T36" fmla="*/ 0 w 81"/>
                <a:gd name="T37" fmla="*/ 0 h 75"/>
                <a:gd name="T38" fmla="*/ 0 w 81"/>
                <a:gd name="T39" fmla="*/ 0 h 75"/>
                <a:gd name="T40" fmla="*/ 0 w 81"/>
                <a:gd name="T41" fmla="*/ 0 h 75"/>
                <a:gd name="T42" fmla="*/ 0 w 81"/>
                <a:gd name="T43" fmla="*/ 0 h 75"/>
                <a:gd name="T44" fmla="*/ 0 w 81"/>
                <a:gd name="T45" fmla="*/ 0 h 75"/>
                <a:gd name="T46" fmla="*/ 0 w 81"/>
                <a:gd name="T47" fmla="*/ 0 h 75"/>
                <a:gd name="T48" fmla="*/ 0 w 81"/>
                <a:gd name="T49" fmla="*/ 0 h 75"/>
                <a:gd name="T50" fmla="*/ 0 w 81"/>
                <a:gd name="T51" fmla="*/ 0 h 75"/>
                <a:gd name="T52" fmla="*/ 0 w 81"/>
                <a:gd name="T53" fmla="*/ 0 h 75"/>
                <a:gd name="T54" fmla="*/ 0 w 81"/>
                <a:gd name="T55" fmla="*/ 0 h 75"/>
                <a:gd name="T56" fmla="*/ 0 w 81"/>
                <a:gd name="T57" fmla="*/ 0 h 75"/>
                <a:gd name="T58" fmla="*/ 0 w 81"/>
                <a:gd name="T59" fmla="*/ 0 h 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1"/>
                <a:gd name="T91" fmla="*/ 0 h 75"/>
                <a:gd name="T92" fmla="*/ 81 w 81"/>
                <a:gd name="T93" fmla="*/ 75 h 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1" h="75">
                  <a:moveTo>
                    <a:pt x="48" y="0"/>
                  </a:moveTo>
                  <a:lnTo>
                    <a:pt x="59" y="8"/>
                  </a:lnTo>
                  <a:lnTo>
                    <a:pt x="68" y="17"/>
                  </a:lnTo>
                  <a:lnTo>
                    <a:pt x="72" y="21"/>
                  </a:lnTo>
                  <a:lnTo>
                    <a:pt x="75" y="27"/>
                  </a:lnTo>
                  <a:lnTo>
                    <a:pt x="78" y="32"/>
                  </a:lnTo>
                  <a:lnTo>
                    <a:pt x="81" y="38"/>
                  </a:lnTo>
                  <a:lnTo>
                    <a:pt x="72" y="35"/>
                  </a:lnTo>
                  <a:lnTo>
                    <a:pt x="63" y="36"/>
                  </a:lnTo>
                  <a:lnTo>
                    <a:pt x="55" y="39"/>
                  </a:lnTo>
                  <a:lnTo>
                    <a:pt x="48" y="46"/>
                  </a:lnTo>
                  <a:lnTo>
                    <a:pt x="39" y="52"/>
                  </a:lnTo>
                  <a:lnTo>
                    <a:pt x="33" y="61"/>
                  </a:lnTo>
                  <a:lnTo>
                    <a:pt x="27" y="67"/>
                  </a:lnTo>
                  <a:lnTo>
                    <a:pt x="25" y="75"/>
                  </a:lnTo>
                  <a:lnTo>
                    <a:pt x="16" y="73"/>
                  </a:lnTo>
                  <a:lnTo>
                    <a:pt x="10" y="73"/>
                  </a:lnTo>
                  <a:lnTo>
                    <a:pt x="4" y="71"/>
                  </a:lnTo>
                  <a:lnTo>
                    <a:pt x="2" y="72"/>
                  </a:lnTo>
                  <a:lnTo>
                    <a:pt x="0" y="63"/>
                  </a:lnTo>
                  <a:lnTo>
                    <a:pt x="1" y="56"/>
                  </a:lnTo>
                  <a:lnTo>
                    <a:pt x="2" y="47"/>
                  </a:lnTo>
                  <a:lnTo>
                    <a:pt x="8" y="40"/>
                  </a:lnTo>
                  <a:lnTo>
                    <a:pt x="12" y="34"/>
                  </a:lnTo>
                  <a:lnTo>
                    <a:pt x="16" y="29"/>
                  </a:lnTo>
                  <a:lnTo>
                    <a:pt x="21" y="22"/>
                  </a:lnTo>
                  <a:lnTo>
                    <a:pt x="27" y="18"/>
                  </a:lnTo>
                  <a:lnTo>
                    <a:pt x="38" y="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1" name="Freeform 406"/>
            <p:cNvSpPr>
              <a:spLocks/>
            </p:cNvSpPr>
            <p:nvPr/>
          </p:nvSpPr>
          <p:spPr bwMode="auto">
            <a:xfrm>
              <a:off x="6816" y="3682"/>
              <a:ext cx="34" cy="23"/>
            </a:xfrm>
            <a:custGeom>
              <a:avLst/>
              <a:gdLst>
                <a:gd name="T0" fmla="*/ 0 w 136"/>
                <a:gd name="T1" fmla="*/ 0 h 92"/>
                <a:gd name="T2" fmla="*/ 0 w 136"/>
                <a:gd name="T3" fmla="*/ 0 h 92"/>
                <a:gd name="T4" fmla="*/ 0 w 136"/>
                <a:gd name="T5" fmla="*/ 0 h 92"/>
                <a:gd name="T6" fmla="*/ 0 w 136"/>
                <a:gd name="T7" fmla="*/ 0 h 92"/>
                <a:gd name="T8" fmla="*/ 0 w 136"/>
                <a:gd name="T9" fmla="*/ 0 h 92"/>
                <a:gd name="T10" fmla="*/ 0 w 136"/>
                <a:gd name="T11" fmla="*/ 0 h 92"/>
                <a:gd name="T12" fmla="*/ 0 w 136"/>
                <a:gd name="T13" fmla="*/ 0 h 92"/>
                <a:gd name="T14" fmla="*/ 0 w 136"/>
                <a:gd name="T15" fmla="*/ 0 h 92"/>
                <a:gd name="T16" fmla="*/ 0 w 136"/>
                <a:gd name="T17" fmla="*/ 0 h 92"/>
                <a:gd name="T18" fmla="*/ 0 w 136"/>
                <a:gd name="T19" fmla="*/ 0 h 92"/>
                <a:gd name="T20" fmla="*/ 0 w 136"/>
                <a:gd name="T21" fmla="*/ 0 h 92"/>
                <a:gd name="T22" fmla="*/ 0 w 136"/>
                <a:gd name="T23" fmla="*/ 0 h 92"/>
                <a:gd name="T24" fmla="*/ 0 w 136"/>
                <a:gd name="T25" fmla="*/ 0 h 92"/>
                <a:gd name="T26" fmla="*/ 0 w 136"/>
                <a:gd name="T27" fmla="*/ 0 h 92"/>
                <a:gd name="T28" fmla="*/ 0 w 136"/>
                <a:gd name="T29" fmla="*/ 0 h 92"/>
                <a:gd name="T30" fmla="*/ 0 w 136"/>
                <a:gd name="T31" fmla="*/ 0 h 92"/>
                <a:gd name="T32" fmla="*/ 0 w 136"/>
                <a:gd name="T33" fmla="*/ 0 h 92"/>
                <a:gd name="T34" fmla="*/ 0 w 136"/>
                <a:gd name="T35" fmla="*/ 0 h 92"/>
                <a:gd name="T36" fmla="*/ 0 w 136"/>
                <a:gd name="T37" fmla="*/ 0 h 92"/>
                <a:gd name="T38" fmla="*/ 0 w 136"/>
                <a:gd name="T39" fmla="*/ 0 h 92"/>
                <a:gd name="T40" fmla="*/ 0 w 136"/>
                <a:gd name="T41" fmla="*/ 0 h 92"/>
                <a:gd name="T42" fmla="*/ 0 w 136"/>
                <a:gd name="T43" fmla="*/ 0 h 92"/>
                <a:gd name="T44" fmla="*/ 0 w 136"/>
                <a:gd name="T45" fmla="*/ 0 h 92"/>
                <a:gd name="T46" fmla="*/ 0 w 136"/>
                <a:gd name="T47" fmla="*/ 0 h 92"/>
                <a:gd name="T48" fmla="*/ 0 w 136"/>
                <a:gd name="T49" fmla="*/ 0 h 92"/>
                <a:gd name="T50" fmla="*/ 0 w 136"/>
                <a:gd name="T51" fmla="*/ 0 h 92"/>
                <a:gd name="T52" fmla="*/ 0 w 136"/>
                <a:gd name="T53" fmla="*/ 0 h 92"/>
                <a:gd name="T54" fmla="*/ 0 w 136"/>
                <a:gd name="T55" fmla="*/ 0 h 92"/>
                <a:gd name="T56" fmla="*/ 0 w 136"/>
                <a:gd name="T57" fmla="*/ 0 h 92"/>
                <a:gd name="T58" fmla="*/ 0 w 136"/>
                <a:gd name="T59" fmla="*/ 0 h 92"/>
                <a:gd name="T60" fmla="*/ 0 w 136"/>
                <a:gd name="T61" fmla="*/ 0 h 92"/>
                <a:gd name="T62" fmla="*/ 0 w 136"/>
                <a:gd name="T63" fmla="*/ 0 h 92"/>
                <a:gd name="T64" fmla="*/ 0 w 136"/>
                <a:gd name="T65" fmla="*/ 0 h 92"/>
                <a:gd name="T66" fmla="*/ 0 w 136"/>
                <a:gd name="T67" fmla="*/ 0 h 92"/>
                <a:gd name="T68" fmla="*/ 0 w 136"/>
                <a:gd name="T69" fmla="*/ 0 h 92"/>
                <a:gd name="T70" fmla="*/ 0 w 136"/>
                <a:gd name="T71" fmla="*/ 0 h 92"/>
                <a:gd name="T72" fmla="*/ 0 w 136"/>
                <a:gd name="T73" fmla="*/ 0 h 92"/>
                <a:gd name="T74" fmla="*/ 0 w 136"/>
                <a:gd name="T75" fmla="*/ 0 h 92"/>
                <a:gd name="T76" fmla="*/ 0 w 136"/>
                <a:gd name="T77" fmla="*/ 0 h 92"/>
                <a:gd name="T78" fmla="*/ 0 w 136"/>
                <a:gd name="T79" fmla="*/ 0 h 92"/>
                <a:gd name="T80" fmla="*/ 0 w 136"/>
                <a:gd name="T81" fmla="*/ 0 h 92"/>
                <a:gd name="T82" fmla="*/ 0 w 136"/>
                <a:gd name="T83" fmla="*/ 0 h 92"/>
                <a:gd name="T84" fmla="*/ 0 w 136"/>
                <a:gd name="T85" fmla="*/ 0 h 92"/>
                <a:gd name="T86" fmla="*/ 0 w 136"/>
                <a:gd name="T87" fmla="*/ 0 h 92"/>
                <a:gd name="T88" fmla="*/ 0 w 136"/>
                <a:gd name="T89" fmla="*/ 0 h 92"/>
                <a:gd name="T90" fmla="*/ 0 w 136"/>
                <a:gd name="T91" fmla="*/ 0 h 92"/>
                <a:gd name="T92" fmla="*/ 0 w 136"/>
                <a:gd name="T93" fmla="*/ 0 h 92"/>
                <a:gd name="T94" fmla="*/ 0 w 136"/>
                <a:gd name="T95" fmla="*/ 0 h 92"/>
                <a:gd name="T96" fmla="*/ 0 w 136"/>
                <a:gd name="T97" fmla="*/ 0 h 92"/>
                <a:gd name="T98" fmla="*/ 0 w 136"/>
                <a:gd name="T99" fmla="*/ 0 h 92"/>
                <a:gd name="T100" fmla="*/ 0 w 136"/>
                <a:gd name="T101" fmla="*/ 0 h 92"/>
                <a:gd name="T102" fmla="*/ 0 w 136"/>
                <a:gd name="T103" fmla="*/ 0 h 92"/>
                <a:gd name="T104" fmla="*/ 0 w 136"/>
                <a:gd name="T105" fmla="*/ 0 h 92"/>
                <a:gd name="T106" fmla="*/ 0 w 136"/>
                <a:gd name="T107" fmla="*/ 0 h 92"/>
                <a:gd name="T108" fmla="*/ 0 w 136"/>
                <a:gd name="T109" fmla="*/ 0 h 92"/>
                <a:gd name="T110" fmla="*/ 0 w 136"/>
                <a:gd name="T111" fmla="*/ 0 h 92"/>
                <a:gd name="T112" fmla="*/ 0 w 136"/>
                <a:gd name="T113" fmla="*/ 0 h 92"/>
                <a:gd name="T114" fmla="*/ 0 w 136"/>
                <a:gd name="T115" fmla="*/ 0 h 92"/>
                <a:gd name="T116" fmla="*/ 0 w 136"/>
                <a:gd name="T117" fmla="*/ 0 h 92"/>
                <a:gd name="T118" fmla="*/ 0 w 136"/>
                <a:gd name="T119" fmla="*/ 0 h 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6"/>
                <a:gd name="T181" fmla="*/ 0 h 92"/>
                <a:gd name="T182" fmla="*/ 136 w 136"/>
                <a:gd name="T183" fmla="*/ 92 h 9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6" h="92">
                  <a:moveTo>
                    <a:pt x="100" y="1"/>
                  </a:move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2" y="6"/>
                  </a:lnTo>
                  <a:lnTo>
                    <a:pt x="131" y="11"/>
                  </a:lnTo>
                  <a:lnTo>
                    <a:pt x="136" y="20"/>
                  </a:lnTo>
                  <a:lnTo>
                    <a:pt x="135" y="23"/>
                  </a:lnTo>
                  <a:lnTo>
                    <a:pt x="132" y="28"/>
                  </a:lnTo>
                  <a:lnTo>
                    <a:pt x="127" y="30"/>
                  </a:lnTo>
                  <a:lnTo>
                    <a:pt x="124" y="31"/>
                  </a:lnTo>
                  <a:lnTo>
                    <a:pt x="118" y="32"/>
                  </a:lnTo>
                  <a:lnTo>
                    <a:pt x="112" y="33"/>
                  </a:lnTo>
                  <a:lnTo>
                    <a:pt x="106" y="31"/>
                  </a:lnTo>
                  <a:lnTo>
                    <a:pt x="100" y="31"/>
                  </a:lnTo>
                  <a:lnTo>
                    <a:pt x="94" y="31"/>
                  </a:lnTo>
                  <a:lnTo>
                    <a:pt x="90" y="33"/>
                  </a:lnTo>
                  <a:lnTo>
                    <a:pt x="80" y="38"/>
                  </a:lnTo>
                  <a:lnTo>
                    <a:pt x="76" y="45"/>
                  </a:lnTo>
                  <a:lnTo>
                    <a:pt x="71" y="53"/>
                  </a:lnTo>
                  <a:lnTo>
                    <a:pt x="68" y="63"/>
                  </a:lnTo>
                  <a:lnTo>
                    <a:pt x="67" y="68"/>
                  </a:lnTo>
                  <a:lnTo>
                    <a:pt x="68" y="74"/>
                  </a:lnTo>
                  <a:lnTo>
                    <a:pt x="68" y="80"/>
                  </a:lnTo>
                  <a:lnTo>
                    <a:pt x="72" y="86"/>
                  </a:lnTo>
                  <a:lnTo>
                    <a:pt x="72" y="88"/>
                  </a:lnTo>
                  <a:lnTo>
                    <a:pt x="72" y="92"/>
                  </a:lnTo>
                  <a:lnTo>
                    <a:pt x="65" y="87"/>
                  </a:lnTo>
                  <a:lnTo>
                    <a:pt x="59" y="86"/>
                  </a:lnTo>
                  <a:lnTo>
                    <a:pt x="53" y="85"/>
                  </a:lnTo>
                  <a:lnTo>
                    <a:pt x="48" y="86"/>
                  </a:lnTo>
                  <a:lnTo>
                    <a:pt x="42" y="86"/>
                  </a:lnTo>
                  <a:lnTo>
                    <a:pt x="38" y="86"/>
                  </a:lnTo>
                  <a:lnTo>
                    <a:pt x="33" y="85"/>
                  </a:lnTo>
                  <a:lnTo>
                    <a:pt x="30" y="80"/>
                  </a:lnTo>
                  <a:lnTo>
                    <a:pt x="25" y="85"/>
                  </a:lnTo>
                  <a:lnTo>
                    <a:pt x="17" y="88"/>
                  </a:lnTo>
                  <a:lnTo>
                    <a:pt x="7" y="89"/>
                  </a:lnTo>
                  <a:lnTo>
                    <a:pt x="0" y="92"/>
                  </a:lnTo>
                  <a:lnTo>
                    <a:pt x="1" y="85"/>
                  </a:lnTo>
                  <a:lnTo>
                    <a:pt x="6" y="77"/>
                  </a:lnTo>
                  <a:lnTo>
                    <a:pt x="9" y="68"/>
                  </a:lnTo>
                  <a:lnTo>
                    <a:pt x="17" y="61"/>
                  </a:lnTo>
                  <a:lnTo>
                    <a:pt x="21" y="54"/>
                  </a:lnTo>
                  <a:lnTo>
                    <a:pt x="27" y="53"/>
                  </a:lnTo>
                  <a:lnTo>
                    <a:pt x="29" y="52"/>
                  </a:lnTo>
                  <a:lnTo>
                    <a:pt x="30" y="53"/>
                  </a:lnTo>
                  <a:lnTo>
                    <a:pt x="31" y="57"/>
                  </a:lnTo>
                  <a:lnTo>
                    <a:pt x="32" y="63"/>
                  </a:lnTo>
                  <a:lnTo>
                    <a:pt x="42" y="54"/>
                  </a:lnTo>
                  <a:lnTo>
                    <a:pt x="53" y="49"/>
                  </a:lnTo>
                  <a:lnTo>
                    <a:pt x="61" y="43"/>
                  </a:lnTo>
                  <a:lnTo>
                    <a:pt x="70" y="35"/>
                  </a:lnTo>
                  <a:lnTo>
                    <a:pt x="76" y="28"/>
                  </a:lnTo>
                  <a:lnTo>
                    <a:pt x="83" y="21"/>
                  </a:lnTo>
                  <a:lnTo>
                    <a:pt x="86" y="17"/>
                  </a:lnTo>
                  <a:lnTo>
                    <a:pt x="90" y="11"/>
                  </a:lnTo>
                  <a:lnTo>
                    <a:pt x="95" y="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2" name="Freeform 407"/>
            <p:cNvSpPr>
              <a:spLocks/>
            </p:cNvSpPr>
            <p:nvPr/>
          </p:nvSpPr>
          <p:spPr bwMode="auto">
            <a:xfrm>
              <a:off x="7041" y="3683"/>
              <a:ext cx="14" cy="15"/>
            </a:xfrm>
            <a:custGeom>
              <a:avLst/>
              <a:gdLst>
                <a:gd name="T0" fmla="*/ 0 w 55"/>
                <a:gd name="T1" fmla="*/ 0 h 60"/>
                <a:gd name="T2" fmla="*/ 0 w 55"/>
                <a:gd name="T3" fmla="*/ 0 h 60"/>
                <a:gd name="T4" fmla="*/ 0 w 55"/>
                <a:gd name="T5" fmla="*/ 0 h 60"/>
                <a:gd name="T6" fmla="*/ 0 w 55"/>
                <a:gd name="T7" fmla="*/ 0 h 60"/>
                <a:gd name="T8" fmla="*/ 0 w 55"/>
                <a:gd name="T9" fmla="*/ 0 h 60"/>
                <a:gd name="T10" fmla="*/ 0 w 55"/>
                <a:gd name="T11" fmla="*/ 0 h 60"/>
                <a:gd name="T12" fmla="*/ 0 w 55"/>
                <a:gd name="T13" fmla="*/ 0 h 60"/>
                <a:gd name="T14" fmla="*/ 0 w 55"/>
                <a:gd name="T15" fmla="*/ 0 h 60"/>
                <a:gd name="T16" fmla="*/ 0 w 55"/>
                <a:gd name="T17" fmla="*/ 0 h 60"/>
                <a:gd name="T18" fmla="*/ 0 w 55"/>
                <a:gd name="T19" fmla="*/ 0 h 60"/>
                <a:gd name="T20" fmla="*/ 0 w 55"/>
                <a:gd name="T21" fmla="*/ 0 h 60"/>
                <a:gd name="T22" fmla="*/ 0 w 55"/>
                <a:gd name="T23" fmla="*/ 0 h 60"/>
                <a:gd name="T24" fmla="*/ 0 w 55"/>
                <a:gd name="T25" fmla="*/ 0 h 60"/>
                <a:gd name="T26" fmla="*/ 0 w 55"/>
                <a:gd name="T27" fmla="*/ 0 h 60"/>
                <a:gd name="T28" fmla="*/ 0 w 55"/>
                <a:gd name="T29" fmla="*/ 0 h 60"/>
                <a:gd name="T30" fmla="*/ 0 w 55"/>
                <a:gd name="T31" fmla="*/ 0 h 60"/>
                <a:gd name="T32" fmla="*/ 0 w 55"/>
                <a:gd name="T33" fmla="*/ 0 h 60"/>
                <a:gd name="T34" fmla="*/ 0 w 55"/>
                <a:gd name="T35" fmla="*/ 0 h 60"/>
                <a:gd name="T36" fmla="*/ 0 w 55"/>
                <a:gd name="T37" fmla="*/ 0 h 60"/>
                <a:gd name="T38" fmla="*/ 0 w 55"/>
                <a:gd name="T39" fmla="*/ 0 h 60"/>
                <a:gd name="T40" fmla="*/ 0 w 55"/>
                <a:gd name="T41" fmla="*/ 0 h 60"/>
                <a:gd name="T42" fmla="*/ 0 w 55"/>
                <a:gd name="T43" fmla="*/ 0 h 60"/>
                <a:gd name="T44" fmla="*/ 0 w 55"/>
                <a:gd name="T45" fmla="*/ 0 h 60"/>
                <a:gd name="T46" fmla="*/ 0 w 55"/>
                <a:gd name="T47" fmla="*/ 0 h 60"/>
                <a:gd name="T48" fmla="*/ 0 w 55"/>
                <a:gd name="T49" fmla="*/ 0 h 60"/>
                <a:gd name="T50" fmla="*/ 0 w 55"/>
                <a:gd name="T51" fmla="*/ 0 h 60"/>
                <a:gd name="T52" fmla="*/ 0 w 55"/>
                <a:gd name="T53" fmla="*/ 0 h 60"/>
                <a:gd name="T54" fmla="*/ 0 w 55"/>
                <a:gd name="T55" fmla="*/ 0 h 60"/>
                <a:gd name="T56" fmla="*/ 0 w 55"/>
                <a:gd name="T57" fmla="*/ 0 h 60"/>
                <a:gd name="T58" fmla="*/ 0 w 55"/>
                <a:gd name="T59" fmla="*/ 0 h 60"/>
                <a:gd name="T60" fmla="*/ 0 w 55"/>
                <a:gd name="T61" fmla="*/ 0 h 60"/>
                <a:gd name="T62" fmla="*/ 0 w 55"/>
                <a:gd name="T63" fmla="*/ 0 h 60"/>
                <a:gd name="T64" fmla="*/ 0 w 55"/>
                <a:gd name="T65" fmla="*/ 0 h 60"/>
                <a:gd name="T66" fmla="*/ 0 w 55"/>
                <a:gd name="T67" fmla="*/ 0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60"/>
                <a:gd name="T104" fmla="*/ 55 w 55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60">
                  <a:moveTo>
                    <a:pt x="6" y="0"/>
                  </a:moveTo>
                  <a:lnTo>
                    <a:pt x="15" y="4"/>
                  </a:lnTo>
                  <a:lnTo>
                    <a:pt x="26" y="3"/>
                  </a:lnTo>
                  <a:lnTo>
                    <a:pt x="31" y="1"/>
                  </a:lnTo>
                  <a:lnTo>
                    <a:pt x="36" y="1"/>
                  </a:lnTo>
                  <a:lnTo>
                    <a:pt x="43" y="2"/>
                  </a:lnTo>
                  <a:lnTo>
                    <a:pt x="50" y="5"/>
                  </a:lnTo>
                  <a:lnTo>
                    <a:pt x="48" y="7"/>
                  </a:lnTo>
                  <a:lnTo>
                    <a:pt x="46" y="9"/>
                  </a:lnTo>
                  <a:lnTo>
                    <a:pt x="53" y="13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3" y="30"/>
                  </a:lnTo>
                  <a:lnTo>
                    <a:pt x="48" y="37"/>
                  </a:lnTo>
                  <a:lnTo>
                    <a:pt x="46" y="43"/>
                  </a:lnTo>
                  <a:lnTo>
                    <a:pt x="46" y="48"/>
                  </a:lnTo>
                  <a:lnTo>
                    <a:pt x="50" y="55"/>
                  </a:lnTo>
                  <a:lnTo>
                    <a:pt x="43" y="56"/>
                  </a:lnTo>
                  <a:lnTo>
                    <a:pt x="36" y="57"/>
                  </a:lnTo>
                  <a:lnTo>
                    <a:pt x="30" y="58"/>
                  </a:lnTo>
                  <a:lnTo>
                    <a:pt x="23" y="60"/>
                  </a:lnTo>
                  <a:lnTo>
                    <a:pt x="26" y="51"/>
                  </a:lnTo>
                  <a:lnTo>
                    <a:pt x="29" y="43"/>
                  </a:lnTo>
                  <a:lnTo>
                    <a:pt x="29" y="34"/>
                  </a:lnTo>
                  <a:lnTo>
                    <a:pt x="27" y="28"/>
                  </a:lnTo>
                  <a:lnTo>
                    <a:pt x="23" y="24"/>
                  </a:lnTo>
                  <a:lnTo>
                    <a:pt x="19" y="21"/>
                  </a:lnTo>
                  <a:lnTo>
                    <a:pt x="11" y="21"/>
                  </a:lnTo>
                  <a:lnTo>
                    <a:pt x="3" y="25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1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3" name="Freeform 408"/>
            <p:cNvSpPr>
              <a:spLocks/>
            </p:cNvSpPr>
            <p:nvPr/>
          </p:nvSpPr>
          <p:spPr bwMode="auto">
            <a:xfrm>
              <a:off x="6736" y="3684"/>
              <a:ext cx="9" cy="18"/>
            </a:xfrm>
            <a:custGeom>
              <a:avLst/>
              <a:gdLst>
                <a:gd name="T0" fmla="*/ 0 w 39"/>
                <a:gd name="T1" fmla="*/ 0 h 72"/>
                <a:gd name="T2" fmla="*/ 0 w 39"/>
                <a:gd name="T3" fmla="*/ 0 h 72"/>
                <a:gd name="T4" fmla="*/ 0 w 39"/>
                <a:gd name="T5" fmla="*/ 0 h 72"/>
                <a:gd name="T6" fmla="*/ 0 w 39"/>
                <a:gd name="T7" fmla="*/ 0 h 72"/>
                <a:gd name="T8" fmla="*/ 0 w 39"/>
                <a:gd name="T9" fmla="*/ 0 h 72"/>
                <a:gd name="T10" fmla="*/ 0 w 39"/>
                <a:gd name="T11" fmla="*/ 0 h 72"/>
                <a:gd name="T12" fmla="*/ 0 w 39"/>
                <a:gd name="T13" fmla="*/ 0 h 72"/>
                <a:gd name="T14" fmla="*/ 0 w 39"/>
                <a:gd name="T15" fmla="*/ 0 h 72"/>
                <a:gd name="T16" fmla="*/ 0 w 39"/>
                <a:gd name="T17" fmla="*/ 0 h 72"/>
                <a:gd name="T18" fmla="*/ 0 w 39"/>
                <a:gd name="T19" fmla="*/ 0 h 72"/>
                <a:gd name="T20" fmla="*/ 0 w 39"/>
                <a:gd name="T21" fmla="*/ 0 h 72"/>
                <a:gd name="T22" fmla="*/ 0 w 39"/>
                <a:gd name="T23" fmla="*/ 0 h 72"/>
                <a:gd name="T24" fmla="*/ 0 w 39"/>
                <a:gd name="T25" fmla="*/ 0 h 72"/>
                <a:gd name="T26" fmla="*/ 0 w 39"/>
                <a:gd name="T27" fmla="*/ 0 h 72"/>
                <a:gd name="T28" fmla="*/ 0 w 39"/>
                <a:gd name="T29" fmla="*/ 0 h 72"/>
                <a:gd name="T30" fmla="*/ 0 w 39"/>
                <a:gd name="T31" fmla="*/ 0 h 72"/>
                <a:gd name="T32" fmla="*/ 0 w 39"/>
                <a:gd name="T33" fmla="*/ 0 h 72"/>
                <a:gd name="T34" fmla="*/ 0 w 39"/>
                <a:gd name="T35" fmla="*/ 0 h 72"/>
                <a:gd name="T36" fmla="*/ 0 w 39"/>
                <a:gd name="T37" fmla="*/ 0 h 72"/>
                <a:gd name="T38" fmla="*/ 0 w 39"/>
                <a:gd name="T39" fmla="*/ 0 h 72"/>
                <a:gd name="T40" fmla="*/ 0 w 39"/>
                <a:gd name="T41" fmla="*/ 0 h 72"/>
                <a:gd name="T42" fmla="*/ 0 w 39"/>
                <a:gd name="T43" fmla="*/ 0 h 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"/>
                <a:gd name="T67" fmla="*/ 0 h 72"/>
                <a:gd name="T68" fmla="*/ 39 w 39"/>
                <a:gd name="T69" fmla="*/ 72 h 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" h="72">
                  <a:moveTo>
                    <a:pt x="30" y="0"/>
                  </a:moveTo>
                  <a:lnTo>
                    <a:pt x="36" y="2"/>
                  </a:lnTo>
                  <a:lnTo>
                    <a:pt x="39" y="7"/>
                  </a:lnTo>
                  <a:lnTo>
                    <a:pt x="39" y="11"/>
                  </a:lnTo>
                  <a:lnTo>
                    <a:pt x="39" y="19"/>
                  </a:lnTo>
                  <a:lnTo>
                    <a:pt x="30" y="27"/>
                  </a:lnTo>
                  <a:lnTo>
                    <a:pt x="22" y="38"/>
                  </a:lnTo>
                  <a:lnTo>
                    <a:pt x="14" y="48"/>
                  </a:lnTo>
                  <a:lnTo>
                    <a:pt x="11" y="55"/>
                  </a:lnTo>
                  <a:lnTo>
                    <a:pt x="17" y="67"/>
                  </a:lnTo>
                  <a:lnTo>
                    <a:pt x="9" y="72"/>
                  </a:lnTo>
                  <a:lnTo>
                    <a:pt x="1" y="64"/>
                  </a:lnTo>
                  <a:lnTo>
                    <a:pt x="0" y="56"/>
                  </a:lnTo>
                  <a:lnTo>
                    <a:pt x="1" y="48"/>
                  </a:lnTo>
                  <a:lnTo>
                    <a:pt x="4" y="40"/>
                  </a:lnTo>
                  <a:lnTo>
                    <a:pt x="6" y="34"/>
                  </a:lnTo>
                  <a:lnTo>
                    <a:pt x="10" y="28"/>
                  </a:lnTo>
                  <a:lnTo>
                    <a:pt x="14" y="22"/>
                  </a:lnTo>
                  <a:lnTo>
                    <a:pt x="17" y="17"/>
                  </a:lnTo>
                  <a:lnTo>
                    <a:pt x="24" y="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4" name="Freeform 409"/>
            <p:cNvSpPr>
              <a:spLocks/>
            </p:cNvSpPr>
            <p:nvPr/>
          </p:nvSpPr>
          <p:spPr bwMode="auto">
            <a:xfrm>
              <a:off x="7061" y="3687"/>
              <a:ext cx="11" cy="7"/>
            </a:xfrm>
            <a:custGeom>
              <a:avLst/>
              <a:gdLst>
                <a:gd name="T0" fmla="*/ 0 w 43"/>
                <a:gd name="T1" fmla="*/ 0 h 28"/>
                <a:gd name="T2" fmla="*/ 0 w 43"/>
                <a:gd name="T3" fmla="*/ 0 h 28"/>
                <a:gd name="T4" fmla="*/ 0 w 43"/>
                <a:gd name="T5" fmla="*/ 0 h 28"/>
                <a:gd name="T6" fmla="*/ 0 w 43"/>
                <a:gd name="T7" fmla="*/ 0 h 28"/>
                <a:gd name="T8" fmla="*/ 0 w 43"/>
                <a:gd name="T9" fmla="*/ 0 h 28"/>
                <a:gd name="T10" fmla="*/ 0 w 43"/>
                <a:gd name="T11" fmla="*/ 0 h 28"/>
                <a:gd name="T12" fmla="*/ 0 w 43"/>
                <a:gd name="T13" fmla="*/ 0 h 28"/>
                <a:gd name="T14" fmla="*/ 0 w 43"/>
                <a:gd name="T15" fmla="*/ 0 h 28"/>
                <a:gd name="T16" fmla="*/ 0 w 43"/>
                <a:gd name="T17" fmla="*/ 0 h 28"/>
                <a:gd name="T18" fmla="*/ 0 w 43"/>
                <a:gd name="T19" fmla="*/ 0 h 28"/>
                <a:gd name="T20" fmla="*/ 0 w 43"/>
                <a:gd name="T21" fmla="*/ 0 h 28"/>
                <a:gd name="T22" fmla="*/ 0 w 43"/>
                <a:gd name="T23" fmla="*/ 0 h 28"/>
                <a:gd name="T24" fmla="*/ 0 w 43"/>
                <a:gd name="T25" fmla="*/ 0 h 28"/>
                <a:gd name="T26" fmla="*/ 0 w 43"/>
                <a:gd name="T27" fmla="*/ 0 h 28"/>
                <a:gd name="T28" fmla="*/ 0 w 43"/>
                <a:gd name="T29" fmla="*/ 0 h 28"/>
                <a:gd name="T30" fmla="*/ 0 w 43"/>
                <a:gd name="T31" fmla="*/ 0 h 28"/>
                <a:gd name="T32" fmla="*/ 0 w 43"/>
                <a:gd name="T33" fmla="*/ 0 h 28"/>
                <a:gd name="T34" fmla="*/ 0 w 43"/>
                <a:gd name="T35" fmla="*/ 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28"/>
                <a:gd name="T56" fmla="*/ 43 w 43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28">
                  <a:moveTo>
                    <a:pt x="22" y="0"/>
                  </a:moveTo>
                  <a:lnTo>
                    <a:pt x="26" y="1"/>
                  </a:lnTo>
                  <a:lnTo>
                    <a:pt x="32" y="7"/>
                  </a:lnTo>
                  <a:lnTo>
                    <a:pt x="37" y="11"/>
                  </a:lnTo>
                  <a:lnTo>
                    <a:pt x="43" y="16"/>
                  </a:lnTo>
                  <a:lnTo>
                    <a:pt x="43" y="17"/>
                  </a:lnTo>
                  <a:lnTo>
                    <a:pt x="43" y="18"/>
                  </a:lnTo>
                  <a:lnTo>
                    <a:pt x="37" y="15"/>
                  </a:lnTo>
                  <a:lnTo>
                    <a:pt x="30" y="15"/>
                  </a:lnTo>
                  <a:lnTo>
                    <a:pt x="25" y="15"/>
                  </a:lnTo>
                  <a:lnTo>
                    <a:pt x="19" y="18"/>
                  </a:lnTo>
                  <a:lnTo>
                    <a:pt x="9" y="24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9" y="13"/>
                  </a:lnTo>
                  <a:lnTo>
                    <a:pt x="17" y="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5" name="Freeform 410"/>
            <p:cNvSpPr>
              <a:spLocks/>
            </p:cNvSpPr>
            <p:nvPr/>
          </p:nvSpPr>
          <p:spPr bwMode="auto">
            <a:xfrm>
              <a:off x="6857" y="3688"/>
              <a:ext cx="17" cy="13"/>
            </a:xfrm>
            <a:custGeom>
              <a:avLst/>
              <a:gdLst>
                <a:gd name="T0" fmla="*/ 0 w 68"/>
                <a:gd name="T1" fmla="*/ 0 h 49"/>
                <a:gd name="T2" fmla="*/ 0 w 68"/>
                <a:gd name="T3" fmla="*/ 0 h 49"/>
                <a:gd name="T4" fmla="*/ 0 w 68"/>
                <a:gd name="T5" fmla="*/ 0 h 49"/>
                <a:gd name="T6" fmla="*/ 0 w 68"/>
                <a:gd name="T7" fmla="*/ 0 h 49"/>
                <a:gd name="T8" fmla="*/ 0 w 68"/>
                <a:gd name="T9" fmla="*/ 0 h 49"/>
                <a:gd name="T10" fmla="*/ 0 w 68"/>
                <a:gd name="T11" fmla="*/ 0 h 49"/>
                <a:gd name="T12" fmla="*/ 0 w 68"/>
                <a:gd name="T13" fmla="*/ 0 h 49"/>
                <a:gd name="T14" fmla="*/ 0 w 68"/>
                <a:gd name="T15" fmla="*/ 0 h 49"/>
                <a:gd name="T16" fmla="*/ 0 w 68"/>
                <a:gd name="T17" fmla="*/ 0 h 49"/>
                <a:gd name="T18" fmla="*/ 0 w 68"/>
                <a:gd name="T19" fmla="*/ 0 h 49"/>
                <a:gd name="T20" fmla="*/ 0 w 68"/>
                <a:gd name="T21" fmla="*/ 0 h 49"/>
                <a:gd name="T22" fmla="*/ 0 w 68"/>
                <a:gd name="T23" fmla="*/ 0 h 49"/>
                <a:gd name="T24" fmla="*/ 0 w 68"/>
                <a:gd name="T25" fmla="*/ 0 h 49"/>
                <a:gd name="T26" fmla="*/ 0 w 68"/>
                <a:gd name="T27" fmla="*/ 0 h 49"/>
                <a:gd name="T28" fmla="*/ 0 w 68"/>
                <a:gd name="T29" fmla="*/ 0 h 49"/>
                <a:gd name="T30" fmla="*/ 0 w 68"/>
                <a:gd name="T31" fmla="*/ 0 h 49"/>
                <a:gd name="T32" fmla="*/ 0 w 68"/>
                <a:gd name="T33" fmla="*/ 0 h 49"/>
                <a:gd name="T34" fmla="*/ 0 w 68"/>
                <a:gd name="T35" fmla="*/ 0 h 49"/>
                <a:gd name="T36" fmla="*/ 0 w 68"/>
                <a:gd name="T37" fmla="*/ 0 h 49"/>
                <a:gd name="T38" fmla="*/ 0 w 68"/>
                <a:gd name="T39" fmla="*/ 0 h 49"/>
                <a:gd name="T40" fmla="*/ 0 w 68"/>
                <a:gd name="T41" fmla="*/ 0 h 49"/>
                <a:gd name="T42" fmla="*/ 0 w 68"/>
                <a:gd name="T43" fmla="*/ 0 h 49"/>
                <a:gd name="T44" fmla="*/ 0 w 68"/>
                <a:gd name="T45" fmla="*/ 0 h 49"/>
                <a:gd name="T46" fmla="*/ 0 w 68"/>
                <a:gd name="T47" fmla="*/ 0 h 49"/>
                <a:gd name="T48" fmla="*/ 0 w 68"/>
                <a:gd name="T49" fmla="*/ 0 h 49"/>
                <a:gd name="T50" fmla="*/ 0 w 68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49"/>
                <a:gd name="T80" fmla="*/ 68 w 68"/>
                <a:gd name="T81" fmla="*/ 49 h 4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49">
                  <a:moveTo>
                    <a:pt x="54" y="0"/>
                  </a:moveTo>
                  <a:lnTo>
                    <a:pt x="59" y="4"/>
                  </a:lnTo>
                  <a:lnTo>
                    <a:pt x="63" y="9"/>
                  </a:lnTo>
                  <a:lnTo>
                    <a:pt x="67" y="16"/>
                  </a:lnTo>
                  <a:lnTo>
                    <a:pt x="68" y="24"/>
                  </a:lnTo>
                  <a:lnTo>
                    <a:pt x="60" y="22"/>
                  </a:lnTo>
                  <a:lnTo>
                    <a:pt x="53" y="23"/>
                  </a:lnTo>
                  <a:lnTo>
                    <a:pt x="48" y="25"/>
                  </a:lnTo>
                  <a:lnTo>
                    <a:pt x="42" y="30"/>
                  </a:lnTo>
                  <a:lnTo>
                    <a:pt x="36" y="35"/>
                  </a:lnTo>
                  <a:lnTo>
                    <a:pt x="30" y="39"/>
                  </a:lnTo>
                  <a:lnTo>
                    <a:pt x="25" y="44"/>
                  </a:lnTo>
                  <a:lnTo>
                    <a:pt x="19" y="47"/>
                  </a:lnTo>
                  <a:lnTo>
                    <a:pt x="15" y="48"/>
                  </a:lnTo>
                  <a:lnTo>
                    <a:pt x="10" y="49"/>
                  </a:lnTo>
                  <a:lnTo>
                    <a:pt x="4" y="48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12" y="33"/>
                  </a:lnTo>
                  <a:lnTo>
                    <a:pt x="17" y="26"/>
                  </a:lnTo>
                  <a:lnTo>
                    <a:pt x="24" y="21"/>
                  </a:lnTo>
                  <a:lnTo>
                    <a:pt x="29" y="16"/>
                  </a:lnTo>
                  <a:lnTo>
                    <a:pt x="37" y="10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6" name="Freeform 411"/>
            <p:cNvSpPr>
              <a:spLocks/>
            </p:cNvSpPr>
            <p:nvPr/>
          </p:nvSpPr>
          <p:spPr bwMode="auto">
            <a:xfrm>
              <a:off x="6713" y="3690"/>
              <a:ext cx="7" cy="8"/>
            </a:xfrm>
            <a:custGeom>
              <a:avLst/>
              <a:gdLst>
                <a:gd name="T0" fmla="*/ 0 w 30"/>
                <a:gd name="T1" fmla="*/ 0 h 31"/>
                <a:gd name="T2" fmla="*/ 0 w 30"/>
                <a:gd name="T3" fmla="*/ 0 h 31"/>
                <a:gd name="T4" fmla="*/ 0 w 30"/>
                <a:gd name="T5" fmla="*/ 0 h 31"/>
                <a:gd name="T6" fmla="*/ 0 w 30"/>
                <a:gd name="T7" fmla="*/ 0 h 31"/>
                <a:gd name="T8" fmla="*/ 0 w 30"/>
                <a:gd name="T9" fmla="*/ 0 h 31"/>
                <a:gd name="T10" fmla="*/ 0 w 30"/>
                <a:gd name="T11" fmla="*/ 0 h 31"/>
                <a:gd name="T12" fmla="*/ 0 w 30"/>
                <a:gd name="T13" fmla="*/ 0 h 31"/>
                <a:gd name="T14" fmla="*/ 0 w 30"/>
                <a:gd name="T15" fmla="*/ 0 h 31"/>
                <a:gd name="T16" fmla="*/ 0 w 30"/>
                <a:gd name="T17" fmla="*/ 0 h 31"/>
                <a:gd name="T18" fmla="*/ 0 w 30"/>
                <a:gd name="T19" fmla="*/ 0 h 31"/>
                <a:gd name="T20" fmla="*/ 0 w 30"/>
                <a:gd name="T21" fmla="*/ 0 h 31"/>
                <a:gd name="T22" fmla="*/ 0 w 30"/>
                <a:gd name="T23" fmla="*/ 0 h 31"/>
                <a:gd name="T24" fmla="*/ 0 w 30"/>
                <a:gd name="T25" fmla="*/ 0 h 31"/>
                <a:gd name="T26" fmla="*/ 0 w 30"/>
                <a:gd name="T27" fmla="*/ 0 h 31"/>
                <a:gd name="T28" fmla="*/ 0 w 30"/>
                <a:gd name="T29" fmla="*/ 0 h 31"/>
                <a:gd name="T30" fmla="*/ 0 w 30"/>
                <a:gd name="T31" fmla="*/ 0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31"/>
                <a:gd name="T50" fmla="*/ 30 w 30"/>
                <a:gd name="T51" fmla="*/ 31 h 3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31">
                  <a:moveTo>
                    <a:pt x="21" y="0"/>
                  </a:moveTo>
                  <a:lnTo>
                    <a:pt x="27" y="4"/>
                  </a:lnTo>
                  <a:lnTo>
                    <a:pt x="30" y="8"/>
                  </a:lnTo>
                  <a:lnTo>
                    <a:pt x="27" y="12"/>
                  </a:lnTo>
                  <a:lnTo>
                    <a:pt x="21" y="17"/>
                  </a:lnTo>
                  <a:lnTo>
                    <a:pt x="13" y="23"/>
                  </a:lnTo>
                  <a:lnTo>
                    <a:pt x="8" y="31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3" y="14"/>
                  </a:lnTo>
                  <a:lnTo>
                    <a:pt x="8" y="9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7" name="Freeform 412"/>
            <p:cNvSpPr>
              <a:spLocks/>
            </p:cNvSpPr>
            <p:nvPr/>
          </p:nvSpPr>
          <p:spPr bwMode="auto">
            <a:xfrm>
              <a:off x="6769" y="3693"/>
              <a:ext cx="17" cy="13"/>
            </a:xfrm>
            <a:custGeom>
              <a:avLst/>
              <a:gdLst>
                <a:gd name="T0" fmla="*/ 0 w 68"/>
                <a:gd name="T1" fmla="*/ 0 h 53"/>
                <a:gd name="T2" fmla="*/ 0 w 68"/>
                <a:gd name="T3" fmla="*/ 0 h 53"/>
                <a:gd name="T4" fmla="*/ 0 w 68"/>
                <a:gd name="T5" fmla="*/ 0 h 53"/>
                <a:gd name="T6" fmla="*/ 0 w 68"/>
                <a:gd name="T7" fmla="*/ 0 h 53"/>
                <a:gd name="T8" fmla="*/ 0 w 68"/>
                <a:gd name="T9" fmla="*/ 0 h 53"/>
                <a:gd name="T10" fmla="*/ 0 w 68"/>
                <a:gd name="T11" fmla="*/ 0 h 53"/>
                <a:gd name="T12" fmla="*/ 0 w 68"/>
                <a:gd name="T13" fmla="*/ 0 h 53"/>
                <a:gd name="T14" fmla="*/ 0 w 68"/>
                <a:gd name="T15" fmla="*/ 0 h 53"/>
                <a:gd name="T16" fmla="*/ 0 w 68"/>
                <a:gd name="T17" fmla="*/ 0 h 53"/>
                <a:gd name="T18" fmla="*/ 0 w 68"/>
                <a:gd name="T19" fmla="*/ 0 h 53"/>
                <a:gd name="T20" fmla="*/ 0 w 68"/>
                <a:gd name="T21" fmla="*/ 0 h 53"/>
                <a:gd name="T22" fmla="*/ 0 w 68"/>
                <a:gd name="T23" fmla="*/ 0 h 53"/>
                <a:gd name="T24" fmla="*/ 0 w 68"/>
                <a:gd name="T25" fmla="*/ 0 h 53"/>
                <a:gd name="T26" fmla="*/ 0 w 68"/>
                <a:gd name="T27" fmla="*/ 0 h 53"/>
                <a:gd name="T28" fmla="*/ 0 w 68"/>
                <a:gd name="T29" fmla="*/ 0 h 53"/>
                <a:gd name="T30" fmla="*/ 0 w 68"/>
                <a:gd name="T31" fmla="*/ 0 h 53"/>
                <a:gd name="T32" fmla="*/ 0 w 68"/>
                <a:gd name="T33" fmla="*/ 0 h 53"/>
                <a:gd name="T34" fmla="*/ 0 w 68"/>
                <a:gd name="T35" fmla="*/ 0 h 53"/>
                <a:gd name="T36" fmla="*/ 0 w 68"/>
                <a:gd name="T37" fmla="*/ 0 h 53"/>
                <a:gd name="T38" fmla="*/ 0 w 68"/>
                <a:gd name="T39" fmla="*/ 0 h 53"/>
                <a:gd name="T40" fmla="*/ 0 w 68"/>
                <a:gd name="T41" fmla="*/ 0 h 53"/>
                <a:gd name="T42" fmla="*/ 0 w 68"/>
                <a:gd name="T43" fmla="*/ 0 h 53"/>
                <a:gd name="T44" fmla="*/ 0 w 68"/>
                <a:gd name="T45" fmla="*/ 0 h 53"/>
                <a:gd name="T46" fmla="*/ 0 w 68"/>
                <a:gd name="T47" fmla="*/ 0 h 53"/>
                <a:gd name="T48" fmla="*/ 0 w 68"/>
                <a:gd name="T49" fmla="*/ 0 h 53"/>
                <a:gd name="T50" fmla="*/ 0 w 68"/>
                <a:gd name="T51" fmla="*/ 0 h 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3"/>
                <a:gd name="T80" fmla="*/ 68 w 68"/>
                <a:gd name="T81" fmla="*/ 53 h 5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3">
                  <a:moveTo>
                    <a:pt x="42" y="0"/>
                  </a:moveTo>
                  <a:lnTo>
                    <a:pt x="47" y="4"/>
                  </a:lnTo>
                  <a:lnTo>
                    <a:pt x="56" y="8"/>
                  </a:lnTo>
                  <a:lnTo>
                    <a:pt x="63" y="15"/>
                  </a:lnTo>
                  <a:lnTo>
                    <a:pt x="68" y="24"/>
                  </a:lnTo>
                  <a:lnTo>
                    <a:pt x="61" y="19"/>
                  </a:lnTo>
                  <a:lnTo>
                    <a:pt x="56" y="19"/>
                  </a:lnTo>
                  <a:lnTo>
                    <a:pt x="51" y="18"/>
                  </a:lnTo>
                  <a:lnTo>
                    <a:pt x="48" y="21"/>
                  </a:lnTo>
                  <a:lnTo>
                    <a:pt x="41" y="27"/>
                  </a:lnTo>
                  <a:lnTo>
                    <a:pt x="34" y="36"/>
                  </a:lnTo>
                  <a:lnTo>
                    <a:pt x="27" y="42"/>
                  </a:lnTo>
                  <a:lnTo>
                    <a:pt x="21" y="47"/>
                  </a:lnTo>
                  <a:lnTo>
                    <a:pt x="15" y="50"/>
                  </a:lnTo>
                  <a:lnTo>
                    <a:pt x="10" y="52"/>
                  </a:lnTo>
                  <a:lnTo>
                    <a:pt x="6" y="52"/>
                  </a:lnTo>
                  <a:lnTo>
                    <a:pt x="0" y="53"/>
                  </a:lnTo>
                  <a:lnTo>
                    <a:pt x="4" y="46"/>
                  </a:lnTo>
                  <a:lnTo>
                    <a:pt x="9" y="39"/>
                  </a:lnTo>
                  <a:lnTo>
                    <a:pt x="14" y="32"/>
                  </a:lnTo>
                  <a:lnTo>
                    <a:pt x="21" y="27"/>
                  </a:lnTo>
                  <a:lnTo>
                    <a:pt x="25" y="19"/>
                  </a:lnTo>
                  <a:lnTo>
                    <a:pt x="31" y="13"/>
                  </a:lnTo>
                  <a:lnTo>
                    <a:pt x="36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8" name="Freeform 413"/>
            <p:cNvSpPr>
              <a:spLocks/>
            </p:cNvSpPr>
            <p:nvPr/>
          </p:nvSpPr>
          <p:spPr bwMode="auto">
            <a:xfrm>
              <a:off x="6926" y="3693"/>
              <a:ext cx="17" cy="10"/>
            </a:xfrm>
            <a:custGeom>
              <a:avLst/>
              <a:gdLst>
                <a:gd name="T0" fmla="*/ 0 w 69"/>
                <a:gd name="T1" fmla="*/ 0 h 38"/>
                <a:gd name="T2" fmla="*/ 0 w 69"/>
                <a:gd name="T3" fmla="*/ 0 h 38"/>
                <a:gd name="T4" fmla="*/ 0 w 69"/>
                <a:gd name="T5" fmla="*/ 0 h 38"/>
                <a:gd name="T6" fmla="*/ 0 w 69"/>
                <a:gd name="T7" fmla="*/ 0 h 38"/>
                <a:gd name="T8" fmla="*/ 0 w 69"/>
                <a:gd name="T9" fmla="*/ 0 h 38"/>
                <a:gd name="T10" fmla="*/ 0 w 69"/>
                <a:gd name="T11" fmla="*/ 0 h 38"/>
                <a:gd name="T12" fmla="*/ 0 w 69"/>
                <a:gd name="T13" fmla="*/ 0 h 38"/>
                <a:gd name="T14" fmla="*/ 0 w 69"/>
                <a:gd name="T15" fmla="*/ 0 h 38"/>
                <a:gd name="T16" fmla="*/ 0 w 69"/>
                <a:gd name="T17" fmla="*/ 0 h 38"/>
                <a:gd name="T18" fmla="*/ 0 w 69"/>
                <a:gd name="T19" fmla="*/ 0 h 38"/>
                <a:gd name="T20" fmla="*/ 0 w 69"/>
                <a:gd name="T21" fmla="*/ 0 h 38"/>
                <a:gd name="T22" fmla="*/ 0 w 69"/>
                <a:gd name="T23" fmla="*/ 0 h 38"/>
                <a:gd name="T24" fmla="*/ 0 w 69"/>
                <a:gd name="T25" fmla="*/ 0 h 38"/>
                <a:gd name="T26" fmla="*/ 0 w 69"/>
                <a:gd name="T27" fmla="*/ 0 h 38"/>
                <a:gd name="T28" fmla="*/ 0 w 69"/>
                <a:gd name="T29" fmla="*/ 0 h 38"/>
                <a:gd name="T30" fmla="*/ 0 w 69"/>
                <a:gd name="T31" fmla="*/ 0 h 38"/>
                <a:gd name="T32" fmla="*/ 0 w 69"/>
                <a:gd name="T33" fmla="*/ 0 h 38"/>
                <a:gd name="T34" fmla="*/ 0 w 69"/>
                <a:gd name="T35" fmla="*/ 0 h 38"/>
                <a:gd name="T36" fmla="*/ 0 w 69"/>
                <a:gd name="T37" fmla="*/ 0 h 38"/>
                <a:gd name="T38" fmla="*/ 0 w 69"/>
                <a:gd name="T39" fmla="*/ 0 h 3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9"/>
                <a:gd name="T61" fmla="*/ 0 h 38"/>
                <a:gd name="T62" fmla="*/ 69 w 69"/>
                <a:gd name="T63" fmla="*/ 38 h 3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9" h="38">
                  <a:moveTo>
                    <a:pt x="32" y="0"/>
                  </a:moveTo>
                  <a:lnTo>
                    <a:pt x="41" y="2"/>
                  </a:lnTo>
                  <a:lnTo>
                    <a:pt x="51" y="7"/>
                  </a:lnTo>
                  <a:lnTo>
                    <a:pt x="59" y="15"/>
                  </a:lnTo>
                  <a:lnTo>
                    <a:pt x="69" y="21"/>
                  </a:lnTo>
                  <a:lnTo>
                    <a:pt x="59" y="17"/>
                  </a:lnTo>
                  <a:lnTo>
                    <a:pt x="52" y="16"/>
                  </a:lnTo>
                  <a:lnTo>
                    <a:pt x="42" y="17"/>
                  </a:lnTo>
                  <a:lnTo>
                    <a:pt x="34" y="20"/>
                  </a:lnTo>
                  <a:lnTo>
                    <a:pt x="26" y="24"/>
                  </a:lnTo>
                  <a:lnTo>
                    <a:pt x="17" y="28"/>
                  </a:lnTo>
                  <a:lnTo>
                    <a:pt x="9" y="33"/>
                  </a:lnTo>
                  <a:lnTo>
                    <a:pt x="0" y="38"/>
                  </a:lnTo>
                  <a:lnTo>
                    <a:pt x="5" y="31"/>
                  </a:lnTo>
                  <a:lnTo>
                    <a:pt x="10" y="26"/>
                  </a:lnTo>
                  <a:lnTo>
                    <a:pt x="15" y="19"/>
                  </a:lnTo>
                  <a:lnTo>
                    <a:pt x="20" y="14"/>
                  </a:lnTo>
                  <a:lnTo>
                    <a:pt x="26" y="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9" name="Freeform 414"/>
            <p:cNvSpPr>
              <a:spLocks/>
            </p:cNvSpPr>
            <p:nvPr/>
          </p:nvSpPr>
          <p:spPr bwMode="auto">
            <a:xfrm>
              <a:off x="7105" y="3694"/>
              <a:ext cx="17" cy="16"/>
            </a:xfrm>
            <a:custGeom>
              <a:avLst/>
              <a:gdLst>
                <a:gd name="T0" fmla="*/ 0 w 67"/>
                <a:gd name="T1" fmla="*/ 0 h 63"/>
                <a:gd name="T2" fmla="*/ 0 w 67"/>
                <a:gd name="T3" fmla="*/ 0 h 63"/>
                <a:gd name="T4" fmla="*/ 0 w 67"/>
                <a:gd name="T5" fmla="*/ 0 h 63"/>
                <a:gd name="T6" fmla="*/ 0 w 67"/>
                <a:gd name="T7" fmla="*/ 0 h 63"/>
                <a:gd name="T8" fmla="*/ 0 w 67"/>
                <a:gd name="T9" fmla="*/ 0 h 63"/>
                <a:gd name="T10" fmla="*/ 0 w 67"/>
                <a:gd name="T11" fmla="*/ 0 h 63"/>
                <a:gd name="T12" fmla="*/ 0 w 67"/>
                <a:gd name="T13" fmla="*/ 0 h 63"/>
                <a:gd name="T14" fmla="*/ 0 w 67"/>
                <a:gd name="T15" fmla="*/ 0 h 63"/>
                <a:gd name="T16" fmla="*/ 0 w 67"/>
                <a:gd name="T17" fmla="*/ 0 h 63"/>
                <a:gd name="T18" fmla="*/ 0 w 67"/>
                <a:gd name="T19" fmla="*/ 0 h 63"/>
                <a:gd name="T20" fmla="*/ 0 w 67"/>
                <a:gd name="T21" fmla="*/ 0 h 63"/>
                <a:gd name="T22" fmla="*/ 0 w 67"/>
                <a:gd name="T23" fmla="*/ 0 h 63"/>
                <a:gd name="T24" fmla="*/ 0 w 67"/>
                <a:gd name="T25" fmla="*/ 0 h 63"/>
                <a:gd name="T26" fmla="*/ 0 w 67"/>
                <a:gd name="T27" fmla="*/ 0 h 63"/>
                <a:gd name="T28" fmla="*/ 0 w 67"/>
                <a:gd name="T29" fmla="*/ 0 h 63"/>
                <a:gd name="T30" fmla="*/ 0 w 67"/>
                <a:gd name="T31" fmla="*/ 0 h 63"/>
                <a:gd name="T32" fmla="*/ 0 w 67"/>
                <a:gd name="T33" fmla="*/ 0 h 63"/>
                <a:gd name="T34" fmla="*/ 0 w 67"/>
                <a:gd name="T35" fmla="*/ 0 h 63"/>
                <a:gd name="T36" fmla="*/ 0 w 67"/>
                <a:gd name="T37" fmla="*/ 0 h 63"/>
                <a:gd name="T38" fmla="*/ 0 w 67"/>
                <a:gd name="T39" fmla="*/ 0 h 63"/>
                <a:gd name="T40" fmla="*/ 0 w 67"/>
                <a:gd name="T41" fmla="*/ 0 h 63"/>
                <a:gd name="T42" fmla="*/ 0 w 67"/>
                <a:gd name="T43" fmla="*/ 0 h 63"/>
                <a:gd name="T44" fmla="*/ 0 w 67"/>
                <a:gd name="T45" fmla="*/ 0 h 63"/>
                <a:gd name="T46" fmla="*/ 0 w 67"/>
                <a:gd name="T47" fmla="*/ 0 h 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63"/>
                <a:gd name="T74" fmla="*/ 67 w 67"/>
                <a:gd name="T75" fmla="*/ 63 h 6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63">
                  <a:moveTo>
                    <a:pt x="42" y="0"/>
                  </a:moveTo>
                  <a:lnTo>
                    <a:pt x="48" y="2"/>
                  </a:lnTo>
                  <a:lnTo>
                    <a:pt x="55" y="9"/>
                  </a:lnTo>
                  <a:lnTo>
                    <a:pt x="60" y="15"/>
                  </a:lnTo>
                  <a:lnTo>
                    <a:pt x="67" y="22"/>
                  </a:lnTo>
                  <a:lnTo>
                    <a:pt x="60" y="27"/>
                  </a:lnTo>
                  <a:lnTo>
                    <a:pt x="55" y="36"/>
                  </a:lnTo>
                  <a:lnTo>
                    <a:pt x="47" y="43"/>
                  </a:lnTo>
                  <a:lnTo>
                    <a:pt x="40" y="51"/>
                  </a:lnTo>
                  <a:lnTo>
                    <a:pt x="31" y="56"/>
                  </a:lnTo>
                  <a:lnTo>
                    <a:pt x="22" y="62"/>
                  </a:lnTo>
                  <a:lnTo>
                    <a:pt x="17" y="62"/>
                  </a:lnTo>
                  <a:lnTo>
                    <a:pt x="11" y="63"/>
                  </a:lnTo>
                  <a:lnTo>
                    <a:pt x="6" y="62"/>
                  </a:lnTo>
                  <a:lnTo>
                    <a:pt x="0" y="61"/>
                  </a:lnTo>
                  <a:lnTo>
                    <a:pt x="8" y="52"/>
                  </a:lnTo>
                  <a:lnTo>
                    <a:pt x="14" y="43"/>
                  </a:lnTo>
                  <a:lnTo>
                    <a:pt x="19" y="34"/>
                  </a:lnTo>
                  <a:lnTo>
                    <a:pt x="24" y="25"/>
                  </a:lnTo>
                  <a:lnTo>
                    <a:pt x="28" y="17"/>
                  </a:lnTo>
                  <a:lnTo>
                    <a:pt x="31" y="12"/>
                  </a:lnTo>
                  <a:lnTo>
                    <a:pt x="35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0" name="Freeform 415"/>
            <p:cNvSpPr>
              <a:spLocks/>
            </p:cNvSpPr>
            <p:nvPr/>
          </p:nvSpPr>
          <p:spPr bwMode="auto">
            <a:xfrm>
              <a:off x="6943" y="3696"/>
              <a:ext cx="12" cy="10"/>
            </a:xfrm>
            <a:custGeom>
              <a:avLst/>
              <a:gdLst>
                <a:gd name="T0" fmla="*/ 0 w 48"/>
                <a:gd name="T1" fmla="*/ 0 h 41"/>
                <a:gd name="T2" fmla="*/ 0 w 48"/>
                <a:gd name="T3" fmla="*/ 0 h 41"/>
                <a:gd name="T4" fmla="*/ 0 w 48"/>
                <a:gd name="T5" fmla="*/ 0 h 41"/>
                <a:gd name="T6" fmla="*/ 0 w 48"/>
                <a:gd name="T7" fmla="*/ 0 h 41"/>
                <a:gd name="T8" fmla="*/ 0 w 48"/>
                <a:gd name="T9" fmla="*/ 0 h 41"/>
                <a:gd name="T10" fmla="*/ 0 w 48"/>
                <a:gd name="T11" fmla="*/ 0 h 41"/>
                <a:gd name="T12" fmla="*/ 0 w 48"/>
                <a:gd name="T13" fmla="*/ 0 h 41"/>
                <a:gd name="T14" fmla="*/ 0 w 48"/>
                <a:gd name="T15" fmla="*/ 0 h 41"/>
                <a:gd name="T16" fmla="*/ 0 w 48"/>
                <a:gd name="T17" fmla="*/ 0 h 41"/>
                <a:gd name="T18" fmla="*/ 0 w 48"/>
                <a:gd name="T19" fmla="*/ 0 h 41"/>
                <a:gd name="T20" fmla="*/ 0 w 48"/>
                <a:gd name="T21" fmla="*/ 0 h 41"/>
                <a:gd name="T22" fmla="*/ 0 w 48"/>
                <a:gd name="T23" fmla="*/ 0 h 41"/>
                <a:gd name="T24" fmla="*/ 0 w 48"/>
                <a:gd name="T25" fmla="*/ 0 h 41"/>
                <a:gd name="T26" fmla="*/ 0 w 48"/>
                <a:gd name="T27" fmla="*/ 0 h 41"/>
                <a:gd name="T28" fmla="*/ 0 w 48"/>
                <a:gd name="T29" fmla="*/ 0 h 41"/>
                <a:gd name="T30" fmla="*/ 0 w 48"/>
                <a:gd name="T31" fmla="*/ 0 h 41"/>
                <a:gd name="T32" fmla="*/ 0 w 48"/>
                <a:gd name="T33" fmla="*/ 0 h 41"/>
                <a:gd name="T34" fmla="*/ 0 w 48"/>
                <a:gd name="T35" fmla="*/ 0 h 41"/>
                <a:gd name="T36" fmla="*/ 0 w 48"/>
                <a:gd name="T37" fmla="*/ 0 h 41"/>
                <a:gd name="T38" fmla="*/ 0 w 48"/>
                <a:gd name="T39" fmla="*/ 0 h 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41"/>
                <a:gd name="T62" fmla="*/ 48 w 48"/>
                <a:gd name="T63" fmla="*/ 41 h 4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41">
                  <a:moveTo>
                    <a:pt x="35" y="0"/>
                  </a:moveTo>
                  <a:lnTo>
                    <a:pt x="41" y="1"/>
                  </a:lnTo>
                  <a:lnTo>
                    <a:pt x="44" y="4"/>
                  </a:lnTo>
                  <a:lnTo>
                    <a:pt x="47" y="5"/>
                  </a:lnTo>
                  <a:lnTo>
                    <a:pt x="48" y="7"/>
                  </a:lnTo>
                  <a:lnTo>
                    <a:pt x="47" y="12"/>
                  </a:lnTo>
                  <a:lnTo>
                    <a:pt x="44" y="17"/>
                  </a:lnTo>
                  <a:lnTo>
                    <a:pt x="41" y="22"/>
                  </a:lnTo>
                  <a:lnTo>
                    <a:pt x="35" y="27"/>
                  </a:lnTo>
                  <a:lnTo>
                    <a:pt x="26" y="32"/>
                  </a:lnTo>
                  <a:lnTo>
                    <a:pt x="19" y="37"/>
                  </a:lnTo>
                  <a:lnTo>
                    <a:pt x="10" y="39"/>
                  </a:lnTo>
                  <a:lnTo>
                    <a:pt x="5" y="41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7" y="15"/>
                  </a:lnTo>
                  <a:lnTo>
                    <a:pt x="16" y="7"/>
                  </a:lnTo>
                  <a:lnTo>
                    <a:pt x="24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1" name="Freeform 416"/>
            <p:cNvSpPr>
              <a:spLocks/>
            </p:cNvSpPr>
            <p:nvPr/>
          </p:nvSpPr>
          <p:spPr bwMode="auto">
            <a:xfrm>
              <a:off x="6978" y="3696"/>
              <a:ext cx="22" cy="14"/>
            </a:xfrm>
            <a:custGeom>
              <a:avLst/>
              <a:gdLst>
                <a:gd name="T0" fmla="*/ 0 w 86"/>
                <a:gd name="T1" fmla="*/ 0 h 56"/>
                <a:gd name="T2" fmla="*/ 0 w 86"/>
                <a:gd name="T3" fmla="*/ 0 h 56"/>
                <a:gd name="T4" fmla="*/ 0 w 86"/>
                <a:gd name="T5" fmla="*/ 0 h 56"/>
                <a:gd name="T6" fmla="*/ 0 w 86"/>
                <a:gd name="T7" fmla="*/ 0 h 56"/>
                <a:gd name="T8" fmla="*/ 0 w 86"/>
                <a:gd name="T9" fmla="*/ 0 h 56"/>
                <a:gd name="T10" fmla="*/ 0 w 86"/>
                <a:gd name="T11" fmla="*/ 0 h 56"/>
                <a:gd name="T12" fmla="*/ 0 w 86"/>
                <a:gd name="T13" fmla="*/ 0 h 56"/>
                <a:gd name="T14" fmla="*/ 0 w 86"/>
                <a:gd name="T15" fmla="*/ 0 h 56"/>
                <a:gd name="T16" fmla="*/ 0 w 86"/>
                <a:gd name="T17" fmla="*/ 0 h 56"/>
                <a:gd name="T18" fmla="*/ 0 w 86"/>
                <a:gd name="T19" fmla="*/ 0 h 56"/>
                <a:gd name="T20" fmla="*/ 0 w 86"/>
                <a:gd name="T21" fmla="*/ 0 h 56"/>
                <a:gd name="T22" fmla="*/ 0 w 86"/>
                <a:gd name="T23" fmla="*/ 0 h 56"/>
                <a:gd name="T24" fmla="*/ 0 w 86"/>
                <a:gd name="T25" fmla="*/ 0 h 56"/>
                <a:gd name="T26" fmla="*/ 0 w 86"/>
                <a:gd name="T27" fmla="*/ 0 h 56"/>
                <a:gd name="T28" fmla="*/ 0 w 86"/>
                <a:gd name="T29" fmla="*/ 0 h 56"/>
                <a:gd name="T30" fmla="*/ 0 w 86"/>
                <a:gd name="T31" fmla="*/ 0 h 56"/>
                <a:gd name="T32" fmla="*/ 0 w 86"/>
                <a:gd name="T33" fmla="*/ 0 h 56"/>
                <a:gd name="T34" fmla="*/ 0 w 86"/>
                <a:gd name="T35" fmla="*/ 0 h 56"/>
                <a:gd name="T36" fmla="*/ 0 w 86"/>
                <a:gd name="T37" fmla="*/ 0 h 56"/>
                <a:gd name="T38" fmla="*/ 0 w 86"/>
                <a:gd name="T39" fmla="*/ 0 h 56"/>
                <a:gd name="T40" fmla="*/ 0 w 86"/>
                <a:gd name="T41" fmla="*/ 0 h 56"/>
                <a:gd name="T42" fmla="*/ 0 w 86"/>
                <a:gd name="T43" fmla="*/ 0 h 56"/>
                <a:gd name="T44" fmla="*/ 0 w 86"/>
                <a:gd name="T45" fmla="*/ 0 h 56"/>
                <a:gd name="T46" fmla="*/ 0 w 86"/>
                <a:gd name="T47" fmla="*/ 0 h 56"/>
                <a:gd name="T48" fmla="*/ 0 w 86"/>
                <a:gd name="T49" fmla="*/ 0 h 56"/>
                <a:gd name="T50" fmla="*/ 0 w 86"/>
                <a:gd name="T51" fmla="*/ 0 h 56"/>
                <a:gd name="T52" fmla="*/ 0 w 86"/>
                <a:gd name="T53" fmla="*/ 0 h 56"/>
                <a:gd name="T54" fmla="*/ 0 w 86"/>
                <a:gd name="T55" fmla="*/ 0 h 56"/>
                <a:gd name="T56" fmla="*/ 0 w 86"/>
                <a:gd name="T57" fmla="*/ 0 h 56"/>
                <a:gd name="T58" fmla="*/ 0 w 86"/>
                <a:gd name="T59" fmla="*/ 0 h 56"/>
                <a:gd name="T60" fmla="*/ 0 w 86"/>
                <a:gd name="T61" fmla="*/ 0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6"/>
                <a:gd name="T94" fmla="*/ 0 h 56"/>
                <a:gd name="T95" fmla="*/ 86 w 86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6" h="56">
                  <a:moveTo>
                    <a:pt x="57" y="0"/>
                  </a:moveTo>
                  <a:lnTo>
                    <a:pt x="66" y="2"/>
                  </a:lnTo>
                  <a:lnTo>
                    <a:pt x="77" y="6"/>
                  </a:lnTo>
                  <a:lnTo>
                    <a:pt x="83" y="15"/>
                  </a:lnTo>
                  <a:lnTo>
                    <a:pt x="86" y="26"/>
                  </a:lnTo>
                  <a:lnTo>
                    <a:pt x="79" y="22"/>
                  </a:lnTo>
                  <a:lnTo>
                    <a:pt x="74" y="21"/>
                  </a:lnTo>
                  <a:lnTo>
                    <a:pt x="67" y="21"/>
                  </a:lnTo>
                  <a:lnTo>
                    <a:pt x="62" y="21"/>
                  </a:lnTo>
                  <a:lnTo>
                    <a:pt x="55" y="21"/>
                  </a:lnTo>
                  <a:lnTo>
                    <a:pt x="49" y="24"/>
                  </a:lnTo>
                  <a:lnTo>
                    <a:pt x="43" y="25"/>
                  </a:lnTo>
                  <a:lnTo>
                    <a:pt x="38" y="27"/>
                  </a:lnTo>
                  <a:lnTo>
                    <a:pt x="29" y="32"/>
                  </a:lnTo>
                  <a:lnTo>
                    <a:pt x="21" y="38"/>
                  </a:lnTo>
                  <a:lnTo>
                    <a:pt x="18" y="45"/>
                  </a:lnTo>
                  <a:lnTo>
                    <a:pt x="16" y="53"/>
                  </a:lnTo>
                  <a:lnTo>
                    <a:pt x="14" y="56"/>
                  </a:lnTo>
                  <a:lnTo>
                    <a:pt x="6" y="48"/>
                  </a:lnTo>
                  <a:lnTo>
                    <a:pt x="1" y="44"/>
                  </a:lnTo>
                  <a:lnTo>
                    <a:pt x="0" y="39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3" y="25"/>
                  </a:lnTo>
                  <a:lnTo>
                    <a:pt x="20" y="19"/>
                  </a:lnTo>
                  <a:lnTo>
                    <a:pt x="30" y="15"/>
                  </a:lnTo>
                  <a:lnTo>
                    <a:pt x="37" y="11"/>
                  </a:lnTo>
                  <a:lnTo>
                    <a:pt x="44" y="6"/>
                  </a:lnTo>
                  <a:lnTo>
                    <a:pt x="51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2" name="Freeform 417"/>
            <p:cNvSpPr>
              <a:spLocks/>
            </p:cNvSpPr>
            <p:nvPr/>
          </p:nvSpPr>
          <p:spPr bwMode="auto">
            <a:xfrm>
              <a:off x="7079" y="3699"/>
              <a:ext cx="18" cy="14"/>
            </a:xfrm>
            <a:custGeom>
              <a:avLst/>
              <a:gdLst>
                <a:gd name="T0" fmla="*/ 0 w 75"/>
                <a:gd name="T1" fmla="*/ 0 h 57"/>
                <a:gd name="T2" fmla="*/ 0 w 75"/>
                <a:gd name="T3" fmla="*/ 0 h 57"/>
                <a:gd name="T4" fmla="*/ 0 w 75"/>
                <a:gd name="T5" fmla="*/ 0 h 57"/>
                <a:gd name="T6" fmla="*/ 0 w 75"/>
                <a:gd name="T7" fmla="*/ 0 h 57"/>
                <a:gd name="T8" fmla="*/ 0 w 75"/>
                <a:gd name="T9" fmla="*/ 0 h 57"/>
                <a:gd name="T10" fmla="*/ 0 w 75"/>
                <a:gd name="T11" fmla="*/ 0 h 57"/>
                <a:gd name="T12" fmla="*/ 0 w 75"/>
                <a:gd name="T13" fmla="*/ 0 h 57"/>
                <a:gd name="T14" fmla="*/ 0 w 75"/>
                <a:gd name="T15" fmla="*/ 0 h 57"/>
                <a:gd name="T16" fmla="*/ 0 w 75"/>
                <a:gd name="T17" fmla="*/ 0 h 57"/>
                <a:gd name="T18" fmla="*/ 0 w 75"/>
                <a:gd name="T19" fmla="*/ 0 h 57"/>
                <a:gd name="T20" fmla="*/ 0 w 75"/>
                <a:gd name="T21" fmla="*/ 0 h 57"/>
                <a:gd name="T22" fmla="*/ 0 w 75"/>
                <a:gd name="T23" fmla="*/ 0 h 57"/>
                <a:gd name="T24" fmla="*/ 0 w 75"/>
                <a:gd name="T25" fmla="*/ 0 h 57"/>
                <a:gd name="T26" fmla="*/ 0 w 75"/>
                <a:gd name="T27" fmla="*/ 0 h 57"/>
                <a:gd name="T28" fmla="*/ 0 w 75"/>
                <a:gd name="T29" fmla="*/ 0 h 57"/>
                <a:gd name="T30" fmla="*/ 0 w 75"/>
                <a:gd name="T31" fmla="*/ 0 h 57"/>
                <a:gd name="T32" fmla="*/ 0 w 75"/>
                <a:gd name="T33" fmla="*/ 0 h 57"/>
                <a:gd name="T34" fmla="*/ 0 w 75"/>
                <a:gd name="T35" fmla="*/ 0 h 57"/>
                <a:gd name="T36" fmla="*/ 0 w 75"/>
                <a:gd name="T37" fmla="*/ 0 h 57"/>
                <a:gd name="T38" fmla="*/ 0 w 75"/>
                <a:gd name="T39" fmla="*/ 0 h 57"/>
                <a:gd name="T40" fmla="*/ 0 w 75"/>
                <a:gd name="T41" fmla="*/ 0 h 57"/>
                <a:gd name="T42" fmla="*/ 0 w 75"/>
                <a:gd name="T43" fmla="*/ 0 h 57"/>
                <a:gd name="T44" fmla="*/ 0 w 75"/>
                <a:gd name="T45" fmla="*/ 0 h 57"/>
                <a:gd name="T46" fmla="*/ 0 w 75"/>
                <a:gd name="T47" fmla="*/ 0 h 5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5"/>
                <a:gd name="T73" fmla="*/ 0 h 57"/>
                <a:gd name="T74" fmla="*/ 75 w 75"/>
                <a:gd name="T75" fmla="*/ 57 h 5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5" h="57">
                  <a:moveTo>
                    <a:pt x="53" y="0"/>
                  </a:moveTo>
                  <a:lnTo>
                    <a:pt x="59" y="2"/>
                  </a:lnTo>
                  <a:lnTo>
                    <a:pt x="68" y="6"/>
                  </a:lnTo>
                  <a:lnTo>
                    <a:pt x="72" y="12"/>
                  </a:lnTo>
                  <a:lnTo>
                    <a:pt x="75" y="19"/>
                  </a:lnTo>
                  <a:lnTo>
                    <a:pt x="66" y="18"/>
                  </a:lnTo>
                  <a:lnTo>
                    <a:pt x="58" y="21"/>
                  </a:lnTo>
                  <a:lnTo>
                    <a:pt x="52" y="23"/>
                  </a:lnTo>
                  <a:lnTo>
                    <a:pt x="46" y="30"/>
                  </a:lnTo>
                  <a:lnTo>
                    <a:pt x="39" y="34"/>
                  </a:lnTo>
                  <a:lnTo>
                    <a:pt x="33" y="41"/>
                  </a:lnTo>
                  <a:lnTo>
                    <a:pt x="25" y="45"/>
                  </a:lnTo>
                  <a:lnTo>
                    <a:pt x="21" y="52"/>
                  </a:lnTo>
                  <a:lnTo>
                    <a:pt x="10" y="56"/>
                  </a:lnTo>
                  <a:lnTo>
                    <a:pt x="0" y="57"/>
                  </a:lnTo>
                  <a:lnTo>
                    <a:pt x="1" y="47"/>
                  </a:lnTo>
                  <a:lnTo>
                    <a:pt x="6" y="40"/>
                  </a:lnTo>
                  <a:lnTo>
                    <a:pt x="11" y="32"/>
                  </a:lnTo>
                  <a:lnTo>
                    <a:pt x="21" y="26"/>
                  </a:lnTo>
                  <a:lnTo>
                    <a:pt x="27" y="19"/>
                  </a:lnTo>
                  <a:lnTo>
                    <a:pt x="36" y="13"/>
                  </a:lnTo>
                  <a:lnTo>
                    <a:pt x="45" y="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3" name="Freeform 418"/>
            <p:cNvSpPr>
              <a:spLocks/>
            </p:cNvSpPr>
            <p:nvPr/>
          </p:nvSpPr>
          <p:spPr bwMode="auto">
            <a:xfrm>
              <a:off x="7021" y="3703"/>
              <a:ext cx="11" cy="10"/>
            </a:xfrm>
            <a:custGeom>
              <a:avLst/>
              <a:gdLst>
                <a:gd name="T0" fmla="*/ 0 w 41"/>
                <a:gd name="T1" fmla="*/ 0 h 43"/>
                <a:gd name="T2" fmla="*/ 0 w 41"/>
                <a:gd name="T3" fmla="*/ 0 h 43"/>
                <a:gd name="T4" fmla="*/ 0 w 41"/>
                <a:gd name="T5" fmla="*/ 0 h 43"/>
                <a:gd name="T6" fmla="*/ 0 w 41"/>
                <a:gd name="T7" fmla="*/ 0 h 43"/>
                <a:gd name="T8" fmla="*/ 0 w 41"/>
                <a:gd name="T9" fmla="*/ 0 h 43"/>
                <a:gd name="T10" fmla="*/ 0 w 41"/>
                <a:gd name="T11" fmla="*/ 0 h 43"/>
                <a:gd name="T12" fmla="*/ 0 w 41"/>
                <a:gd name="T13" fmla="*/ 0 h 43"/>
                <a:gd name="T14" fmla="*/ 0 w 41"/>
                <a:gd name="T15" fmla="*/ 0 h 43"/>
                <a:gd name="T16" fmla="*/ 0 w 41"/>
                <a:gd name="T17" fmla="*/ 0 h 43"/>
                <a:gd name="T18" fmla="*/ 0 w 41"/>
                <a:gd name="T19" fmla="*/ 0 h 43"/>
                <a:gd name="T20" fmla="*/ 0 w 41"/>
                <a:gd name="T21" fmla="*/ 0 h 43"/>
                <a:gd name="T22" fmla="*/ 0 w 41"/>
                <a:gd name="T23" fmla="*/ 0 h 43"/>
                <a:gd name="T24" fmla="*/ 0 w 41"/>
                <a:gd name="T25" fmla="*/ 0 h 43"/>
                <a:gd name="T26" fmla="*/ 0 w 41"/>
                <a:gd name="T27" fmla="*/ 0 h 43"/>
                <a:gd name="T28" fmla="*/ 0 w 41"/>
                <a:gd name="T29" fmla="*/ 0 h 43"/>
                <a:gd name="T30" fmla="*/ 0 w 41"/>
                <a:gd name="T31" fmla="*/ 0 h 43"/>
                <a:gd name="T32" fmla="*/ 0 w 41"/>
                <a:gd name="T33" fmla="*/ 0 h 43"/>
                <a:gd name="T34" fmla="*/ 0 w 41"/>
                <a:gd name="T35" fmla="*/ 0 h 43"/>
                <a:gd name="T36" fmla="*/ 0 w 41"/>
                <a:gd name="T37" fmla="*/ 0 h 43"/>
                <a:gd name="T38" fmla="*/ 0 w 41"/>
                <a:gd name="T39" fmla="*/ 0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"/>
                <a:gd name="T61" fmla="*/ 0 h 43"/>
                <a:gd name="T62" fmla="*/ 41 w 41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" h="43">
                  <a:moveTo>
                    <a:pt x="22" y="0"/>
                  </a:moveTo>
                  <a:lnTo>
                    <a:pt x="27" y="3"/>
                  </a:lnTo>
                  <a:lnTo>
                    <a:pt x="31" y="8"/>
                  </a:lnTo>
                  <a:lnTo>
                    <a:pt x="34" y="13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2" y="25"/>
                  </a:lnTo>
                  <a:lnTo>
                    <a:pt x="17" y="32"/>
                  </a:lnTo>
                  <a:lnTo>
                    <a:pt x="17" y="43"/>
                  </a:lnTo>
                  <a:lnTo>
                    <a:pt x="10" y="43"/>
                  </a:lnTo>
                  <a:lnTo>
                    <a:pt x="6" y="43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4" y="30"/>
                  </a:lnTo>
                  <a:lnTo>
                    <a:pt x="7" y="20"/>
                  </a:lnTo>
                  <a:lnTo>
                    <a:pt x="12" y="12"/>
                  </a:lnTo>
                  <a:lnTo>
                    <a:pt x="18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4" name="Freeform 419"/>
            <p:cNvSpPr>
              <a:spLocks/>
            </p:cNvSpPr>
            <p:nvPr/>
          </p:nvSpPr>
          <p:spPr bwMode="auto">
            <a:xfrm>
              <a:off x="6829" y="3708"/>
              <a:ext cx="13" cy="8"/>
            </a:xfrm>
            <a:custGeom>
              <a:avLst/>
              <a:gdLst>
                <a:gd name="T0" fmla="*/ 0 w 52"/>
                <a:gd name="T1" fmla="*/ 0 h 32"/>
                <a:gd name="T2" fmla="*/ 0 w 52"/>
                <a:gd name="T3" fmla="*/ 0 h 32"/>
                <a:gd name="T4" fmla="*/ 0 w 52"/>
                <a:gd name="T5" fmla="*/ 0 h 32"/>
                <a:gd name="T6" fmla="*/ 0 w 52"/>
                <a:gd name="T7" fmla="*/ 0 h 32"/>
                <a:gd name="T8" fmla="*/ 0 w 52"/>
                <a:gd name="T9" fmla="*/ 0 h 32"/>
                <a:gd name="T10" fmla="*/ 0 w 52"/>
                <a:gd name="T11" fmla="*/ 0 h 32"/>
                <a:gd name="T12" fmla="*/ 0 w 52"/>
                <a:gd name="T13" fmla="*/ 0 h 32"/>
                <a:gd name="T14" fmla="*/ 0 w 52"/>
                <a:gd name="T15" fmla="*/ 0 h 32"/>
                <a:gd name="T16" fmla="*/ 0 w 52"/>
                <a:gd name="T17" fmla="*/ 0 h 32"/>
                <a:gd name="T18" fmla="*/ 0 w 52"/>
                <a:gd name="T19" fmla="*/ 0 h 32"/>
                <a:gd name="T20" fmla="*/ 0 w 52"/>
                <a:gd name="T21" fmla="*/ 0 h 32"/>
                <a:gd name="T22" fmla="*/ 0 w 52"/>
                <a:gd name="T23" fmla="*/ 0 h 32"/>
                <a:gd name="T24" fmla="*/ 0 w 52"/>
                <a:gd name="T25" fmla="*/ 0 h 32"/>
                <a:gd name="T26" fmla="*/ 0 w 52"/>
                <a:gd name="T27" fmla="*/ 0 h 32"/>
                <a:gd name="T28" fmla="*/ 0 w 52"/>
                <a:gd name="T29" fmla="*/ 0 h 32"/>
                <a:gd name="T30" fmla="*/ 0 w 52"/>
                <a:gd name="T31" fmla="*/ 0 h 32"/>
                <a:gd name="T32" fmla="*/ 0 w 52"/>
                <a:gd name="T33" fmla="*/ 0 h 32"/>
                <a:gd name="T34" fmla="*/ 0 w 52"/>
                <a:gd name="T35" fmla="*/ 0 h 32"/>
                <a:gd name="T36" fmla="*/ 0 w 52"/>
                <a:gd name="T37" fmla="*/ 0 h 32"/>
                <a:gd name="T38" fmla="*/ 0 w 52"/>
                <a:gd name="T39" fmla="*/ 0 h 32"/>
                <a:gd name="T40" fmla="*/ 0 w 52"/>
                <a:gd name="T41" fmla="*/ 0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32"/>
                <a:gd name="T65" fmla="*/ 52 w 52"/>
                <a:gd name="T66" fmla="*/ 32 h 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32">
                  <a:moveTo>
                    <a:pt x="26" y="2"/>
                  </a:moveTo>
                  <a:lnTo>
                    <a:pt x="34" y="0"/>
                  </a:lnTo>
                  <a:lnTo>
                    <a:pt x="40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6" y="11"/>
                  </a:lnTo>
                  <a:lnTo>
                    <a:pt x="47" y="16"/>
                  </a:lnTo>
                  <a:lnTo>
                    <a:pt x="48" y="22"/>
                  </a:lnTo>
                  <a:lnTo>
                    <a:pt x="52" y="27"/>
                  </a:lnTo>
                  <a:lnTo>
                    <a:pt x="46" y="27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26" y="27"/>
                  </a:lnTo>
                  <a:lnTo>
                    <a:pt x="16" y="28"/>
                  </a:lnTo>
                  <a:lnTo>
                    <a:pt x="5" y="32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13" y="11"/>
                  </a:lnTo>
                  <a:lnTo>
                    <a:pt x="20" y="6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5" name="Freeform 420"/>
            <p:cNvSpPr>
              <a:spLocks/>
            </p:cNvSpPr>
            <p:nvPr/>
          </p:nvSpPr>
          <p:spPr bwMode="auto">
            <a:xfrm>
              <a:off x="6878" y="3716"/>
              <a:ext cx="15" cy="13"/>
            </a:xfrm>
            <a:custGeom>
              <a:avLst/>
              <a:gdLst>
                <a:gd name="T0" fmla="*/ 0 w 61"/>
                <a:gd name="T1" fmla="*/ 0 h 54"/>
                <a:gd name="T2" fmla="*/ 0 w 61"/>
                <a:gd name="T3" fmla="*/ 0 h 54"/>
                <a:gd name="T4" fmla="*/ 0 w 61"/>
                <a:gd name="T5" fmla="*/ 0 h 54"/>
                <a:gd name="T6" fmla="*/ 0 w 61"/>
                <a:gd name="T7" fmla="*/ 0 h 54"/>
                <a:gd name="T8" fmla="*/ 0 w 61"/>
                <a:gd name="T9" fmla="*/ 0 h 54"/>
                <a:gd name="T10" fmla="*/ 0 w 61"/>
                <a:gd name="T11" fmla="*/ 0 h 54"/>
                <a:gd name="T12" fmla="*/ 0 w 61"/>
                <a:gd name="T13" fmla="*/ 0 h 54"/>
                <a:gd name="T14" fmla="*/ 0 w 61"/>
                <a:gd name="T15" fmla="*/ 0 h 54"/>
                <a:gd name="T16" fmla="*/ 0 w 61"/>
                <a:gd name="T17" fmla="*/ 0 h 54"/>
                <a:gd name="T18" fmla="*/ 0 w 61"/>
                <a:gd name="T19" fmla="*/ 0 h 54"/>
                <a:gd name="T20" fmla="*/ 0 w 61"/>
                <a:gd name="T21" fmla="*/ 0 h 54"/>
                <a:gd name="T22" fmla="*/ 0 w 61"/>
                <a:gd name="T23" fmla="*/ 0 h 54"/>
                <a:gd name="T24" fmla="*/ 0 w 61"/>
                <a:gd name="T25" fmla="*/ 0 h 54"/>
                <a:gd name="T26" fmla="*/ 0 w 61"/>
                <a:gd name="T27" fmla="*/ 0 h 54"/>
                <a:gd name="T28" fmla="*/ 0 w 61"/>
                <a:gd name="T29" fmla="*/ 0 h 54"/>
                <a:gd name="T30" fmla="*/ 0 w 61"/>
                <a:gd name="T31" fmla="*/ 0 h 54"/>
                <a:gd name="T32" fmla="*/ 0 w 61"/>
                <a:gd name="T33" fmla="*/ 0 h 54"/>
                <a:gd name="T34" fmla="*/ 0 w 61"/>
                <a:gd name="T35" fmla="*/ 0 h 54"/>
                <a:gd name="T36" fmla="*/ 0 w 61"/>
                <a:gd name="T37" fmla="*/ 0 h 54"/>
                <a:gd name="T38" fmla="*/ 0 w 61"/>
                <a:gd name="T39" fmla="*/ 0 h 54"/>
                <a:gd name="T40" fmla="*/ 0 w 61"/>
                <a:gd name="T41" fmla="*/ 0 h 54"/>
                <a:gd name="T42" fmla="*/ 0 w 61"/>
                <a:gd name="T43" fmla="*/ 0 h 54"/>
                <a:gd name="T44" fmla="*/ 0 w 61"/>
                <a:gd name="T45" fmla="*/ 0 h 54"/>
                <a:gd name="T46" fmla="*/ 0 w 61"/>
                <a:gd name="T47" fmla="*/ 0 h 54"/>
                <a:gd name="T48" fmla="*/ 0 w 61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54"/>
                <a:gd name="T77" fmla="*/ 61 w 61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54">
                  <a:moveTo>
                    <a:pt x="32" y="0"/>
                  </a:moveTo>
                  <a:lnTo>
                    <a:pt x="37" y="2"/>
                  </a:lnTo>
                  <a:lnTo>
                    <a:pt x="44" y="6"/>
                  </a:lnTo>
                  <a:lnTo>
                    <a:pt x="49" y="10"/>
                  </a:lnTo>
                  <a:lnTo>
                    <a:pt x="53" y="16"/>
                  </a:lnTo>
                  <a:lnTo>
                    <a:pt x="55" y="21"/>
                  </a:lnTo>
                  <a:lnTo>
                    <a:pt x="59" y="27"/>
                  </a:lnTo>
                  <a:lnTo>
                    <a:pt x="60" y="32"/>
                  </a:lnTo>
                  <a:lnTo>
                    <a:pt x="61" y="39"/>
                  </a:lnTo>
                  <a:lnTo>
                    <a:pt x="57" y="44"/>
                  </a:lnTo>
                  <a:lnTo>
                    <a:pt x="50" y="49"/>
                  </a:lnTo>
                  <a:lnTo>
                    <a:pt x="45" y="50"/>
                  </a:lnTo>
                  <a:lnTo>
                    <a:pt x="39" y="53"/>
                  </a:lnTo>
                  <a:lnTo>
                    <a:pt x="33" y="53"/>
                  </a:lnTo>
                  <a:lnTo>
                    <a:pt x="26" y="54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6" y="35"/>
                  </a:lnTo>
                  <a:lnTo>
                    <a:pt x="10" y="30"/>
                  </a:lnTo>
                  <a:lnTo>
                    <a:pt x="15" y="23"/>
                  </a:lnTo>
                  <a:lnTo>
                    <a:pt x="19" y="17"/>
                  </a:lnTo>
                  <a:lnTo>
                    <a:pt x="24" y="10"/>
                  </a:lnTo>
                  <a:lnTo>
                    <a:pt x="27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6" name="Freeform 421"/>
            <p:cNvSpPr>
              <a:spLocks/>
            </p:cNvSpPr>
            <p:nvPr/>
          </p:nvSpPr>
          <p:spPr bwMode="auto">
            <a:xfrm>
              <a:off x="6683" y="3716"/>
              <a:ext cx="30" cy="32"/>
            </a:xfrm>
            <a:custGeom>
              <a:avLst/>
              <a:gdLst>
                <a:gd name="T0" fmla="*/ 0 w 121"/>
                <a:gd name="T1" fmla="*/ 0 h 126"/>
                <a:gd name="T2" fmla="*/ 0 w 121"/>
                <a:gd name="T3" fmla="*/ 0 h 126"/>
                <a:gd name="T4" fmla="*/ 0 w 121"/>
                <a:gd name="T5" fmla="*/ 0 h 126"/>
                <a:gd name="T6" fmla="*/ 0 w 121"/>
                <a:gd name="T7" fmla="*/ 0 h 126"/>
                <a:gd name="T8" fmla="*/ 0 w 121"/>
                <a:gd name="T9" fmla="*/ 0 h 126"/>
                <a:gd name="T10" fmla="*/ 0 w 121"/>
                <a:gd name="T11" fmla="*/ 0 h 126"/>
                <a:gd name="T12" fmla="*/ 0 w 121"/>
                <a:gd name="T13" fmla="*/ 0 h 126"/>
                <a:gd name="T14" fmla="*/ 0 w 121"/>
                <a:gd name="T15" fmla="*/ 0 h 126"/>
                <a:gd name="T16" fmla="*/ 0 w 121"/>
                <a:gd name="T17" fmla="*/ 0 h 126"/>
                <a:gd name="T18" fmla="*/ 0 w 121"/>
                <a:gd name="T19" fmla="*/ 0 h 126"/>
                <a:gd name="T20" fmla="*/ 0 w 121"/>
                <a:gd name="T21" fmla="*/ 0 h 126"/>
                <a:gd name="T22" fmla="*/ 0 w 121"/>
                <a:gd name="T23" fmla="*/ 0 h 126"/>
                <a:gd name="T24" fmla="*/ 0 w 121"/>
                <a:gd name="T25" fmla="*/ 0 h 126"/>
                <a:gd name="T26" fmla="*/ 0 w 121"/>
                <a:gd name="T27" fmla="*/ 0 h 126"/>
                <a:gd name="T28" fmla="*/ 0 w 121"/>
                <a:gd name="T29" fmla="*/ 0 h 126"/>
                <a:gd name="T30" fmla="*/ 0 w 121"/>
                <a:gd name="T31" fmla="*/ 0 h 126"/>
                <a:gd name="T32" fmla="*/ 0 w 121"/>
                <a:gd name="T33" fmla="*/ 0 h 126"/>
                <a:gd name="T34" fmla="*/ 0 w 121"/>
                <a:gd name="T35" fmla="*/ 0 h 126"/>
                <a:gd name="T36" fmla="*/ 0 w 121"/>
                <a:gd name="T37" fmla="*/ 0 h 126"/>
                <a:gd name="T38" fmla="*/ 0 w 121"/>
                <a:gd name="T39" fmla="*/ 0 h 126"/>
                <a:gd name="T40" fmla="*/ 0 w 121"/>
                <a:gd name="T41" fmla="*/ 0 h 126"/>
                <a:gd name="T42" fmla="*/ 0 w 121"/>
                <a:gd name="T43" fmla="*/ 0 h 126"/>
                <a:gd name="T44" fmla="*/ 0 w 121"/>
                <a:gd name="T45" fmla="*/ 0 h 126"/>
                <a:gd name="T46" fmla="*/ 0 w 121"/>
                <a:gd name="T47" fmla="*/ 0 h 126"/>
                <a:gd name="T48" fmla="*/ 0 w 121"/>
                <a:gd name="T49" fmla="*/ 0 h 126"/>
                <a:gd name="T50" fmla="*/ 0 w 121"/>
                <a:gd name="T51" fmla="*/ 0 h 126"/>
                <a:gd name="T52" fmla="*/ 0 w 121"/>
                <a:gd name="T53" fmla="*/ 0 h 126"/>
                <a:gd name="T54" fmla="*/ 0 w 121"/>
                <a:gd name="T55" fmla="*/ 0 h 126"/>
                <a:gd name="T56" fmla="*/ 0 w 121"/>
                <a:gd name="T57" fmla="*/ 0 h 126"/>
                <a:gd name="T58" fmla="*/ 0 w 121"/>
                <a:gd name="T59" fmla="*/ 0 h 126"/>
                <a:gd name="T60" fmla="*/ 0 w 121"/>
                <a:gd name="T61" fmla="*/ 0 h 126"/>
                <a:gd name="T62" fmla="*/ 0 w 121"/>
                <a:gd name="T63" fmla="*/ 0 h 126"/>
                <a:gd name="T64" fmla="*/ 0 w 121"/>
                <a:gd name="T65" fmla="*/ 0 h 126"/>
                <a:gd name="T66" fmla="*/ 0 w 121"/>
                <a:gd name="T67" fmla="*/ 0 h 1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1"/>
                <a:gd name="T103" fmla="*/ 0 h 126"/>
                <a:gd name="T104" fmla="*/ 121 w 121"/>
                <a:gd name="T105" fmla="*/ 126 h 1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1" h="126">
                  <a:moveTo>
                    <a:pt x="51" y="0"/>
                  </a:moveTo>
                  <a:lnTo>
                    <a:pt x="63" y="0"/>
                  </a:lnTo>
                  <a:lnTo>
                    <a:pt x="75" y="3"/>
                  </a:lnTo>
                  <a:lnTo>
                    <a:pt x="85" y="6"/>
                  </a:lnTo>
                  <a:lnTo>
                    <a:pt x="94" y="12"/>
                  </a:lnTo>
                  <a:lnTo>
                    <a:pt x="100" y="18"/>
                  </a:lnTo>
                  <a:lnTo>
                    <a:pt x="107" y="25"/>
                  </a:lnTo>
                  <a:lnTo>
                    <a:pt x="112" y="32"/>
                  </a:lnTo>
                  <a:lnTo>
                    <a:pt x="117" y="41"/>
                  </a:lnTo>
                  <a:lnTo>
                    <a:pt x="120" y="50"/>
                  </a:lnTo>
                  <a:lnTo>
                    <a:pt x="121" y="59"/>
                  </a:lnTo>
                  <a:lnTo>
                    <a:pt x="120" y="69"/>
                  </a:lnTo>
                  <a:lnTo>
                    <a:pt x="118" y="79"/>
                  </a:lnTo>
                  <a:lnTo>
                    <a:pt x="114" y="87"/>
                  </a:lnTo>
                  <a:lnTo>
                    <a:pt x="110" y="96"/>
                  </a:lnTo>
                  <a:lnTo>
                    <a:pt x="104" y="104"/>
                  </a:lnTo>
                  <a:lnTo>
                    <a:pt x="98" y="113"/>
                  </a:lnTo>
                  <a:lnTo>
                    <a:pt x="87" y="119"/>
                  </a:lnTo>
                  <a:lnTo>
                    <a:pt x="77" y="126"/>
                  </a:lnTo>
                  <a:lnTo>
                    <a:pt x="77" y="121"/>
                  </a:lnTo>
                  <a:lnTo>
                    <a:pt x="80" y="114"/>
                  </a:lnTo>
                  <a:lnTo>
                    <a:pt x="81" y="107"/>
                  </a:lnTo>
                  <a:lnTo>
                    <a:pt x="83" y="100"/>
                  </a:lnTo>
                  <a:lnTo>
                    <a:pt x="85" y="92"/>
                  </a:lnTo>
                  <a:lnTo>
                    <a:pt x="86" y="83"/>
                  </a:lnTo>
                  <a:lnTo>
                    <a:pt x="87" y="76"/>
                  </a:lnTo>
                  <a:lnTo>
                    <a:pt x="87" y="68"/>
                  </a:lnTo>
                  <a:lnTo>
                    <a:pt x="87" y="59"/>
                  </a:lnTo>
                  <a:lnTo>
                    <a:pt x="86" y="52"/>
                  </a:lnTo>
                  <a:lnTo>
                    <a:pt x="83" y="45"/>
                  </a:lnTo>
                  <a:lnTo>
                    <a:pt x="81" y="40"/>
                  </a:lnTo>
                  <a:lnTo>
                    <a:pt x="76" y="34"/>
                  </a:lnTo>
                  <a:lnTo>
                    <a:pt x="71" y="31"/>
                  </a:lnTo>
                  <a:lnTo>
                    <a:pt x="64" y="29"/>
                  </a:lnTo>
                  <a:lnTo>
                    <a:pt x="56" y="29"/>
                  </a:lnTo>
                  <a:lnTo>
                    <a:pt x="54" y="33"/>
                  </a:lnTo>
                  <a:lnTo>
                    <a:pt x="53" y="39"/>
                  </a:lnTo>
                  <a:lnTo>
                    <a:pt x="53" y="45"/>
                  </a:lnTo>
                  <a:lnTo>
                    <a:pt x="53" y="52"/>
                  </a:lnTo>
                  <a:lnTo>
                    <a:pt x="52" y="58"/>
                  </a:lnTo>
                  <a:lnTo>
                    <a:pt x="52" y="65"/>
                  </a:lnTo>
                  <a:lnTo>
                    <a:pt x="51" y="70"/>
                  </a:lnTo>
                  <a:lnTo>
                    <a:pt x="51" y="78"/>
                  </a:lnTo>
                  <a:lnTo>
                    <a:pt x="47" y="82"/>
                  </a:lnTo>
                  <a:lnTo>
                    <a:pt x="45" y="87"/>
                  </a:lnTo>
                  <a:lnTo>
                    <a:pt x="41" y="91"/>
                  </a:lnTo>
                  <a:lnTo>
                    <a:pt x="39" y="94"/>
                  </a:lnTo>
                  <a:lnTo>
                    <a:pt x="33" y="94"/>
                  </a:lnTo>
                  <a:lnTo>
                    <a:pt x="28" y="95"/>
                  </a:lnTo>
                  <a:lnTo>
                    <a:pt x="20" y="93"/>
                  </a:lnTo>
                  <a:lnTo>
                    <a:pt x="14" y="91"/>
                  </a:lnTo>
                  <a:lnTo>
                    <a:pt x="6" y="83"/>
                  </a:lnTo>
                  <a:lnTo>
                    <a:pt x="4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1" y="51"/>
                  </a:lnTo>
                  <a:lnTo>
                    <a:pt x="4" y="45"/>
                  </a:lnTo>
                  <a:lnTo>
                    <a:pt x="6" y="39"/>
                  </a:lnTo>
                  <a:lnTo>
                    <a:pt x="10" y="32"/>
                  </a:lnTo>
                  <a:lnTo>
                    <a:pt x="15" y="26"/>
                  </a:lnTo>
                  <a:lnTo>
                    <a:pt x="18" y="19"/>
                  </a:lnTo>
                  <a:lnTo>
                    <a:pt x="26" y="15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4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7" name="Freeform 422"/>
            <p:cNvSpPr>
              <a:spLocks/>
            </p:cNvSpPr>
            <p:nvPr/>
          </p:nvSpPr>
          <p:spPr bwMode="auto">
            <a:xfrm>
              <a:off x="7107" y="3716"/>
              <a:ext cx="23" cy="13"/>
            </a:xfrm>
            <a:custGeom>
              <a:avLst/>
              <a:gdLst>
                <a:gd name="T0" fmla="*/ 0 w 90"/>
                <a:gd name="T1" fmla="*/ 0 h 51"/>
                <a:gd name="T2" fmla="*/ 0 w 90"/>
                <a:gd name="T3" fmla="*/ 0 h 51"/>
                <a:gd name="T4" fmla="*/ 0 w 90"/>
                <a:gd name="T5" fmla="*/ 0 h 51"/>
                <a:gd name="T6" fmla="*/ 0 w 90"/>
                <a:gd name="T7" fmla="*/ 0 h 51"/>
                <a:gd name="T8" fmla="*/ 0 w 90"/>
                <a:gd name="T9" fmla="*/ 0 h 51"/>
                <a:gd name="T10" fmla="*/ 0 w 90"/>
                <a:gd name="T11" fmla="*/ 0 h 51"/>
                <a:gd name="T12" fmla="*/ 0 w 90"/>
                <a:gd name="T13" fmla="*/ 0 h 51"/>
                <a:gd name="T14" fmla="*/ 0 w 90"/>
                <a:gd name="T15" fmla="*/ 0 h 51"/>
                <a:gd name="T16" fmla="*/ 0 w 90"/>
                <a:gd name="T17" fmla="*/ 0 h 51"/>
                <a:gd name="T18" fmla="*/ 0 w 90"/>
                <a:gd name="T19" fmla="*/ 0 h 51"/>
                <a:gd name="T20" fmla="*/ 0 w 90"/>
                <a:gd name="T21" fmla="*/ 0 h 51"/>
                <a:gd name="T22" fmla="*/ 0 w 90"/>
                <a:gd name="T23" fmla="*/ 0 h 51"/>
                <a:gd name="T24" fmla="*/ 0 w 90"/>
                <a:gd name="T25" fmla="*/ 0 h 51"/>
                <a:gd name="T26" fmla="*/ 0 w 90"/>
                <a:gd name="T27" fmla="*/ 0 h 51"/>
                <a:gd name="T28" fmla="*/ 0 w 90"/>
                <a:gd name="T29" fmla="*/ 0 h 51"/>
                <a:gd name="T30" fmla="*/ 0 w 90"/>
                <a:gd name="T31" fmla="*/ 0 h 51"/>
                <a:gd name="T32" fmla="*/ 0 w 90"/>
                <a:gd name="T33" fmla="*/ 0 h 51"/>
                <a:gd name="T34" fmla="*/ 0 w 90"/>
                <a:gd name="T35" fmla="*/ 0 h 51"/>
                <a:gd name="T36" fmla="*/ 0 w 90"/>
                <a:gd name="T37" fmla="*/ 0 h 51"/>
                <a:gd name="T38" fmla="*/ 0 w 90"/>
                <a:gd name="T39" fmla="*/ 0 h 51"/>
                <a:gd name="T40" fmla="*/ 0 w 90"/>
                <a:gd name="T41" fmla="*/ 0 h 51"/>
                <a:gd name="T42" fmla="*/ 0 w 90"/>
                <a:gd name="T43" fmla="*/ 0 h 51"/>
                <a:gd name="T44" fmla="*/ 0 w 90"/>
                <a:gd name="T45" fmla="*/ 0 h 51"/>
                <a:gd name="T46" fmla="*/ 0 w 90"/>
                <a:gd name="T47" fmla="*/ 0 h 51"/>
                <a:gd name="T48" fmla="*/ 0 w 90"/>
                <a:gd name="T49" fmla="*/ 0 h 51"/>
                <a:gd name="T50" fmla="*/ 0 w 90"/>
                <a:gd name="T51" fmla="*/ 0 h 51"/>
                <a:gd name="T52" fmla="*/ 0 w 90"/>
                <a:gd name="T53" fmla="*/ 0 h 51"/>
                <a:gd name="T54" fmla="*/ 0 w 90"/>
                <a:gd name="T55" fmla="*/ 0 h 5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0"/>
                <a:gd name="T85" fmla="*/ 0 h 51"/>
                <a:gd name="T86" fmla="*/ 90 w 90"/>
                <a:gd name="T87" fmla="*/ 51 h 5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0" h="51">
                  <a:moveTo>
                    <a:pt x="74" y="0"/>
                  </a:moveTo>
                  <a:lnTo>
                    <a:pt x="79" y="6"/>
                  </a:lnTo>
                  <a:lnTo>
                    <a:pt x="84" y="11"/>
                  </a:lnTo>
                  <a:lnTo>
                    <a:pt x="89" y="16"/>
                  </a:lnTo>
                  <a:lnTo>
                    <a:pt x="90" y="24"/>
                  </a:lnTo>
                  <a:lnTo>
                    <a:pt x="81" y="26"/>
                  </a:lnTo>
                  <a:lnTo>
                    <a:pt x="73" y="30"/>
                  </a:lnTo>
                  <a:lnTo>
                    <a:pt x="65" y="36"/>
                  </a:lnTo>
                  <a:lnTo>
                    <a:pt x="57" y="41"/>
                  </a:lnTo>
                  <a:lnTo>
                    <a:pt x="48" y="46"/>
                  </a:lnTo>
                  <a:lnTo>
                    <a:pt x="39" y="50"/>
                  </a:lnTo>
                  <a:lnTo>
                    <a:pt x="30" y="51"/>
                  </a:lnTo>
                  <a:lnTo>
                    <a:pt x="21" y="51"/>
                  </a:lnTo>
                  <a:lnTo>
                    <a:pt x="20" y="48"/>
                  </a:lnTo>
                  <a:lnTo>
                    <a:pt x="24" y="45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4" y="44"/>
                  </a:lnTo>
                  <a:lnTo>
                    <a:pt x="0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26" y="26"/>
                  </a:lnTo>
                  <a:lnTo>
                    <a:pt x="37" y="21"/>
                  </a:lnTo>
                  <a:lnTo>
                    <a:pt x="47" y="17"/>
                  </a:lnTo>
                  <a:lnTo>
                    <a:pt x="57" y="12"/>
                  </a:lnTo>
                  <a:lnTo>
                    <a:pt x="66" y="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8" name="Freeform 423"/>
            <p:cNvSpPr>
              <a:spLocks/>
            </p:cNvSpPr>
            <p:nvPr/>
          </p:nvSpPr>
          <p:spPr bwMode="auto">
            <a:xfrm>
              <a:off x="6746" y="3721"/>
              <a:ext cx="36" cy="32"/>
            </a:xfrm>
            <a:custGeom>
              <a:avLst/>
              <a:gdLst>
                <a:gd name="T0" fmla="*/ 0 w 145"/>
                <a:gd name="T1" fmla="*/ 0 h 129"/>
                <a:gd name="T2" fmla="*/ 0 w 145"/>
                <a:gd name="T3" fmla="*/ 0 h 129"/>
                <a:gd name="T4" fmla="*/ 0 w 145"/>
                <a:gd name="T5" fmla="*/ 0 h 129"/>
                <a:gd name="T6" fmla="*/ 0 w 145"/>
                <a:gd name="T7" fmla="*/ 0 h 129"/>
                <a:gd name="T8" fmla="*/ 0 w 145"/>
                <a:gd name="T9" fmla="*/ 0 h 129"/>
                <a:gd name="T10" fmla="*/ 0 w 145"/>
                <a:gd name="T11" fmla="*/ 0 h 129"/>
                <a:gd name="T12" fmla="*/ 0 w 145"/>
                <a:gd name="T13" fmla="*/ 0 h 129"/>
                <a:gd name="T14" fmla="*/ 0 w 145"/>
                <a:gd name="T15" fmla="*/ 0 h 129"/>
                <a:gd name="T16" fmla="*/ 0 w 145"/>
                <a:gd name="T17" fmla="*/ 0 h 129"/>
                <a:gd name="T18" fmla="*/ 0 w 145"/>
                <a:gd name="T19" fmla="*/ 0 h 129"/>
                <a:gd name="T20" fmla="*/ 0 w 145"/>
                <a:gd name="T21" fmla="*/ 0 h 129"/>
                <a:gd name="T22" fmla="*/ 0 w 145"/>
                <a:gd name="T23" fmla="*/ 0 h 129"/>
                <a:gd name="T24" fmla="*/ 0 w 145"/>
                <a:gd name="T25" fmla="*/ 0 h 129"/>
                <a:gd name="T26" fmla="*/ 0 w 145"/>
                <a:gd name="T27" fmla="*/ 0 h 129"/>
                <a:gd name="T28" fmla="*/ 0 w 145"/>
                <a:gd name="T29" fmla="*/ 0 h 129"/>
                <a:gd name="T30" fmla="*/ 0 w 145"/>
                <a:gd name="T31" fmla="*/ 0 h 129"/>
                <a:gd name="T32" fmla="*/ 0 w 145"/>
                <a:gd name="T33" fmla="*/ 0 h 129"/>
                <a:gd name="T34" fmla="*/ 0 w 145"/>
                <a:gd name="T35" fmla="*/ 0 h 129"/>
                <a:gd name="T36" fmla="*/ 0 w 145"/>
                <a:gd name="T37" fmla="*/ 0 h 129"/>
                <a:gd name="T38" fmla="*/ 0 w 145"/>
                <a:gd name="T39" fmla="*/ 0 h 129"/>
                <a:gd name="T40" fmla="*/ 0 w 145"/>
                <a:gd name="T41" fmla="*/ 0 h 129"/>
                <a:gd name="T42" fmla="*/ 0 w 145"/>
                <a:gd name="T43" fmla="*/ 0 h 129"/>
                <a:gd name="T44" fmla="*/ 0 w 145"/>
                <a:gd name="T45" fmla="*/ 0 h 129"/>
                <a:gd name="T46" fmla="*/ 0 w 145"/>
                <a:gd name="T47" fmla="*/ 0 h 129"/>
                <a:gd name="T48" fmla="*/ 0 w 145"/>
                <a:gd name="T49" fmla="*/ 0 h 129"/>
                <a:gd name="T50" fmla="*/ 0 w 145"/>
                <a:gd name="T51" fmla="*/ 0 h 129"/>
                <a:gd name="T52" fmla="*/ 0 w 145"/>
                <a:gd name="T53" fmla="*/ 0 h 129"/>
                <a:gd name="T54" fmla="*/ 0 w 145"/>
                <a:gd name="T55" fmla="*/ 0 h 129"/>
                <a:gd name="T56" fmla="*/ 0 w 145"/>
                <a:gd name="T57" fmla="*/ 0 h 129"/>
                <a:gd name="T58" fmla="*/ 0 w 145"/>
                <a:gd name="T59" fmla="*/ 0 h 129"/>
                <a:gd name="T60" fmla="*/ 0 w 145"/>
                <a:gd name="T61" fmla="*/ 0 h 129"/>
                <a:gd name="T62" fmla="*/ 0 w 145"/>
                <a:gd name="T63" fmla="*/ 0 h 129"/>
                <a:gd name="T64" fmla="*/ 0 w 145"/>
                <a:gd name="T65" fmla="*/ 0 h 129"/>
                <a:gd name="T66" fmla="*/ 0 w 145"/>
                <a:gd name="T67" fmla="*/ 0 h 129"/>
                <a:gd name="T68" fmla="*/ 0 w 145"/>
                <a:gd name="T69" fmla="*/ 0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29"/>
                <a:gd name="T107" fmla="*/ 145 w 145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29">
                  <a:moveTo>
                    <a:pt x="50" y="3"/>
                  </a:moveTo>
                  <a:lnTo>
                    <a:pt x="59" y="0"/>
                  </a:lnTo>
                  <a:lnTo>
                    <a:pt x="70" y="1"/>
                  </a:lnTo>
                  <a:lnTo>
                    <a:pt x="80" y="3"/>
                  </a:lnTo>
                  <a:lnTo>
                    <a:pt x="92" y="9"/>
                  </a:lnTo>
                  <a:lnTo>
                    <a:pt x="100" y="13"/>
                  </a:lnTo>
                  <a:lnTo>
                    <a:pt x="111" y="20"/>
                  </a:lnTo>
                  <a:lnTo>
                    <a:pt x="120" y="27"/>
                  </a:lnTo>
                  <a:lnTo>
                    <a:pt x="128" y="36"/>
                  </a:lnTo>
                  <a:lnTo>
                    <a:pt x="134" y="45"/>
                  </a:lnTo>
                  <a:lnTo>
                    <a:pt x="139" y="53"/>
                  </a:lnTo>
                  <a:lnTo>
                    <a:pt x="143" y="64"/>
                  </a:lnTo>
                  <a:lnTo>
                    <a:pt x="145" y="75"/>
                  </a:lnTo>
                  <a:lnTo>
                    <a:pt x="144" y="83"/>
                  </a:lnTo>
                  <a:lnTo>
                    <a:pt x="141" y="93"/>
                  </a:lnTo>
                  <a:lnTo>
                    <a:pt x="135" y="102"/>
                  </a:lnTo>
                  <a:lnTo>
                    <a:pt x="129" y="111"/>
                  </a:lnTo>
                  <a:lnTo>
                    <a:pt x="123" y="113"/>
                  </a:lnTo>
                  <a:lnTo>
                    <a:pt x="117" y="116"/>
                  </a:lnTo>
                  <a:lnTo>
                    <a:pt x="110" y="117"/>
                  </a:lnTo>
                  <a:lnTo>
                    <a:pt x="103" y="120"/>
                  </a:lnTo>
                  <a:lnTo>
                    <a:pt x="94" y="122"/>
                  </a:lnTo>
                  <a:lnTo>
                    <a:pt x="87" y="126"/>
                  </a:lnTo>
                  <a:lnTo>
                    <a:pt x="78" y="127"/>
                  </a:lnTo>
                  <a:lnTo>
                    <a:pt x="71" y="128"/>
                  </a:lnTo>
                  <a:lnTo>
                    <a:pt x="64" y="129"/>
                  </a:lnTo>
                  <a:lnTo>
                    <a:pt x="58" y="128"/>
                  </a:lnTo>
                  <a:lnTo>
                    <a:pt x="67" y="122"/>
                  </a:lnTo>
                  <a:lnTo>
                    <a:pt x="76" y="116"/>
                  </a:lnTo>
                  <a:lnTo>
                    <a:pt x="81" y="106"/>
                  </a:lnTo>
                  <a:lnTo>
                    <a:pt x="87" y="96"/>
                  </a:lnTo>
                  <a:lnTo>
                    <a:pt x="88" y="85"/>
                  </a:lnTo>
                  <a:lnTo>
                    <a:pt x="91" y="75"/>
                  </a:lnTo>
                  <a:lnTo>
                    <a:pt x="90" y="63"/>
                  </a:lnTo>
                  <a:lnTo>
                    <a:pt x="88" y="53"/>
                  </a:lnTo>
                  <a:lnTo>
                    <a:pt x="85" y="42"/>
                  </a:lnTo>
                  <a:lnTo>
                    <a:pt x="79" y="35"/>
                  </a:lnTo>
                  <a:lnTo>
                    <a:pt x="73" y="28"/>
                  </a:lnTo>
                  <a:lnTo>
                    <a:pt x="65" y="25"/>
                  </a:lnTo>
                  <a:lnTo>
                    <a:pt x="56" y="23"/>
                  </a:lnTo>
                  <a:lnTo>
                    <a:pt x="47" y="25"/>
                  </a:lnTo>
                  <a:lnTo>
                    <a:pt x="37" y="32"/>
                  </a:lnTo>
                  <a:lnTo>
                    <a:pt x="26" y="41"/>
                  </a:lnTo>
                  <a:lnTo>
                    <a:pt x="26" y="56"/>
                  </a:lnTo>
                  <a:lnTo>
                    <a:pt x="33" y="56"/>
                  </a:lnTo>
                  <a:lnTo>
                    <a:pt x="40" y="59"/>
                  </a:lnTo>
                  <a:lnTo>
                    <a:pt x="44" y="60"/>
                  </a:lnTo>
                  <a:lnTo>
                    <a:pt x="49" y="63"/>
                  </a:lnTo>
                  <a:lnTo>
                    <a:pt x="52" y="67"/>
                  </a:lnTo>
                  <a:lnTo>
                    <a:pt x="53" y="75"/>
                  </a:lnTo>
                  <a:lnTo>
                    <a:pt x="49" y="82"/>
                  </a:lnTo>
                  <a:lnTo>
                    <a:pt x="44" y="91"/>
                  </a:lnTo>
                  <a:lnTo>
                    <a:pt x="39" y="100"/>
                  </a:lnTo>
                  <a:lnTo>
                    <a:pt x="34" y="108"/>
                  </a:lnTo>
                  <a:lnTo>
                    <a:pt x="23" y="103"/>
                  </a:lnTo>
                  <a:lnTo>
                    <a:pt x="17" y="98"/>
                  </a:lnTo>
                  <a:lnTo>
                    <a:pt x="9" y="91"/>
                  </a:lnTo>
                  <a:lnTo>
                    <a:pt x="6" y="85"/>
                  </a:lnTo>
                  <a:lnTo>
                    <a:pt x="3" y="77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3" y="53"/>
                  </a:lnTo>
                  <a:lnTo>
                    <a:pt x="4" y="45"/>
                  </a:lnTo>
                  <a:lnTo>
                    <a:pt x="8" y="37"/>
                  </a:lnTo>
                  <a:lnTo>
                    <a:pt x="11" y="29"/>
                  </a:lnTo>
                  <a:lnTo>
                    <a:pt x="18" y="23"/>
                  </a:lnTo>
                  <a:lnTo>
                    <a:pt x="23" y="16"/>
                  </a:lnTo>
                  <a:lnTo>
                    <a:pt x="31" y="11"/>
                  </a:lnTo>
                  <a:lnTo>
                    <a:pt x="40" y="7"/>
                  </a:lnTo>
                  <a:lnTo>
                    <a:pt x="5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9" name="Freeform 424"/>
            <p:cNvSpPr>
              <a:spLocks/>
            </p:cNvSpPr>
            <p:nvPr/>
          </p:nvSpPr>
          <p:spPr bwMode="auto">
            <a:xfrm>
              <a:off x="6988" y="3722"/>
              <a:ext cx="11" cy="18"/>
            </a:xfrm>
            <a:custGeom>
              <a:avLst/>
              <a:gdLst>
                <a:gd name="T0" fmla="*/ 0 w 42"/>
                <a:gd name="T1" fmla="*/ 0 h 70"/>
                <a:gd name="T2" fmla="*/ 0 w 42"/>
                <a:gd name="T3" fmla="*/ 0 h 70"/>
                <a:gd name="T4" fmla="*/ 0 w 42"/>
                <a:gd name="T5" fmla="*/ 0 h 70"/>
                <a:gd name="T6" fmla="*/ 0 w 42"/>
                <a:gd name="T7" fmla="*/ 0 h 70"/>
                <a:gd name="T8" fmla="*/ 0 w 42"/>
                <a:gd name="T9" fmla="*/ 0 h 70"/>
                <a:gd name="T10" fmla="*/ 0 w 42"/>
                <a:gd name="T11" fmla="*/ 0 h 70"/>
                <a:gd name="T12" fmla="*/ 0 w 42"/>
                <a:gd name="T13" fmla="*/ 0 h 70"/>
                <a:gd name="T14" fmla="*/ 0 w 42"/>
                <a:gd name="T15" fmla="*/ 0 h 70"/>
                <a:gd name="T16" fmla="*/ 0 w 42"/>
                <a:gd name="T17" fmla="*/ 0 h 70"/>
                <a:gd name="T18" fmla="*/ 0 w 42"/>
                <a:gd name="T19" fmla="*/ 0 h 70"/>
                <a:gd name="T20" fmla="*/ 0 w 42"/>
                <a:gd name="T21" fmla="*/ 0 h 70"/>
                <a:gd name="T22" fmla="*/ 0 w 42"/>
                <a:gd name="T23" fmla="*/ 0 h 70"/>
                <a:gd name="T24" fmla="*/ 0 w 42"/>
                <a:gd name="T25" fmla="*/ 0 h 70"/>
                <a:gd name="T26" fmla="*/ 0 w 42"/>
                <a:gd name="T27" fmla="*/ 0 h 70"/>
                <a:gd name="T28" fmla="*/ 0 w 42"/>
                <a:gd name="T29" fmla="*/ 0 h 70"/>
                <a:gd name="T30" fmla="*/ 0 w 42"/>
                <a:gd name="T31" fmla="*/ 0 h 70"/>
                <a:gd name="T32" fmla="*/ 0 w 42"/>
                <a:gd name="T33" fmla="*/ 0 h 70"/>
                <a:gd name="T34" fmla="*/ 0 w 42"/>
                <a:gd name="T35" fmla="*/ 0 h 70"/>
                <a:gd name="T36" fmla="*/ 0 w 42"/>
                <a:gd name="T37" fmla="*/ 0 h 70"/>
                <a:gd name="T38" fmla="*/ 0 w 42"/>
                <a:gd name="T39" fmla="*/ 0 h 70"/>
                <a:gd name="T40" fmla="*/ 0 w 42"/>
                <a:gd name="T41" fmla="*/ 0 h 70"/>
                <a:gd name="T42" fmla="*/ 0 w 42"/>
                <a:gd name="T43" fmla="*/ 0 h 70"/>
                <a:gd name="T44" fmla="*/ 0 w 42"/>
                <a:gd name="T45" fmla="*/ 0 h 70"/>
                <a:gd name="T46" fmla="*/ 0 w 42"/>
                <a:gd name="T47" fmla="*/ 0 h 70"/>
                <a:gd name="T48" fmla="*/ 0 w 42"/>
                <a:gd name="T49" fmla="*/ 0 h 70"/>
                <a:gd name="T50" fmla="*/ 0 w 42"/>
                <a:gd name="T51" fmla="*/ 0 h 70"/>
                <a:gd name="T52" fmla="*/ 0 w 42"/>
                <a:gd name="T53" fmla="*/ 0 h 70"/>
                <a:gd name="T54" fmla="*/ 0 w 42"/>
                <a:gd name="T55" fmla="*/ 0 h 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70"/>
                <a:gd name="T86" fmla="*/ 42 w 42"/>
                <a:gd name="T87" fmla="*/ 70 h 7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70">
                  <a:moveTo>
                    <a:pt x="13" y="2"/>
                  </a:moveTo>
                  <a:lnTo>
                    <a:pt x="18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7" y="5"/>
                  </a:lnTo>
                  <a:lnTo>
                    <a:pt x="41" y="12"/>
                  </a:lnTo>
                  <a:lnTo>
                    <a:pt x="41" y="17"/>
                  </a:lnTo>
                  <a:lnTo>
                    <a:pt x="42" y="23"/>
                  </a:lnTo>
                  <a:lnTo>
                    <a:pt x="41" y="29"/>
                  </a:lnTo>
                  <a:lnTo>
                    <a:pt x="38" y="35"/>
                  </a:lnTo>
                  <a:lnTo>
                    <a:pt x="33" y="45"/>
                  </a:lnTo>
                  <a:lnTo>
                    <a:pt x="26" y="56"/>
                  </a:lnTo>
                  <a:lnTo>
                    <a:pt x="18" y="63"/>
                  </a:lnTo>
                  <a:lnTo>
                    <a:pt x="8" y="70"/>
                  </a:lnTo>
                  <a:lnTo>
                    <a:pt x="4" y="63"/>
                  </a:lnTo>
                  <a:lnTo>
                    <a:pt x="3" y="58"/>
                  </a:lnTo>
                  <a:lnTo>
                    <a:pt x="2" y="50"/>
                  </a:lnTo>
                  <a:lnTo>
                    <a:pt x="2" y="44"/>
                  </a:lnTo>
                  <a:lnTo>
                    <a:pt x="2" y="36"/>
                  </a:lnTo>
                  <a:lnTo>
                    <a:pt x="2" y="29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7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0" name="Freeform 425"/>
            <p:cNvSpPr>
              <a:spLocks/>
            </p:cNvSpPr>
            <p:nvPr/>
          </p:nvSpPr>
          <p:spPr bwMode="auto">
            <a:xfrm>
              <a:off x="6722" y="3726"/>
              <a:ext cx="21" cy="6"/>
            </a:xfrm>
            <a:custGeom>
              <a:avLst/>
              <a:gdLst>
                <a:gd name="T0" fmla="*/ 0 w 83"/>
                <a:gd name="T1" fmla="*/ 0 h 24"/>
                <a:gd name="T2" fmla="*/ 0 w 83"/>
                <a:gd name="T3" fmla="*/ 0 h 24"/>
                <a:gd name="T4" fmla="*/ 0 w 83"/>
                <a:gd name="T5" fmla="*/ 0 h 24"/>
                <a:gd name="T6" fmla="*/ 0 w 83"/>
                <a:gd name="T7" fmla="*/ 0 h 24"/>
                <a:gd name="T8" fmla="*/ 0 w 83"/>
                <a:gd name="T9" fmla="*/ 0 h 24"/>
                <a:gd name="T10" fmla="*/ 0 w 83"/>
                <a:gd name="T11" fmla="*/ 0 h 24"/>
                <a:gd name="T12" fmla="*/ 0 w 83"/>
                <a:gd name="T13" fmla="*/ 0 h 24"/>
                <a:gd name="T14" fmla="*/ 0 w 83"/>
                <a:gd name="T15" fmla="*/ 0 h 24"/>
                <a:gd name="T16" fmla="*/ 0 w 83"/>
                <a:gd name="T17" fmla="*/ 0 h 24"/>
                <a:gd name="T18" fmla="*/ 0 w 83"/>
                <a:gd name="T19" fmla="*/ 0 h 24"/>
                <a:gd name="T20" fmla="*/ 0 w 83"/>
                <a:gd name="T21" fmla="*/ 0 h 24"/>
                <a:gd name="T22" fmla="*/ 0 w 83"/>
                <a:gd name="T23" fmla="*/ 0 h 24"/>
                <a:gd name="T24" fmla="*/ 0 w 83"/>
                <a:gd name="T25" fmla="*/ 0 h 24"/>
                <a:gd name="T26" fmla="*/ 0 w 83"/>
                <a:gd name="T27" fmla="*/ 0 h 24"/>
                <a:gd name="T28" fmla="*/ 0 w 83"/>
                <a:gd name="T29" fmla="*/ 0 h 24"/>
                <a:gd name="T30" fmla="*/ 0 w 83"/>
                <a:gd name="T31" fmla="*/ 0 h 24"/>
                <a:gd name="T32" fmla="*/ 0 w 83"/>
                <a:gd name="T33" fmla="*/ 0 h 24"/>
                <a:gd name="T34" fmla="*/ 0 w 83"/>
                <a:gd name="T35" fmla="*/ 0 h 24"/>
                <a:gd name="T36" fmla="*/ 0 w 83"/>
                <a:gd name="T37" fmla="*/ 0 h 24"/>
                <a:gd name="T38" fmla="*/ 0 w 83"/>
                <a:gd name="T39" fmla="*/ 0 h 24"/>
                <a:gd name="T40" fmla="*/ 0 w 83"/>
                <a:gd name="T41" fmla="*/ 0 h 24"/>
                <a:gd name="T42" fmla="*/ 0 w 83"/>
                <a:gd name="T43" fmla="*/ 0 h 24"/>
                <a:gd name="T44" fmla="*/ 0 w 83"/>
                <a:gd name="T45" fmla="*/ 0 h 24"/>
                <a:gd name="T46" fmla="*/ 0 w 83"/>
                <a:gd name="T47" fmla="*/ 0 h 24"/>
                <a:gd name="T48" fmla="*/ 0 w 83"/>
                <a:gd name="T49" fmla="*/ 0 h 24"/>
                <a:gd name="T50" fmla="*/ 0 w 83"/>
                <a:gd name="T51" fmla="*/ 0 h 24"/>
                <a:gd name="T52" fmla="*/ 0 w 83"/>
                <a:gd name="T53" fmla="*/ 0 h 24"/>
                <a:gd name="T54" fmla="*/ 0 w 83"/>
                <a:gd name="T55" fmla="*/ 0 h 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3"/>
                <a:gd name="T85" fmla="*/ 0 h 24"/>
                <a:gd name="T86" fmla="*/ 83 w 83"/>
                <a:gd name="T87" fmla="*/ 24 h 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3" h="24">
                  <a:moveTo>
                    <a:pt x="17" y="1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3" y="5"/>
                  </a:lnTo>
                  <a:lnTo>
                    <a:pt x="79" y="7"/>
                  </a:lnTo>
                  <a:lnTo>
                    <a:pt x="76" y="11"/>
                  </a:lnTo>
                  <a:lnTo>
                    <a:pt x="73" y="16"/>
                  </a:lnTo>
                  <a:lnTo>
                    <a:pt x="75" y="23"/>
                  </a:lnTo>
                  <a:lnTo>
                    <a:pt x="69" y="23"/>
                  </a:lnTo>
                  <a:lnTo>
                    <a:pt x="60" y="23"/>
                  </a:lnTo>
                  <a:lnTo>
                    <a:pt x="52" y="23"/>
                  </a:lnTo>
                  <a:lnTo>
                    <a:pt x="43" y="24"/>
                  </a:lnTo>
                  <a:lnTo>
                    <a:pt x="34" y="23"/>
                  </a:lnTo>
                  <a:lnTo>
                    <a:pt x="23" y="21"/>
                  </a:lnTo>
                  <a:lnTo>
                    <a:pt x="14" y="20"/>
                  </a:lnTo>
                  <a:lnTo>
                    <a:pt x="8" y="19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6"/>
                  </a:lnTo>
                  <a:lnTo>
                    <a:pt x="9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1" name="Freeform 426"/>
            <p:cNvSpPr>
              <a:spLocks/>
            </p:cNvSpPr>
            <p:nvPr/>
          </p:nvSpPr>
          <p:spPr bwMode="auto">
            <a:xfrm>
              <a:off x="6789" y="3731"/>
              <a:ext cx="382" cy="183"/>
            </a:xfrm>
            <a:custGeom>
              <a:avLst/>
              <a:gdLst>
                <a:gd name="T0" fmla="*/ 0 w 1527"/>
                <a:gd name="T1" fmla="*/ 0 h 733"/>
                <a:gd name="T2" fmla="*/ 0 w 1527"/>
                <a:gd name="T3" fmla="*/ 0 h 733"/>
                <a:gd name="T4" fmla="*/ 0 w 1527"/>
                <a:gd name="T5" fmla="*/ 0 h 733"/>
                <a:gd name="T6" fmla="*/ 0 w 1527"/>
                <a:gd name="T7" fmla="*/ 0 h 733"/>
                <a:gd name="T8" fmla="*/ 0 w 1527"/>
                <a:gd name="T9" fmla="*/ 0 h 733"/>
                <a:gd name="T10" fmla="*/ 0 w 1527"/>
                <a:gd name="T11" fmla="*/ 0 h 733"/>
                <a:gd name="T12" fmla="*/ 0 w 1527"/>
                <a:gd name="T13" fmla="*/ 0 h 733"/>
                <a:gd name="T14" fmla="*/ 0 w 1527"/>
                <a:gd name="T15" fmla="*/ 0 h 733"/>
                <a:gd name="T16" fmla="*/ 0 w 1527"/>
                <a:gd name="T17" fmla="*/ 0 h 733"/>
                <a:gd name="T18" fmla="*/ 0 w 1527"/>
                <a:gd name="T19" fmla="*/ 0 h 733"/>
                <a:gd name="T20" fmla="*/ 0 w 1527"/>
                <a:gd name="T21" fmla="*/ 0 h 733"/>
                <a:gd name="T22" fmla="*/ 0 w 1527"/>
                <a:gd name="T23" fmla="*/ 0 h 733"/>
                <a:gd name="T24" fmla="*/ 0 w 1527"/>
                <a:gd name="T25" fmla="*/ 0 h 733"/>
                <a:gd name="T26" fmla="*/ 0 w 1527"/>
                <a:gd name="T27" fmla="*/ 0 h 733"/>
                <a:gd name="T28" fmla="*/ 0 w 1527"/>
                <a:gd name="T29" fmla="*/ 0 h 733"/>
                <a:gd name="T30" fmla="*/ 0 w 1527"/>
                <a:gd name="T31" fmla="*/ 0 h 733"/>
                <a:gd name="T32" fmla="*/ 0 w 1527"/>
                <a:gd name="T33" fmla="*/ 0 h 733"/>
                <a:gd name="T34" fmla="*/ 0 w 1527"/>
                <a:gd name="T35" fmla="*/ 0 h 733"/>
                <a:gd name="T36" fmla="*/ 0 w 1527"/>
                <a:gd name="T37" fmla="*/ 0 h 733"/>
                <a:gd name="T38" fmla="*/ 0 w 1527"/>
                <a:gd name="T39" fmla="*/ 0 h 733"/>
                <a:gd name="T40" fmla="*/ 0 w 1527"/>
                <a:gd name="T41" fmla="*/ 0 h 733"/>
                <a:gd name="T42" fmla="*/ 0 w 1527"/>
                <a:gd name="T43" fmla="*/ 0 h 733"/>
                <a:gd name="T44" fmla="*/ 0 w 1527"/>
                <a:gd name="T45" fmla="*/ 0 h 733"/>
                <a:gd name="T46" fmla="*/ 0 w 1527"/>
                <a:gd name="T47" fmla="*/ 0 h 733"/>
                <a:gd name="T48" fmla="*/ 0 w 1527"/>
                <a:gd name="T49" fmla="*/ 0 h 733"/>
                <a:gd name="T50" fmla="*/ 0 w 1527"/>
                <a:gd name="T51" fmla="*/ 0 h 733"/>
                <a:gd name="T52" fmla="*/ 0 w 1527"/>
                <a:gd name="T53" fmla="*/ 0 h 733"/>
                <a:gd name="T54" fmla="*/ 0 w 1527"/>
                <a:gd name="T55" fmla="*/ 0 h 733"/>
                <a:gd name="T56" fmla="*/ 0 w 1527"/>
                <a:gd name="T57" fmla="*/ 0 h 733"/>
                <a:gd name="T58" fmla="*/ 0 w 1527"/>
                <a:gd name="T59" fmla="*/ 0 h 733"/>
                <a:gd name="T60" fmla="*/ 0 w 1527"/>
                <a:gd name="T61" fmla="*/ 0 h 733"/>
                <a:gd name="T62" fmla="*/ 0 w 1527"/>
                <a:gd name="T63" fmla="*/ 0 h 733"/>
                <a:gd name="T64" fmla="*/ 0 w 1527"/>
                <a:gd name="T65" fmla="*/ 0 h 733"/>
                <a:gd name="T66" fmla="*/ 0 w 1527"/>
                <a:gd name="T67" fmla="*/ 0 h 733"/>
                <a:gd name="T68" fmla="*/ 0 w 1527"/>
                <a:gd name="T69" fmla="*/ 0 h 733"/>
                <a:gd name="T70" fmla="*/ 0 w 1527"/>
                <a:gd name="T71" fmla="*/ 0 h 733"/>
                <a:gd name="T72" fmla="*/ 0 w 1527"/>
                <a:gd name="T73" fmla="*/ 0 h 733"/>
                <a:gd name="T74" fmla="*/ 0 w 1527"/>
                <a:gd name="T75" fmla="*/ 0 h 733"/>
                <a:gd name="T76" fmla="*/ 0 w 1527"/>
                <a:gd name="T77" fmla="*/ 0 h 733"/>
                <a:gd name="T78" fmla="*/ 0 w 1527"/>
                <a:gd name="T79" fmla="*/ 0 h 733"/>
                <a:gd name="T80" fmla="*/ 0 w 1527"/>
                <a:gd name="T81" fmla="*/ 0 h 733"/>
                <a:gd name="T82" fmla="*/ 0 w 1527"/>
                <a:gd name="T83" fmla="*/ 0 h 733"/>
                <a:gd name="T84" fmla="*/ 0 w 1527"/>
                <a:gd name="T85" fmla="*/ 0 h 733"/>
                <a:gd name="T86" fmla="*/ 0 w 1527"/>
                <a:gd name="T87" fmla="*/ 0 h 733"/>
                <a:gd name="T88" fmla="*/ 0 w 1527"/>
                <a:gd name="T89" fmla="*/ 0 h 733"/>
                <a:gd name="T90" fmla="*/ 0 w 1527"/>
                <a:gd name="T91" fmla="*/ 0 h 733"/>
                <a:gd name="T92" fmla="*/ 0 w 1527"/>
                <a:gd name="T93" fmla="*/ 0 h 733"/>
                <a:gd name="T94" fmla="*/ 0 w 1527"/>
                <a:gd name="T95" fmla="*/ 0 h 733"/>
                <a:gd name="T96" fmla="*/ 0 w 1527"/>
                <a:gd name="T97" fmla="*/ 0 h 733"/>
                <a:gd name="T98" fmla="*/ 0 w 1527"/>
                <a:gd name="T99" fmla="*/ 0 h 733"/>
                <a:gd name="T100" fmla="*/ 0 w 1527"/>
                <a:gd name="T101" fmla="*/ 0 h 733"/>
                <a:gd name="T102" fmla="*/ 0 w 1527"/>
                <a:gd name="T103" fmla="*/ 0 h 733"/>
                <a:gd name="T104" fmla="*/ 0 w 1527"/>
                <a:gd name="T105" fmla="*/ 0 h 733"/>
                <a:gd name="T106" fmla="*/ 0 w 1527"/>
                <a:gd name="T107" fmla="*/ 0 h 733"/>
                <a:gd name="T108" fmla="*/ 0 w 1527"/>
                <a:gd name="T109" fmla="*/ 0 h 733"/>
                <a:gd name="T110" fmla="*/ 0 w 1527"/>
                <a:gd name="T111" fmla="*/ 0 h 733"/>
                <a:gd name="T112" fmla="*/ 0 w 1527"/>
                <a:gd name="T113" fmla="*/ 0 h 733"/>
                <a:gd name="T114" fmla="*/ 0 w 1527"/>
                <a:gd name="T115" fmla="*/ 0 h 733"/>
                <a:gd name="T116" fmla="*/ 0 w 1527"/>
                <a:gd name="T117" fmla="*/ 0 h 733"/>
                <a:gd name="T118" fmla="*/ 0 w 1527"/>
                <a:gd name="T119" fmla="*/ 0 h 733"/>
                <a:gd name="T120" fmla="*/ 0 w 1527"/>
                <a:gd name="T121" fmla="*/ 0 h 733"/>
                <a:gd name="T122" fmla="*/ 0 w 1527"/>
                <a:gd name="T123" fmla="*/ 0 h 73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27"/>
                <a:gd name="T187" fmla="*/ 0 h 733"/>
                <a:gd name="T188" fmla="*/ 1527 w 1527"/>
                <a:gd name="T189" fmla="*/ 733 h 73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27" h="733">
                  <a:moveTo>
                    <a:pt x="3" y="0"/>
                  </a:moveTo>
                  <a:lnTo>
                    <a:pt x="22" y="0"/>
                  </a:lnTo>
                  <a:lnTo>
                    <a:pt x="40" y="0"/>
                  </a:lnTo>
                  <a:lnTo>
                    <a:pt x="58" y="0"/>
                  </a:lnTo>
                  <a:lnTo>
                    <a:pt x="79" y="1"/>
                  </a:lnTo>
                  <a:lnTo>
                    <a:pt x="97" y="1"/>
                  </a:lnTo>
                  <a:lnTo>
                    <a:pt x="116" y="3"/>
                  </a:lnTo>
                  <a:lnTo>
                    <a:pt x="135" y="3"/>
                  </a:lnTo>
                  <a:lnTo>
                    <a:pt x="154" y="7"/>
                  </a:lnTo>
                  <a:lnTo>
                    <a:pt x="172" y="8"/>
                  </a:lnTo>
                  <a:lnTo>
                    <a:pt x="191" y="10"/>
                  </a:lnTo>
                  <a:lnTo>
                    <a:pt x="209" y="13"/>
                  </a:lnTo>
                  <a:lnTo>
                    <a:pt x="228" y="15"/>
                  </a:lnTo>
                  <a:lnTo>
                    <a:pt x="244" y="19"/>
                  </a:lnTo>
                  <a:lnTo>
                    <a:pt x="262" y="22"/>
                  </a:lnTo>
                  <a:lnTo>
                    <a:pt x="278" y="25"/>
                  </a:lnTo>
                  <a:lnTo>
                    <a:pt x="295" y="29"/>
                  </a:lnTo>
                  <a:lnTo>
                    <a:pt x="297" y="41"/>
                  </a:lnTo>
                  <a:lnTo>
                    <a:pt x="298" y="54"/>
                  </a:lnTo>
                  <a:lnTo>
                    <a:pt x="298" y="67"/>
                  </a:lnTo>
                  <a:lnTo>
                    <a:pt x="299" y="79"/>
                  </a:lnTo>
                  <a:lnTo>
                    <a:pt x="298" y="91"/>
                  </a:lnTo>
                  <a:lnTo>
                    <a:pt x="298" y="105"/>
                  </a:lnTo>
                  <a:lnTo>
                    <a:pt x="298" y="117"/>
                  </a:lnTo>
                  <a:lnTo>
                    <a:pt x="298" y="130"/>
                  </a:lnTo>
                  <a:lnTo>
                    <a:pt x="297" y="142"/>
                  </a:lnTo>
                  <a:lnTo>
                    <a:pt x="295" y="155"/>
                  </a:lnTo>
                  <a:lnTo>
                    <a:pt x="295" y="168"/>
                  </a:lnTo>
                  <a:lnTo>
                    <a:pt x="295" y="181"/>
                  </a:lnTo>
                  <a:lnTo>
                    <a:pt x="295" y="193"/>
                  </a:lnTo>
                  <a:lnTo>
                    <a:pt x="295" y="206"/>
                  </a:lnTo>
                  <a:lnTo>
                    <a:pt x="297" y="219"/>
                  </a:lnTo>
                  <a:lnTo>
                    <a:pt x="300" y="232"/>
                  </a:lnTo>
                  <a:lnTo>
                    <a:pt x="371" y="224"/>
                  </a:lnTo>
                  <a:lnTo>
                    <a:pt x="442" y="216"/>
                  </a:lnTo>
                  <a:lnTo>
                    <a:pt x="515" y="211"/>
                  </a:lnTo>
                  <a:lnTo>
                    <a:pt x="588" y="205"/>
                  </a:lnTo>
                  <a:lnTo>
                    <a:pt x="660" y="199"/>
                  </a:lnTo>
                  <a:lnTo>
                    <a:pt x="733" y="193"/>
                  </a:lnTo>
                  <a:lnTo>
                    <a:pt x="806" y="187"/>
                  </a:lnTo>
                  <a:lnTo>
                    <a:pt x="879" y="183"/>
                  </a:lnTo>
                  <a:lnTo>
                    <a:pt x="952" y="177"/>
                  </a:lnTo>
                  <a:lnTo>
                    <a:pt x="1024" y="173"/>
                  </a:lnTo>
                  <a:lnTo>
                    <a:pt x="1097" y="169"/>
                  </a:lnTo>
                  <a:lnTo>
                    <a:pt x="1171" y="164"/>
                  </a:lnTo>
                  <a:lnTo>
                    <a:pt x="1242" y="161"/>
                  </a:lnTo>
                  <a:lnTo>
                    <a:pt x="1315" y="158"/>
                  </a:lnTo>
                  <a:lnTo>
                    <a:pt x="1389" y="155"/>
                  </a:lnTo>
                  <a:lnTo>
                    <a:pt x="1461" y="152"/>
                  </a:lnTo>
                  <a:lnTo>
                    <a:pt x="1465" y="158"/>
                  </a:lnTo>
                  <a:lnTo>
                    <a:pt x="1473" y="159"/>
                  </a:lnTo>
                  <a:lnTo>
                    <a:pt x="1483" y="154"/>
                  </a:lnTo>
                  <a:lnTo>
                    <a:pt x="1494" y="148"/>
                  </a:lnTo>
                  <a:lnTo>
                    <a:pt x="1500" y="141"/>
                  </a:lnTo>
                  <a:lnTo>
                    <a:pt x="1505" y="132"/>
                  </a:lnTo>
                  <a:lnTo>
                    <a:pt x="1503" y="130"/>
                  </a:lnTo>
                  <a:lnTo>
                    <a:pt x="1502" y="127"/>
                  </a:lnTo>
                  <a:lnTo>
                    <a:pt x="1497" y="124"/>
                  </a:lnTo>
                  <a:lnTo>
                    <a:pt x="1493" y="124"/>
                  </a:lnTo>
                  <a:lnTo>
                    <a:pt x="1483" y="120"/>
                  </a:lnTo>
                  <a:lnTo>
                    <a:pt x="1473" y="117"/>
                  </a:lnTo>
                  <a:lnTo>
                    <a:pt x="1464" y="112"/>
                  </a:lnTo>
                  <a:lnTo>
                    <a:pt x="1454" y="109"/>
                  </a:lnTo>
                  <a:lnTo>
                    <a:pt x="1454" y="101"/>
                  </a:lnTo>
                  <a:lnTo>
                    <a:pt x="1454" y="93"/>
                  </a:lnTo>
                  <a:lnTo>
                    <a:pt x="1461" y="92"/>
                  </a:lnTo>
                  <a:lnTo>
                    <a:pt x="1470" y="94"/>
                  </a:lnTo>
                  <a:lnTo>
                    <a:pt x="1477" y="96"/>
                  </a:lnTo>
                  <a:lnTo>
                    <a:pt x="1485" y="100"/>
                  </a:lnTo>
                  <a:lnTo>
                    <a:pt x="1493" y="103"/>
                  </a:lnTo>
                  <a:lnTo>
                    <a:pt x="1500" y="109"/>
                  </a:lnTo>
                  <a:lnTo>
                    <a:pt x="1506" y="115"/>
                  </a:lnTo>
                  <a:lnTo>
                    <a:pt x="1512" y="120"/>
                  </a:lnTo>
                  <a:lnTo>
                    <a:pt x="1518" y="129"/>
                  </a:lnTo>
                  <a:lnTo>
                    <a:pt x="1521" y="137"/>
                  </a:lnTo>
                  <a:lnTo>
                    <a:pt x="1525" y="146"/>
                  </a:lnTo>
                  <a:lnTo>
                    <a:pt x="1527" y="155"/>
                  </a:lnTo>
                  <a:lnTo>
                    <a:pt x="1527" y="161"/>
                  </a:lnTo>
                  <a:lnTo>
                    <a:pt x="1526" y="170"/>
                  </a:lnTo>
                  <a:lnTo>
                    <a:pt x="1521" y="174"/>
                  </a:lnTo>
                  <a:lnTo>
                    <a:pt x="1517" y="181"/>
                  </a:lnTo>
                  <a:lnTo>
                    <a:pt x="1508" y="183"/>
                  </a:lnTo>
                  <a:lnTo>
                    <a:pt x="1501" y="186"/>
                  </a:lnTo>
                  <a:lnTo>
                    <a:pt x="1491" y="186"/>
                  </a:lnTo>
                  <a:lnTo>
                    <a:pt x="1482" y="186"/>
                  </a:lnTo>
                  <a:lnTo>
                    <a:pt x="1442" y="189"/>
                  </a:lnTo>
                  <a:lnTo>
                    <a:pt x="1403" y="193"/>
                  </a:lnTo>
                  <a:lnTo>
                    <a:pt x="1365" y="195"/>
                  </a:lnTo>
                  <a:lnTo>
                    <a:pt x="1326" y="198"/>
                  </a:lnTo>
                  <a:lnTo>
                    <a:pt x="1287" y="200"/>
                  </a:lnTo>
                  <a:lnTo>
                    <a:pt x="1249" y="202"/>
                  </a:lnTo>
                  <a:lnTo>
                    <a:pt x="1209" y="205"/>
                  </a:lnTo>
                  <a:lnTo>
                    <a:pt x="1171" y="206"/>
                  </a:lnTo>
                  <a:lnTo>
                    <a:pt x="1131" y="207"/>
                  </a:lnTo>
                  <a:lnTo>
                    <a:pt x="1090" y="209"/>
                  </a:lnTo>
                  <a:lnTo>
                    <a:pt x="1051" y="211"/>
                  </a:lnTo>
                  <a:lnTo>
                    <a:pt x="1011" y="214"/>
                  </a:lnTo>
                  <a:lnTo>
                    <a:pt x="970" y="215"/>
                  </a:lnTo>
                  <a:lnTo>
                    <a:pt x="928" y="219"/>
                  </a:lnTo>
                  <a:lnTo>
                    <a:pt x="887" y="222"/>
                  </a:lnTo>
                  <a:lnTo>
                    <a:pt x="846" y="225"/>
                  </a:lnTo>
                  <a:lnTo>
                    <a:pt x="811" y="228"/>
                  </a:lnTo>
                  <a:lnTo>
                    <a:pt x="776" y="232"/>
                  </a:lnTo>
                  <a:lnTo>
                    <a:pt x="741" y="235"/>
                  </a:lnTo>
                  <a:lnTo>
                    <a:pt x="707" y="238"/>
                  </a:lnTo>
                  <a:lnTo>
                    <a:pt x="672" y="241"/>
                  </a:lnTo>
                  <a:lnTo>
                    <a:pt x="637" y="245"/>
                  </a:lnTo>
                  <a:lnTo>
                    <a:pt x="602" y="247"/>
                  </a:lnTo>
                  <a:lnTo>
                    <a:pt x="569" y="250"/>
                  </a:lnTo>
                  <a:lnTo>
                    <a:pt x="533" y="253"/>
                  </a:lnTo>
                  <a:lnTo>
                    <a:pt x="499" y="256"/>
                  </a:lnTo>
                  <a:lnTo>
                    <a:pt x="464" y="259"/>
                  </a:lnTo>
                  <a:lnTo>
                    <a:pt x="430" y="263"/>
                  </a:lnTo>
                  <a:lnTo>
                    <a:pt x="397" y="267"/>
                  </a:lnTo>
                  <a:lnTo>
                    <a:pt x="364" y="272"/>
                  </a:lnTo>
                  <a:lnTo>
                    <a:pt x="331" y="277"/>
                  </a:lnTo>
                  <a:lnTo>
                    <a:pt x="300" y="282"/>
                  </a:lnTo>
                  <a:lnTo>
                    <a:pt x="299" y="308"/>
                  </a:lnTo>
                  <a:lnTo>
                    <a:pt x="298" y="333"/>
                  </a:lnTo>
                  <a:lnTo>
                    <a:pt x="298" y="360"/>
                  </a:lnTo>
                  <a:lnTo>
                    <a:pt x="299" y="386"/>
                  </a:lnTo>
                  <a:lnTo>
                    <a:pt x="299" y="412"/>
                  </a:lnTo>
                  <a:lnTo>
                    <a:pt x="299" y="438"/>
                  </a:lnTo>
                  <a:lnTo>
                    <a:pt x="300" y="465"/>
                  </a:lnTo>
                  <a:lnTo>
                    <a:pt x="301" y="491"/>
                  </a:lnTo>
                  <a:lnTo>
                    <a:pt x="301" y="516"/>
                  </a:lnTo>
                  <a:lnTo>
                    <a:pt x="304" y="542"/>
                  </a:lnTo>
                  <a:lnTo>
                    <a:pt x="305" y="566"/>
                  </a:lnTo>
                  <a:lnTo>
                    <a:pt x="307" y="592"/>
                  </a:lnTo>
                  <a:lnTo>
                    <a:pt x="309" y="615"/>
                  </a:lnTo>
                  <a:lnTo>
                    <a:pt x="311" y="639"/>
                  </a:lnTo>
                  <a:lnTo>
                    <a:pt x="313" y="663"/>
                  </a:lnTo>
                  <a:lnTo>
                    <a:pt x="315" y="687"/>
                  </a:lnTo>
                  <a:lnTo>
                    <a:pt x="330" y="682"/>
                  </a:lnTo>
                  <a:lnTo>
                    <a:pt x="347" y="679"/>
                  </a:lnTo>
                  <a:lnTo>
                    <a:pt x="363" y="676"/>
                  </a:lnTo>
                  <a:lnTo>
                    <a:pt x="381" y="673"/>
                  </a:lnTo>
                  <a:lnTo>
                    <a:pt x="397" y="668"/>
                  </a:lnTo>
                  <a:lnTo>
                    <a:pt x="413" y="666"/>
                  </a:lnTo>
                  <a:lnTo>
                    <a:pt x="430" y="663"/>
                  </a:lnTo>
                  <a:lnTo>
                    <a:pt x="448" y="661"/>
                  </a:lnTo>
                  <a:lnTo>
                    <a:pt x="464" y="659"/>
                  </a:lnTo>
                  <a:lnTo>
                    <a:pt x="481" y="655"/>
                  </a:lnTo>
                  <a:lnTo>
                    <a:pt x="498" y="653"/>
                  </a:lnTo>
                  <a:lnTo>
                    <a:pt x="515" y="653"/>
                  </a:lnTo>
                  <a:lnTo>
                    <a:pt x="531" y="651"/>
                  </a:lnTo>
                  <a:lnTo>
                    <a:pt x="547" y="651"/>
                  </a:lnTo>
                  <a:lnTo>
                    <a:pt x="564" y="651"/>
                  </a:lnTo>
                  <a:lnTo>
                    <a:pt x="581" y="652"/>
                  </a:lnTo>
                  <a:lnTo>
                    <a:pt x="580" y="660"/>
                  </a:lnTo>
                  <a:lnTo>
                    <a:pt x="581" y="668"/>
                  </a:lnTo>
                  <a:lnTo>
                    <a:pt x="581" y="669"/>
                  </a:lnTo>
                  <a:lnTo>
                    <a:pt x="584" y="673"/>
                  </a:lnTo>
                  <a:lnTo>
                    <a:pt x="588" y="672"/>
                  </a:lnTo>
                  <a:lnTo>
                    <a:pt x="594" y="672"/>
                  </a:lnTo>
                  <a:lnTo>
                    <a:pt x="602" y="668"/>
                  </a:lnTo>
                  <a:lnTo>
                    <a:pt x="612" y="666"/>
                  </a:lnTo>
                  <a:lnTo>
                    <a:pt x="621" y="663"/>
                  </a:lnTo>
                  <a:lnTo>
                    <a:pt x="630" y="660"/>
                  </a:lnTo>
                  <a:lnTo>
                    <a:pt x="637" y="655"/>
                  </a:lnTo>
                  <a:lnTo>
                    <a:pt x="648" y="652"/>
                  </a:lnTo>
                  <a:lnTo>
                    <a:pt x="655" y="647"/>
                  </a:lnTo>
                  <a:lnTo>
                    <a:pt x="665" y="645"/>
                  </a:lnTo>
                  <a:lnTo>
                    <a:pt x="674" y="639"/>
                  </a:lnTo>
                  <a:lnTo>
                    <a:pt x="683" y="636"/>
                  </a:lnTo>
                  <a:lnTo>
                    <a:pt x="693" y="633"/>
                  </a:lnTo>
                  <a:lnTo>
                    <a:pt x="702" y="629"/>
                  </a:lnTo>
                  <a:lnTo>
                    <a:pt x="712" y="626"/>
                  </a:lnTo>
                  <a:lnTo>
                    <a:pt x="722" y="625"/>
                  </a:lnTo>
                  <a:lnTo>
                    <a:pt x="731" y="623"/>
                  </a:lnTo>
                  <a:lnTo>
                    <a:pt x="743" y="623"/>
                  </a:lnTo>
                  <a:lnTo>
                    <a:pt x="751" y="622"/>
                  </a:lnTo>
                  <a:lnTo>
                    <a:pt x="758" y="622"/>
                  </a:lnTo>
                  <a:lnTo>
                    <a:pt x="765" y="621"/>
                  </a:lnTo>
                  <a:lnTo>
                    <a:pt x="775" y="620"/>
                  </a:lnTo>
                  <a:lnTo>
                    <a:pt x="782" y="618"/>
                  </a:lnTo>
                  <a:lnTo>
                    <a:pt x="790" y="615"/>
                  </a:lnTo>
                  <a:lnTo>
                    <a:pt x="800" y="614"/>
                  </a:lnTo>
                  <a:lnTo>
                    <a:pt x="808" y="613"/>
                  </a:lnTo>
                  <a:lnTo>
                    <a:pt x="816" y="610"/>
                  </a:lnTo>
                  <a:lnTo>
                    <a:pt x="824" y="609"/>
                  </a:lnTo>
                  <a:lnTo>
                    <a:pt x="834" y="607"/>
                  </a:lnTo>
                  <a:lnTo>
                    <a:pt x="842" y="607"/>
                  </a:lnTo>
                  <a:lnTo>
                    <a:pt x="849" y="607"/>
                  </a:lnTo>
                  <a:lnTo>
                    <a:pt x="858" y="607"/>
                  </a:lnTo>
                  <a:lnTo>
                    <a:pt x="865" y="608"/>
                  </a:lnTo>
                  <a:lnTo>
                    <a:pt x="873" y="611"/>
                  </a:lnTo>
                  <a:lnTo>
                    <a:pt x="878" y="613"/>
                  </a:lnTo>
                  <a:lnTo>
                    <a:pt x="884" y="615"/>
                  </a:lnTo>
                  <a:lnTo>
                    <a:pt x="890" y="620"/>
                  </a:lnTo>
                  <a:lnTo>
                    <a:pt x="895" y="625"/>
                  </a:lnTo>
                  <a:lnTo>
                    <a:pt x="899" y="626"/>
                  </a:lnTo>
                  <a:lnTo>
                    <a:pt x="905" y="626"/>
                  </a:lnTo>
                  <a:lnTo>
                    <a:pt x="912" y="626"/>
                  </a:lnTo>
                  <a:lnTo>
                    <a:pt x="918" y="627"/>
                  </a:lnTo>
                  <a:lnTo>
                    <a:pt x="925" y="627"/>
                  </a:lnTo>
                  <a:lnTo>
                    <a:pt x="931" y="627"/>
                  </a:lnTo>
                  <a:lnTo>
                    <a:pt x="940" y="626"/>
                  </a:lnTo>
                  <a:lnTo>
                    <a:pt x="947" y="626"/>
                  </a:lnTo>
                  <a:lnTo>
                    <a:pt x="952" y="625"/>
                  </a:lnTo>
                  <a:lnTo>
                    <a:pt x="959" y="623"/>
                  </a:lnTo>
                  <a:lnTo>
                    <a:pt x="964" y="621"/>
                  </a:lnTo>
                  <a:lnTo>
                    <a:pt x="970" y="620"/>
                  </a:lnTo>
                  <a:lnTo>
                    <a:pt x="976" y="613"/>
                  </a:lnTo>
                  <a:lnTo>
                    <a:pt x="979" y="607"/>
                  </a:lnTo>
                  <a:lnTo>
                    <a:pt x="993" y="601"/>
                  </a:lnTo>
                  <a:lnTo>
                    <a:pt x="1008" y="597"/>
                  </a:lnTo>
                  <a:lnTo>
                    <a:pt x="1024" y="593"/>
                  </a:lnTo>
                  <a:lnTo>
                    <a:pt x="1041" y="588"/>
                  </a:lnTo>
                  <a:lnTo>
                    <a:pt x="1057" y="584"/>
                  </a:lnTo>
                  <a:lnTo>
                    <a:pt x="1075" y="582"/>
                  </a:lnTo>
                  <a:lnTo>
                    <a:pt x="1091" y="579"/>
                  </a:lnTo>
                  <a:lnTo>
                    <a:pt x="1110" y="578"/>
                  </a:lnTo>
                  <a:lnTo>
                    <a:pt x="1125" y="574"/>
                  </a:lnTo>
                  <a:lnTo>
                    <a:pt x="1142" y="574"/>
                  </a:lnTo>
                  <a:lnTo>
                    <a:pt x="1159" y="574"/>
                  </a:lnTo>
                  <a:lnTo>
                    <a:pt x="1176" y="578"/>
                  </a:lnTo>
                  <a:lnTo>
                    <a:pt x="1191" y="580"/>
                  </a:lnTo>
                  <a:lnTo>
                    <a:pt x="1207" y="584"/>
                  </a:lnTo>
                  <a:lnTo>
                    <a:pt x="1223" y="588"/>
                  </a:lnTo>
                  <a:lnTo>
                    <a:pt x="1240" y="595"/>
                  </a:lnTo>
                  <a:lnTo>
                    <a:pt x="1243" y="595"/>
                  </a:lnTo>
                  <a:lnTo>
                    <a:pt x="1250" y="595"/>
                  </a:lnTo>
                  <a:lnTo>
                    <a:pt x="1255" y="594"/>
                  </a:lnTo>
                  <a:lnTo>
                    <a:pt x="1262" y="593"/>
                  </a:lnTo>
                  <a:lnTo>
                    <a:pt x="1272" y="586"/>
                  </a:lnTo>
                  <a:lnTo>
                    <a:pt x="1278" y="578"/>
                  </a:lnTo>
                  <a:lnTo>
                    <a:pt x="1282" y="573"/>
                  </a:lnTo>
                  <a:lnTo>
                    <a:pt x="1288" y="569"/>
                  </a:lnTo>
                  <a:lnTo>
                    <a:pt x="1295" y="566"/>
                  </a:lnTo>
                  <a:lnTo>
                    <a:pt x="1302" y="563"/>
                  </a:lnTo>
                  <a:lnTo>
                    <a:pt x="1311" y="560"/>
                  </a:lnTo>
                  <a:lnTo>
                    <a:pt x="1319" y="558"/>
                  </a:lnTo>
                  <a:lnTo>
                    <a:pt x="1329" y="556"/>
                  </a:lnTo>
                  <a:lnTo>
                    <a:pt x="1338" y="556"/>
                  </a:lnTo>
                  <a:lnTo>
                    <a:pt x="1347" y="555"/>
                  </a:lnTo>
                  <a:lnTo>
                    <a:pt x="1356" y="555"/>
                  </a:lnTo>
                  <a:lnTo>
                    <a:pt x="1365" y="555"/>
                  </a:lnTo>
                  <a:lnTo>
                    <a:pt x="1373" y="555"/>
                  </a:lnTo>
                  <a:lnTo>
                    <a:pt x="1381" y="555"/>
                  </a:lnTo>
                  <a:lnTo>
                    <a:pt x="1389" y="556"/>
                  </a:lnTo>
                  <a:lnTo>
                    <a:pt x="1395" y="557"/>
                  </a:lnTo>
                  <a:lnTo>
                    <a:pt x="1402" y="558"/>
                  </a:lnTo>
                  <a:lnTo>
                    <a:pt x="1409" y="563"/>
                  </a:lnTo>
                  <a:lnTo>
                    <a:pt x="1415" y="571"/>
                  </a:lnTo>
                  <a:lnTo>
                    <a:pt x="1417" y="579"/>
                  </a:lnTo>
                  <a:lnTo>
                    <a:pt x="1417" y="587"/>
                  </a:lnTo>
                  <a:lnTo>
                    <a:pt x="1413" y="595"/>
                  </a:lnTo>
                  <a:lnTo>
                    <a:pt x="1406" y="602"/>
                  </a:lnTo>
                  <a:lnTo>
                    <a:pt x="1401" y="603"/>
                  </a:lnTo>
                  <a:lnTo>
                    <a:pt x="1395" y="605"/>
                  </a:lnTo>
                  <a:lnTo>
                    <a:pt x="1389" y="605"/>
                  </a:lnTo>
                  <a:lnTo>
                    <a:pt x="1382" y="605"/>
                  </a:lnTo>
                  <a:lnTo>
                    <a:pt x="1342" y="608"/>
                  </a:lnTo>
                  <a:lnTo>
                    <a:pt x="1302" y="611"/>
                  </a:lnTo>
                  <a:lnTo>
                    <a:pt x="1264" y="614"/>
                  </a:lnTo>
                  <a:lnTo>
                    <a:pt x="1224" y="618"/>
                  </a:lnTo>
                  <a:lnTo>
                    <a:pt x="1184" y="621"/>
                  </a:lnTo>
                  <a:lnTo>
                    <a:pt x="1146" y="624"/>
                  </a:lnTo>
                  <a:lnTo>
                    <a:pt x="1106" y="626"/>
                  </a:lnTo>
                  <a:lnTo>
                    <a:pt x="1066" y="631"/>
                  </a:lnTo>
                  <a:lnTo>
                    <a:pt x="1028" y="634"/>
                  </a:lnTo>
                  <a:lnTo>
                    <a:pt x="988" y="638"/>
                  </a:lnTo>
                  <a:lnTo>
                    <a:pt x="949" y="642"/>
                  </a:lnTo>
                  <a:lnTo>
                    <a:pt x="911" y="648"/>
                  </a:lnTo>
                  <a:lnTo>
                    <a:pt x="871" y="654"/>
                  </a:lnTo>
                  <a:lnTo>
                    <a:pt x="833" y="661"/>
                  </a:lnTo>
                  <a:lnTo>
                    <a:pt x="793" y="668"/>
                  </a:lnTo>
                  <a:lnTo>
                    <a:pt x="754" y="679"/>
                  </a:lnTo>
                  <a:lnTo>
                    <a:pt x="727" y="679"/>
                  </a:lnTo>
                  <a:lnTo>
                    <a:pt x="699" y="681"/>
                  </a:lnTo>
                  <a:lnTo>
                    <a:pt x="671" y="684"/>
                  </a:lnTo>
                  <a:lnTo>
                    <a:pt x="643" y="687"/>
                  </a:lnTo>
                  <a:lnTo>
                    <a:pt x="615" y="690"/>
                  </a:lnTo>
                  <a:lnTo>
                    <a:pt x="588" y="692"/>
                  </a:lnTo>
                  <a:lnTo>
                    <a:pt x="559" y="696"/>
                  </a:lnTo>
                  <a:lnTo>
                    <a:pt x="533" y="700"/>
                  </a:lnTo>
                  <a:lnTo>
                    <a:pt x="504" y="703"/>
                  </a:lnTo>
                  <a:lnTo>
                    <a:pt x="476" y="707"/>
                  </a:lnTo>
                  <a:lnTo>
                    <a:pt x="448" y="711"/>
                  </a:lnTo>
                  <a:lnTo>
                    <a:pt x="422" y="716"/>
                  </a:lnTo>
                  <a:lnTo>
                    <a:pt x="393" y="720"/>
                  </a:lnTo>
                  <a:lnTo>
                    <a:pt x="368" y="725"/>
                  </a:lnTo>
                  <a:lnTo>
                    <a:pt x="341" y="729"/>
                  </a:lnTo>
                  <a:lnTo>
                    <a:pt x="315" y="733"/>
                  </a:lnTo>
                  <a:lnTo>
                    <a:pt x="309" y="732"/>
                  </a:lnTo>
                  <a:lnTo>
                    <a:pt x="303" y="732"/>
                  </a:lnTo>
                  <a:lnTo>
                    <a:pt x="297" y="732"/>
                  </a:lnTo>
                  <a:lnTo>
                    <a:pt x="291" y="732"/>
                  </a:lnTo>
                  <a:lnTo>
                    <a:pt x="284" y="731"/>
                  </a:lnTo>
                  <a:lnTo>
                    <a:pt x="278" y="731"/>
                  </a:lnTo>
                  <a:lnTo>
                    <a:pt x="271" y="730"/>
                  </a:lnTo>
                  <a:lnTo>
                    <a:pt x="266" y="730"/>
                  </a:lnTo>
                  <a:lnTo>
                    <a:pt x="257" y="726"/>
                  </a:lnTo>
                  <a:lnTo>
                    <a:pt x="251" y="720"/>
                  </a:lnTo>
                  <a:lnTo>
                    <a:pt x="247" y="714"/>
                  </a:lnTo>
                  <a:lnTo>
                    <a:pt x="247" y="709"/>
                  </a:lnTo>
                  <a:lnTo>
                    <a:pt x="247" y="703"/>
                  </a:lnTo>
                  <a:lnTo>
                    <a:pt x="250" y="696"/>
                  </a:lnTo>
                  <a:lnTo>
                    <a:pt x="248" y="678"/>
                  </a:lnTo>
                  <a:lnTo>
                    <a:pt x="248" y="660"/>
                  </a:lnTo>
                  <a:lnTo>
                    <a:pt x="248" y="642"/>
                  </a:lnTo>
                  <a:lnTo>
                    <a:pt x="248" y="625"/>
                  </a:lnTo>
                  <a:lnTo>
                    <a:pt x="248" y="606"/>
                  </a:lnTo>
                  <a:lnTo>
                    <a:pt x="248" y="588"/>
                  </a:lnTo>
                  <a:lnTo>
                    <a:pt x="248" y="571"/>
                  </a:lnTo>
                  <a:lnTo>
                    <a:pt x="248" y="553"/>
                  </a:lnTo>
                  <a:lnTo>
                    <a:pt x="247" y="535"/>
                  </a:lnTo>
                  <a:lnTo>
                    <a:pt x="247" y="518"/>
                  </a:lnTo>
                  <a:lnTo>
                    <a:pt x="247" y="500"/>
                  </a:lnTo>
                  <a:lnTo>
                    <a:pt x="247" y="482"/>
                  </a:lnTo>
                  <a:lnTo>
                    <a:pt x="247" y="465"/>
                  </a:lnTo>
                  <a:lnTo>
                    <a:pt x="247" y="447"/>
                  </a:lnTo>
                  <a:lnTo>
                    <a:pt x="247" y="429"/>
                  </a:lnTo>
                  <a:lnTo>
                    <a:pt x="247" y="413"/>
                  </a:lnTo>
                  <a:lnTo>
                    <a:pt x="244" y="392"/>
                  </a:lnTo>
                  <a:lnTo>
                    <a:pt x="241" y="371"/>
                  </a:lnTo>
                  <a:lnTo>
                    <a:pt x="239" y="349"/>
                  </a:lnTo>
                  <a:lnTo>
                    <a:pt x="239" y="328"/>
                  </a:lnTo>
                  <a:lnTo>
                    <a:pt x="239" y="305"/>
                  </a:lnTo>
                  <a:lnTo>
                    <a:pt x="239" y="282"/>
                  </a:lnTo>
                  <a:lnTo>
                    <a:pt x="240" y="260"/>
                  </a:lnTo>
                  <a:lnTo>
                    <a:pt x="241" y="238"/>
                  </a:lnTo>
                  <a:lnTo>
                    <a:pt x="240" y="215"/>
                  </a:lnTo>
                  <a:lnTo>
                    <a:pt x="240" y="193"/>
                  </a:lnTo>
                  <a:lnTo>
                    <a:pt x="239" y="171"/>
                  </a:lnTo>
                  <a:lnTo>
                    <a:pt x="239" y="149"/>
                  </a:lnTo>
                  <a:lnTo>
                    <a:pt x="235" y="127"/>
                  </a:lnTo>
                  <a:lnTo>
                    <a:pt x="231" y="106"/>
                  </a:lnTo>
                  <a:lnTo>
                    <a:pt x="227" y="86"/>
                  </a:lnTo>
                  <a:lnTo>
                    <a:pt x="221" y="66"/>
                  </a:lnTo>
                  <a:lnTo>
                    <a:pt x="210" y="67"/>
                  </a:lnTo>
                  <a:lnTo>
                    <a:pt x="199" y="67"/>
                  </a:lnTo>
                  <a:lnTo>
                    <a:pt x="189" y="67"/>
                  </a:lnTo>
                  <a:lnTo>
                    <a:pt x="180" y="67"/>
                  </a:lnTo>
                  <a:lnTo>
                    <a:pt x="170" y="65"/>
                  </a:lnTo>
                  <a:lnTo>
                    <a:pt x="160" y="63"/>
                  </a:lnTo>
                  <a:lnTo>
                    <a:pt x="150" y="61"/>
                  </a:lnTo>
                  <a:lnTo>
                    <a:pt x="141" y="59"/>
                  </a:lnTo>
                  <a:lnTo>
                    <a:pt x="132" y="56"/>
                  </a:lnTo>
                  <a:lnTo>
                    <a:pt x="122" y="55"/>
                  </a:lnTo>
                  <a:lnTo>
                    <a:pt x="113" y="54"/>
                  </a:lnTo>
                  <a:lnTo>
                    <a:pt x="104" y="54"/>
                  </a:lnTo>
                  <a:lnTo>
                    <a:pt x="94" y="54"/>
                  </a:lnTo>
                  <a:lnTo>
                    <a:pt x="86" y="55"/>
                  </a:lnTo>
                  <a:lnTo>
                    <a:pt x="77" y="57"/>
                  </a:lnTo>
                  <a:lnTo>
                    <a:pt x="69" y="62"/>
                  </a:lnTo>
                  <a:lnTo>
                    <a:pt x="66" y="61"/>
                  </a:lnTo>
                  <a:lnTo>
                    <a:pt x="62" y="61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5"/>
                  </a:lnTo>
                  <a:lnTo>
                    <a:pt x="40" y="51"/>
                  </a:lnTo>
                  <a:lnTo>
                    <a:pt x="34" y="47"/>
                  </a:lnTo>
                  <a:lnTo>
                    <a:pt x="33" y="44"/>
                  </a:lnTo>
                  <a:lnTo>
                    <a:pt x="30" y="40"/>
                  </a:lnTo>
                  <a:lnTo>
                    <a:pt x="32" y="37"/>
                  </a:lnTo>
                  <a:lnTo>
                    <a:pt x="35" y="35"/>
                  </a:lnTo>
                  <a:lnTo>
                    <a:pt x="45" y="32"/>
                  </a:lnTo>
                  <a:lnTo>
                    <a:pt x="51" y="32"/>
                  </a:lnTo>
                  <a:lnTo>
                    <a:pt x="57" y="32"/>
                  </a:lnTo>
                  <a:lnTo>
                    <a:pt x="52" y="25"/>
                  </a:lnTo>
                  <a:lnTo>
                    <a:pt x="45" y="22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23" y="19"/>
                  </a:lnTo>
                  <a:lnTo>
                    <a:pt x="16" y="17"/>
                  </a:lnTo>
                  <a:lnTo>
                    <a:pt x="9" y="14"/>
                  </a:lnTo>
                  <a:lnTo>
                    <a:pt x="3" y="12"/>
                  </a:lnTo>
                  <a:lnTo>
                    <a:pt x="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2" name="Freeform 427"/>
            <p:cNvSpPr>
              <a:spLocks/>
            </p:cNvSpPr>
            <p:nvPr/>
          </p:nvSpPr>
          <p:spPr bwMode="auto">
            <a:xfrm>
              <a:off x="7080" y="3731"/>
              <a:ext cx="11" cy="10"/>
            </a:xfrm>
            <a:custGeom>
              <a:avLst/>
              <a:gdLst>
                <a:gd name="T0" fmla="*/ 0 w 44"/>
                <a:gd name="T1" fmla="*/ 0 h 41"/>
                <a:gd name="T2" fmla="*/ 0 w 44"/>
                <a:gd name="T3" fmla="*/ 0 h 41"/>
                <a:gd name="T4" fmla="*/ 0 w 44"/>
                <a:gd name="T5" fmla="*/ 0 h 41"/>
                <a:gd name="T6" fmla="*/ 0 w 44"/>
                <a:gd name="T7" fmla="*/ 0 h 41"/>
                <a:gd name="T8" fmla="*/ 0 w 44"/>
                <a:gd name="T9" fmla="*/ 0 h 41"/>
                <a:gd name="T10" fmla="*/ 0 w 44"/>
                <a:gd name="T11" fmla="*/ 0 h 41"/>
                <a:gd name="T12" fmla="*/ 0 w 44"/>
                <a:gd name="T13" fmla="*/ 0 h 41"/>
                <a:gd name="T14" fmla="*/ 0 w 44"/>
                <a:gd name="T15" fmla="*/ 0 h 41"/>
                <a:gd name="T16" fmla="*/ 0 w 44"/>
                <a:gd name="T17" fmla="*/ 0 h 41"/>
                <a:gd name="T18" fmla="*/ 0 w 44"/>
                <a:gd name="T19" fmla="*/ 0 h 41"/>
                <a:gd name="T20" fmla="*/ 0 w 44"/>
                <a:gd name="T21" fmla="*/ 0 h 41"/>
                <a:gd name="T22" fmla="*/ 0 w 44"/>
                <a:gd name="T23" fmla="*/ 0 h 41"/>
                <a:gd name="T24" fmla="*/ 0 w 44"/>
                <a:gd name="T25" fmla="*/ 0 h 41"/>
                <a:gd name="T26" fmla="*/ 0 w 44"/>
                <a:gd name="T27" fmla="*/ 0 h 41"/>
                <a:gd name="T28" fmla="*/ 0 w 44"/>
                <a:gd name="T29" fmla="*/ 0 h 41"/>
                <a:gd name="T30" fmla="*/ 0 w 44"/>
                <a:gd name="T31" fmla="*/ 0 h 41"/>
                <a:gd name="T32" fmla="*/ 0 w 44"/>
                <a:gd name="T33" fmla="*/ 0 h 41"/>
                <a:gd name="T34" fmla="*/ 0 w 44"/>
                <a:gd name="T35" fmla="*/ 0 h 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41"/>
                <a:gd name="T56" fmla="*/ 44 w 44"/>
                <a:gd name="T57" fmla="*/ 41 h 4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41">
                  <a:moveTo>
                    <a:pt x="19" y="0"/>
                  </a:moveTo>
                  <a:lnTo>
                    <a:pt x="25" y="1"/>
                  </a:lnTo>
                  <a:lnTo>
                    <a:pt x="31" y="6"/>
                  </a:lnTo>
                  <a:lnTo>
                    <a:pt x="38" y="11"/>
                  </a:lnTo>
                  <a:lnTo>
                    <a:pt x="44" y="17"/>
                  </a:lnTo>
                  <a:lnTo>
                    <a:pt x="32" y="22"/>
                  </a:lnTo>
                  <a:lnTo>
                    <a:pt x="21" y="28"/>
                  </a:lnTo>
                  <a:lnTo>
                    <a:pt x="11" y="36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6" y="9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3" name="Freeform 428"/>
            <p:cNvSpPr>
              <a:spLocks/>
            </p:cNvSpPr>
            <p:nvPr/>
          </p:nvSpPr>
          <p:spPr bwMode="auto">
            <a:xfrm>
              <a:off x="6777" y="3734"/>
              <a:ext cx="3" cy="4"/>
            </a:xfrm>
            <a:custGeom>
              <a:avLst/>
              <a:gdLst>
                <a:gd name="T0" fmla="*/ 0 w 12"/>
                <a:gd name="T1" fmla="*/ 0 h 15"/>
                <a:gd name="T2" fmla="*/ 0 w 12"/>
                <a:gd name="T3" fmla="*/ 0 h 15"/>
                <a:gd name="T4" fmla="*/ 0 w 12"/>
                <a:gd name="T5" fmla="*/ 0 h 15"/>
                <a:gd name="T6" fmla="*/ 0 w 12"/>
                <a:gd name="T7" fmla="*/ 0 h 15"/>
                <a:gd name="T8" fmla="*/ 0 w 12"/>
                <a:gd name="T9" fmla="*/ 0 h 15"/>
                <a:gd name="T10" fmla="*/ 0 w 12"/>
                <a:gd name="T11" fmla="*/ 0 h 15"/>
                <a:gd name="T12" fmla="*/ 0 w 12"/>
                <a:gd name="T13" fmla="*/ 0 h 15"/>
                <a:gd name="T14" fmla="*/ 0 w 12"/>
                <a:gd name="T15" fmla="*/ 0 h 15"/>
                <a:gd name="T16" fmla="*/ 0 w 12"/>
                <a:gd name="T17" fmla="*/ 0 h 15"/>
                <a:gd name="T18" fmla="*/ 0 w 12"/>
                <a:gd name="T19" fmla="*/ 0 h 15"/>
                <a:gd name="T20" fmla="*/ 0 w 12"/>
                <a:gd name="T21" fmla="*/ 0 h 15"/>
                <a:gd name="T22" fmla="*/ 0 w 12"/>
                <a:gd name="T23" fmla="*/ 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5"/>
                <a:gd name="T38" fmla="*/ 12 w 12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5">
                  <a:moveTo>
                    <a:pt x="4" y="0"/>
                  </a:moveTo>
                  <a:lnTo>
                    <a:pt x="9" y="1"/>
                  </a:lnTo>
                  <a:lnTo>
                    <a:pt x="12" y="8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4" name="Freeform 429"/>
            <p:cNvSpPr>
              <a:spLocks/>
            </p:cNvSpPr>
            <p:nvPr/>
          </p:nvSpPr>
          <p:spPr bwMode="auto">
            <a:xfrm>
              <a:off x="6547" y="3739"/>
              <a:ext cx="288" cy="184"/>
            </a:xfrm>
            <a:custGeom>
              <a:avLst/>
              <a:gdLst>
                <a:gd name="T0" fmla="*/ 0 w 1151"/>
                <a:gd name="T1" fmla="*/ 0 h 738"/>
                <a:gd name="T2" fmla="*/ 0 w 1151"/>
                <a:gd name="T3" fmla="*/ 0 h 738"/>
                <a:gd name="T4" fmla="*/ 0 w 1151"/>
                <a:gd name="T5" fmla="*/ 0 h 738"/>
                <a:gd name="T6" fmla="*/ 0 w 1151"/>
                <a:gd name="T7" fmla="*/ 0 h 738"/>
                <a:gd name="T8" fmla="*/ 0 w 1151"/>
                <a:gd name="T9" fmla="*/ 0 h 738"/>
                <a:gd name="T10" fmla="*/ 0 w 1151"/>
                <a:gd name="T11" fmla="*/ 0 h 738"/>
                <a:gd name="T12" fmla="*/ 0 w 1151"/>
                <a:gd name="T13" fmla="*/ 0 h 738"/>
                <a:gd name="T14" fmla="*/ 0 w 1151"/>
                <a:gd name="T15" fmla="*/ 0 h 738"/>
                <a:gd name="T16" fmla="*/ 0 w 1151"/>
                <a:gd name="T17" fmla="*/ 0 h 738"/>
                <a:gd name="T18" fmla="*/ 0 w 1151"/>
                <a:gd name="T19" fmla="*/ 0 h 738"/>
                <a:gd name="T20" fmla="*/ 0 w 1151"/>
                <a:gd name="T21" fmla="*/ 0 h 738"/>
                <a:gd name="T22" fmla="*/ 0 w 1151"/>
                <a:gd name="T23" fmla="*/ 0 h 738"/>
                <a:gd name="T24" fmla="*/ 0 w 1151"/>
                <a:gd name="T25" fmla="*/ 0 h 738"/>
                <a:gd name="T26" fmla="*/ 0 w 1151"/>
                <a:gd name="T27" fmla="*/ 0 h 738"/>
                <a:gd name="T28" fmla="*/ 0 w 1151"/>
                <a:gd name="T29" fmla="*/ 0 h 738"/>
                <a:gd name="T30" fmla="*/ 0 w 1151"/>
                <a:gd name="T31" fmla="*/ 0 h 738"/>
                <a:gd name="T32" fmla="*/ 0 w 1151"/>
                <a:gd name="T33" fmla="*/ 0 h 738"/>
                <a:gd name="T34" fmla="*/ 0 w 1151"/>
                <a:gd name="T35" fmla="*/ 0 h 738"/>
                <a:gd name="T36" fmla="*/ 0 w 1151"/>
                <a:gd name="T37" fmla="*/ 0 h 738"/>
                <a:gd name="T38" fmla="*/ 0 w 1151"/>
                <a:gd name="T39" fmla="*/ 0 h 738"/>
                <a:gd name="T40" fmla="*/ 0 w 1151"/>
                <a:gd name="T41" fmla="*/ 0 h 738"/>
                <a:gd name="T42" fmla="*/ 0 w 1151"/>
                <a:gd name="T43" fmla="*/ 0 h 738"/>
                <a:gd name="T44" fmla="*/ 0 w 1151"/>
                <a:gd name="T45" fmla="*/ 0 h 738"/>
                <a:gd name="T46" fmla="*/ 0 w 1151"/>
                <a:gd name="T47" fmla="*/ 0 h 738"/>
                <a:gd name="T48" fmla="*/ 0 w 1151"/>
                <a:gd name="T49" fmla="*/ 0 h 738"/>
                <a:gd name="T50" fmla="*/ 0 w 1151"/>
                <a:gd name="T51" fmla="*/ 0 h 738"/>
                <a:gd name="T52" fmla="*/ 0 w 1151"/>
                <a:gd name="T53" fmla="*/ 0 h 738"/>
                <a:gd name="T54" fmla="*/ 0 w 1151"/>
                <a:gd name="T55" fmla="*/ 0 h 738"/>
                <a:gd name="T56" fmla="*/ 0 w 1151"/>
                <a:gd name="T57" fmla="*/ 0 h 738"/>
                <a:gd name="T58" fmla="*/ 0 w 1151"/>
                <a:gd name="T59" fmla="*/ 0 h 738"/>
                <a:gd name="T60" fmla="*/ 0 w 1151"/>
                <a:gd name="T61" fmla="*/ 0 h 738"/>
                <a:gd name="T62" fmla="*/ 0 w 1151"/>
                <a:gd name="T63" fmla="*/ 0 h 738"/>
                <a:gd name="T64" fmla="*/ 0 w 1151"/>
                <a:gd name="T65" fmla="*/ 0 h 738"/>
                <a:gd name="T66" fmla="*/ 0 w 1151"/>
                <a:gd name="T67" fmla="*/ 0 h 738"/>
                <a:gd name="T68" fmla="*/ 0 w 1151"/>
                <a:gd name="T69" fmla="*/ 0 h 738"/>
                <a:gd name="T70" fmla="*/ 0 w 1151"/>
                <a:gd name="T71" fmla="*/ 0 h 738"/>
                <a:gd name="T72" fmla="*/ 0 w 1151"/>
                <a:gd name="T73" fmla="*/ 0 h 738"/>
                <a:gd name="T74" fmla="*/ 0 w 1151"/>
                <a:gd name="T75" fmla="*/ 0 h 738"/>
                <a:gd name="T76" fmla="*/ 0 w 1151"/>
                <a:gd name="T77" fmla="*/ 0 h 738"/>
                <a:gd name="T78" fmla="*/ 0 w 1151"/>
                <a:gd name="T79" fmla="*/ 0 h 738"/>
                <a:gd name="T80" fmla="*/ 0 w 1151"/>
                <a:gd name="T81" fmla="*/ 0 h 738"/>
                <a:gd name="T82" fmla="*/ 0 w 1151"/>
                <a:gd name="T83" fmla="*/ 0 h 738"/>
                <a:gd name="T84" fmla="*/ 0 w 1151"/>
                <a:gd name="T85" fmla="*/ 0 h 738"/>
                <a:gd name="T86" fmla="*/ 0 w 1151"/>
                <a:gd name="T87" fmla="*/ 0 h 738"/>
                <a:gd name="T88" fmla="*/ 0 w 1151"/>
                <a:gd name="T89" fmla="*/ 0 h 738"/>
                <a:gd name="T90" fmla="*/ 0 w 1151"/>
                <a:gd name="T91" fmla="*/ 0 h 738"/>
                <a:gd name="T92" fmla="*/ 0 w 1151"/>
                <a:gd name="T93" fmla="*/ 0 h 738"/>
                <a:gd name="T94" fmla="*/ 0 w 1151"/>
                <a:gd name="T95" fmla="*/ 0 h 738"/>
                <a:gd name="T96" fmla="*/ 0 w 1151"/>
                <a:gd name="T97" fmla="*/ 0 h 738"/>
                <a:gd name="T98" fmla="*/ 0 w 1151"/>
                <a:gd name="T99" fmla="*/ 0 h 738"/>
                <a:gd name="T100" fmla="*/ 0 w 1151"/>
                <a:gd name="T101" fmla="*/ 0 h 738"/>
                <a:gd name="T102" fmla="*/ 0 w 1151"/>
                <a:gd name="T103" fmla="*/ 0 h 738"/>
                <a:gd name="T104" fmla="*/ 0 w 1151"/>
                <a:gd name="T105" fmla="*/ 0 h 738"/>
                <a:gd name="T106" fmla="*/ 0 w 1151"/>
                <a:gd name="T107" fmla="*/ 0 h 738"/>
                <a:gd name="T108" fmla="*/ 0 w 1151"/>
                <a:gd name="T109" fmla="*/ 0 h 738"/>
                <a:gd name="T110" fmla="*/ 0 w 1151"/>
                <a:gd name="T111" fmla="*/ 0 h 738"/>
                <a:gd name="T112" fmla="*/ 0 w 1151"/>
                <a:gd name="T113" fmla="*/ 0 h 738"/>
                <a:gd name="T114" fmla="*/ 0 w 1151"/>
                <a:gd name="T115" fmla="*/ 0 h 738"/>
                <a:gd name="T116" fmla="*/ 0 w 1151"/>
                <a:gd name="T117" fmla="*/ 0 h 738"/>
                <a:gd name="T118" fmla="*/ 0 w 1151"/>
                <a:gd name="T119" fmla="*/ 0 h 7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1"/>
                <a:gd name="T181" fmla="*/ 0 h 738"/>
                <a:gd name="T182" fmla="*/ 1151 w 1151"/>
                <a:gd name="T183" fmla="*/ 738 h 7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1" h="738">
                  <a:moveTo>
                    <a:pt x="702" y="0"/>
                  </a:moveTo>
                  <a:lnTo>
                    <a:pt x="711" y="3"/>
                  </a:lnTo>
                  <a:lnTo>
                    <a:pt x="721" y="4"/>
                  </a:lnTo>
                  <a:lnTo>
                    <a:pt x="730" y="3"/>
                  </a:lnTo>
                  <a:lnTo>
                    <a:pt x="742" y="3"/>
                  </a:lnTo>
                  <a:lnTo>
                    <a:pt x="751" y="3"/>
                  </a:lnTo>
                  <a:lnTo>
                    <a:pt x="760" y="4"/>
                  </a:lnTo>
                  <a:lnTo>
                    <a:pt x="763" y="5"/>
                  </a:lnTo>
                  <a:lnTo>
                    <a:pt x="766" y="8"/>
                  </a:lnTo>
                  <a:lnTo>
                    <a:pt x="768" y="12"/>
                  </a:lnTo>
                  <a:lnTo>
                    <a:pt x="769" y="18"/>
                  </a:lnTo>
                  <a:lnTo>
                    <a:pt x="749" y="20"/>
                  </a:lnTo>
                  <a:lnTo>
                    <a:pt x="754" y="32"/>
                  </a:lnTo>
                  <a:lnTo>
                    <a:pt x="760" y="32"/>
                  </a:lnTo>
                  <a:lnTo>
                    <a:pt x="768" y="35"/>
                  </a:lnTo>
                  <a:lnTo>
                    <a:pt x="774" y="37"/>
                  </a:lnTo>
                  <a:lnTo>
                    <a:pt x="780" y="44"/>
                  </a:lnTo>
                  <a:lnTo>
                    <a:pt x="771" y="45"/>
                  </a:lnTo>
                  <a:lnTo>
                    <a:pt x="771" y="47"/>
                  </a:lnTo>
                  <a:lnTo>
                    <a:pt x="777" y="51"/>
                  </a:lnTo>
                  <a:lnTo>
                    <a:pt x="783" y="56"/>
                  </a:lnTo>
                  <a:lnTo>
                    <a:pt x="789" y="59"/>
                  </a:lnTo>
                  <a:lnTo>
                    <a:pt x="795" y="64"/>
                  </a:lnTo>
                  <a:lnTo>
                    <a:pt x="802" y="67"/>
                  </a:lnTo>
                  <a:lnTo>
                    <a:pt x="808" y="71"/>
                  </a:lnTo>
                  <a:lnTo>
                    <a:pt x="816" y="74"/>
                  </a:lnTo>
                  <a:lnTo>
                    <a:pt x="824" y="77"/>
                  </a:lnTo>
                  <a:lnTo>
                    <a:pt x="830" y="77"/>
                  </a:lnTo>
                  <a:lnTo>
                    <a:pt x="837" y="80"/>
                  </a:lnTo>
                  <a:lnTo>
                    <a:pt x="846" y="80"/>
                  </a:lnTo>
                  <a:lnTo>
                    <a:pt x="854" y="81"/>
                  </a:lnTo>
                  <a:lnTo>
                    <a:pt x="863" y="78"/>
                  </a:lnTo>
                  <a:lnTo>
                    <a:pt x="872" y="77"/>
                  </a:lnTo>
                  <a:lnTo>
                    <a:pt x="882" y="75"/>
                  </a:lnTo>
                  <a:lnTo>
                    <a:pt x="893" y="73"/>
                  </a:lnTo>
                  <a:lnTo>
                    <a:pt x="902" y="70"/>
                  </a:lnTo>
                  <a:lnTo>
                    <a:pt x="912" y="68"/>
                  </a:lnTo>
                  <a:lnTo>
                    <a:pt x="922" y="65"/>
                  </a:lnTo>
                  <a:lnTo>
                    <a:pt x="933" y="63"/>
                  </a:lnTo>
                  <a:lnTo>
                    <a:pt x="942" y="60"/>
                  </a:lnTo>
                  <a:lnTo>
                    <a:pt x="953" y="58"/>
                  </a:lnTo>
                  <a:lnTo>
                    <a:pt x="963" y="56"/>
                  </a:lnTo>
                  <a:lnTo>
                    <a:pt x="972" y="55"/>
                  </a:lnTo>
                  <a:lnTo>
                    <a:pt x="982" y="51"/>
                  </a:lnTo>
                  <a:lnTo>
                    <a:pt x="992" y="50"/>
                  </a:lnTo>
                  <a:lnTo>
                    <a:pt x="1001" y="50"/>
                  </a:lnTo>
                  <a:lnTo>
                    <a:pt x="1012" y="50"/>
                  </a:lnTo>
                  <a:lnTo>
                    <a:pt x="1022" y="50"/>
                  </a:lnTo>
                  <a:lnTo>
                    <a:pt x="1032" y="51"/>
                  </a:lnTo>
                  <a:lnTo>
                    <a:pt x="1043" y="54"/>
                  </a:lnTo>
                  <a:lnTo>
                    <a:pt x="1055" y="57"/>
                  </a:lnTo>
                  <a:lnTo>
                    <a:pt x="1076" y="60"/>
                  </a:lnTo>
                  <a:lnTo>
                    <a:pt x="1093" y="67"/>
                  </a:lnTo>
                  <a:lnTo>
                    <a:pt x="1106" y="76"/>
                  </a:lnTo>
                  <a:lnTo>
                    <a:pt x="1119" y="88"/>
                  </a:lnTo>
                  <a:lnTo>
                    <a:pt x="1128" y="102"/>
                  </a:lnTo>
                  <a:lnTo>
                    <a:pt x="1135" y="118"/>
                  </a:lnTo>
                  <a:lnTo>
                    <a:pt x="1140" y="135"/>
                  </a:lnTo>
                  <a:lnTo>
                    <a:pt x="1143" y="154"/>
                  </a:lnTo>
                  <a:lnTo>
                    <a:pt x="1145" y="173"/>
                  </a:lnTo>
                  <a:lnTo>
                    <a:pt x="1146" y="193"/>
                  </a:lnTo>
                  <a:lnTo>
                    <a:pt x="1146" y="214"/>
                  </a:lnTo>
                  <a:lnTo>
                    <a:pt x="1146" y="234"/>
                  </a:lnTo>
                  <a:lnTo>
                    <a:pt x="1145" y="253"/>
                  </a:lnTo>
                  <a:lnTo>
                    <a:pt x="1145" y="272"/>
                  </a:lnTo>
                  <a:lnTo>
                    <a:pt x="1145" y="290"/>
                  </a:lnTo>
                  <a:lnTo>
                    <a:pt x="1147" y="309"/>
                  </a:lnTo>
                  <a:lnTo>
                    <a:pt x="1148" y="329"/>
                  </a:lnTo>
                  <a:lnTo>
                    <a:pt x="1149" y="352"/>
                  </a:lnTo>
                  <a:lnTo>
                    <a:pt x="1151" y="373"/>
                  </a:lnTo>
                  <a:lnTo>
                    <a:pt x="1151" y="395"/>
                  </a:lnTo>
                  <a:lnTo>
                    <a:pt x="1151" y="416"/>
                  </a:lnTo>
                  <a:lnTo>
                    <a:pt x="1151" y="438"/>
                  </a:lnTo>
                  <a:lnTo>
                    <a:pt x="1151" y="460"/>
                  </a:lnTo>
                  <a:lnTo>
                    <a:pt x="1151" y="483"/>
                  </a:lnTo>
                  <a:lnTo>
                    <a:pt x="1149" y="504"/>
                  </a:lnTo>
                  <a:lnTo>
                    <a:pt x="1148" y="526"/>
                  </a:lnTo>
                  <a:lnTo>
                    <a:pt x="1146" y="548"/>
                  </a:lnTo>
                  <a:lnTo>
                    <a:pt x="1143" y="569"/>
                  </a:lnTo>
                  <a:lnTo>
                    <a:pt x="1140" y="590"/>
                  </a:lnTo>
                  <a:lnTo>
                    <a:pt x="1137" y="612"/>
                  </a:lnTo>
                  <a:lnTo>
                    <a:pt x="1132" y="633"/>
                  </a:lnTo>
                  <a:lnTo>
                    <a:pt x="1129" y="655"/>
                  </a:lnTo>
                  <a:lnTo>
                    <a:pt x="1118" y="650"/>
                  </a:lnTo>
                  <a:lnTo>
                    <a:pt x="1117" y="639"/>
                  </a:lnTo>
                  <a:lnTo>
                    <a:pt x="1117" y="627"/>
                  </a:lnTo>
                  <a:lnTo>
                    <a:pt x="1117" y="616"/>
                  </a:lnTo>
                  <a:lnTo>
                    <a:pt x="1117" y="605"/>
                  </a:lnTo>
                  <a:lnTo>
                    <a:pt x="1116" y="594"/>
                  </a:lnTo>
                  <a:lnTo>
                    <a:pt x="1116" y="584"/>
                  </a:lnTo>
                  <a:lnTo>
                    <a:pt x="1116" y="574"/>
                  </a:lnTo>
                  <a:lnTo>
                    <a:pt x="1116" y="564"/>
                  </a:lnTo>
                  <a:lnTo>
                    <a:pt x="1116" y="553"/>
                  </a:lnTo>
                  <a:lnTo>
                    <a:pt x="1114" y="543"/>
                  </a:lnTo>
                  <a:lnTo>
                    <a:pt x="1113" y="533"/>
                  </a:lnTo>
                  <a:lnTo>
                    <a:pt x="1112" y="523"/>
                  </a:lnTo>
                  <a:lnTo>
                    <a:pt x="1111" y="512"/>
                  </a:lnTo>
                  <a:lnTo>
                    <a:pt x="1110" y="503"/>
                  </a:lnTo>
                  <a:lnTo>
                    <a:pt x="1108" y="493"/>
                  </a:lnTo>
                  <a:lnTo>
                    <a:pt x="1107" y="484"/>
                  </a:lnTo>
                  <a:lnTo>
                    <a:pt x="1099" y="486"/>
                  </a:lnTo>
                  <a:lnTo>
                    <a:pt x="1094" y="491"/>
                  </a:lnTo>
                  <a:lnTo>
                    <a:pt x="1093" y="499"/>
                  </a:lnTo>
                  <a:lnTo>
                    <a:pt x="1093" y="510"/>
                  </a:lnTo>
                  <a:lnTo>
                    <a:pt x="1090" y="520"/>
                  </a:lnTo>
                  <a:lnTo>
                    <a:pt x="1089" y="529"/>
                  </a:lnTo>
                  <a:lnTo>
                    <a:pt x="1085" y="537"/>
                  </a:lnTo>
                  <a:lnTo>
                    <a:pt x="1079" y="541"/>
                  </a:lnTo>
                  <a:lnTo>
                    <a:pt x="1079" y="536"/>
                  </a:lnTo>
                  <a:lnTo>
                    <a:pt x="1079" y="530"/>
                  </a:lnTo>
                  <a:lnTo>
                    <a:pt x="1079" y="524"/>
                  </a:lnTo>
                  <a:lnTo>
                    <a:pt x="1079" y="519"/>
                  </a:lnTo>
                  <a:lnTo>
                    <a:pt x="1079" y="512"/>
                  </a:lnTo>
                  <a:lnTo>
                    <a:pt x="1079" y="508"/>
                  </a:lnTo>
                  <a:lnTo>
                    <a:pt x="1079" y="501"/>
                  </a:lnTo>
                  <a:lnTo>
                    <a:pt x="1081" y="497"/>
                  </a:lnTo>
                  <a:lnTo>
                    <a:pt x="1081" y="486"/>
                  </a:lnTo>
                  <a:lnTo>
                    <a:pt x="1081" y="476"/>
                  </a:lnTo>
                  <a:lnTo>
                    <a:pt x="1081" y="466"/>
                  </a:lnTo>
                  <a:lnTo>
                    <a:pt x="1081" y="457"/>
                  </a:lnTo>
                  <a:lnTo>
                    <a:pt x="1058" y="460"/>
                  </a:lnTo>
                  <a:lnTo>
                    <a:pt x="1035" y="466"/>
                  </a:lnTo>
                  <a:lnTo>
                    <a:pt x="1012" y="469"/>
                  </a:lnTo>
                  <a:lnTo>
                    <a:pt x="992" y="474"/>
                  </a:lnTo>
                  <a:lnTo>
                    <a:pt x="969" y="479"/>
                  </a:lnTo>
                  <a:lnTo>
                    <a:pt x="948" y="483"/>
                  </a:lnTo>
                  <a:lnTo>
                    <a:pt x="927" y="487"/>
                  </a:lnTo>
                  <a:lnTo>
                    <a:pt x="906" y="493"/>
                  </a:lnTo>
                  <a:lnTo>
                    <a:pt x="884" y="498"/>
                  </a:lnTo>
                  <a:lnTo>
                    <a:pt x="863" y="502"/>
                  </a:lnTo>
                  <a:lnTo>
                    <a:pt x="842" y="509"/>
                  </a:lnTo>
                  <a:lnTo>
                    <a:pt x="823" y="515"/>
                  </a:lnTo>
                  <a:lnTo>
                    <a:pt x="802" y="521"/>
                  </a:lnTo>
                  <a:lnTo>
                    <a:pt x="781" y="530"/>
                  </a:lnTo>
                  <a:lnTo>
                    <a:pt x="760" y="538"/>
                  </a:lnTo>
                  <a:lnTo>
                    <a:pt x="741" y="548"/>
                  </a:lnTo>
                  <a:lnTo>
                    <a:pt x="754" y="546"/>
                  </a:lnTo>
                  <a:lnTo>
                    <a:pt x="768" y="543"/>
                  </a:lnTo>
                  <a:lnTo>
                    <a:pt x="781" y="541"/>
                  </a:lnTo>
                  <a:lnTo>
                    <a:pt x="795" y="538"/>
                  </a:lnTo>
                  <a:lnTo>
                    <a:pt x="810" y="534"/>
                  </a:lnTo>
                  <a:lnTo>
                    <a:pt x="825" y="530"/>
                  </a:lnTo>
                  <a:lnTo>
                    <a:pt x="839" y="526"/>
                  </a:lnTo>
                  <a:lnTo>
                    <a:pt x="855" y="522"/>
                  </a:lnTo>
                  <a:lnTo>
                    <a:pt x="871" y="517"/>
                  </a:lnTo>
                  <a:lnTo>
                    <a:pt x="886" y="513"/>
                  </a:lnTo>
                  <a:lnTo>
                    <a:pt x="901" y="510"/>
                  </a:lnTo>
                  <a:lnTo>
                    <a:pt x="918" y="507"/>
                  </a:lnTo>
                  <a:lnTo>
                    <a:pt x="933" y="503"/>
                  </a:lnTo>
                  <a:lnTo>
                    <a:pt x="948" y="501"/>
                  </a:lnTo>
                  <a:lnTo>
                    <a:pt x="964" y="499"/>
                  </a:lnTo>
                  <a:lnTo>
                    <a:pt x="979" y="499"/>
                  </a:lnTo>
                  <a:lnTo>
                    <a:pt x="987" y="496"/>
                  </a:lnTo>
                  <a:lnTo>
                    <a:pt x="994" y="496"/>
                  </a:lnTo>
                  <a:lnTo>
                    <a:pt x="1000" y="496"/>
                  </a:lnTo>
                  <a:lnTo>
                    <a:pt x="1008" y="496"/>
                  </a:lnTo>
                  <a:lnTo>
                    <a:pt x="1004" y="500"/>
                  </a:lnTo>
                  <a:lnTo>
                    <a:pt x="998" y="503"/>
                  </a:lnTo>
                  <a:lnTo>
                    <a:pt x="989" y="506"/>
                  </a:lnTo>
                  <a:lnTo>
                    <a:pt x="981" y="508"/>
                  </a:lnTo>
                  <a:lnTo>
                    <a:pt x="971" y="509"/>
                  </a:lnTo>
                  <a:lnTo>
                    <a:pt x="963" y="511"/>
                  </a:lnTo>
                  <a:lnTo>
                    <a:pt x="955" y="516"/>
                  </a:lnTo>
                  <a:lnTo>
                    <a:pt x="954" y="524"/>
                  </a:lnTo>
                  <a:lnTo>
                    <a:pt x="943" y="525"/>
                  </a:lnTo>
                  <a:lnTo>
                    <a:pt x="935" y="527"/>
                  </a:lnTo>
                  <a:lnTo>
                    <a:pt x="927" y="528"/>
                  </a:lnTo>
                  <a:lnTo>
                    <a:pt x="918" y="530"/>
                  </a:lnTo>
                  <a:lnTo>
                    <a:pt x="907" y="531"/>
                  </a:lnTo>
                  <a:lnTo>
                    <a:pt x="900" y="533"/>
                  </a:lnTo>
                  <a:lnTo>
                    <a:pt x="892" y="534"/>
                  </a:lnTo>
                  <a:lnTo>
                    <a:pt x="884" y="537"/>
                  </a:lnTo>
                  <a:lnTo>
                    <a:pt x="874" y="538"/>
                  </a:lnTo>
                  <a:lnTo>
                    <a:pt x="866" y="540"/>
                  </a:lnTo>
                  <a:lnTo>
                    <a:pt x="858" y="542"/>
                  </a:lnTo>
                  <a:lnTo>
                    <a:pt x="849" y="547"/>
                  </a:lnTo>
                  <a:lnTo>
                    <a:pt x="841" y="550"/>
                  </a:lnTo>
                  <a:lnTo>
                    <a:pt x="834" y="554"/>
                  </a:lnTo>
                  <a:lnTo>
                    <a:pt x="825" y="560"/>
                  </a:lnTo>
                  <a:lnTo>
                    <a:pt x="817" y="565"/>
                  </a:lnTo>
                  <a:lnTo>
                    <a:pt x="824" y="565"/>
                  </a:lnTo>
                  <a:lnTo>
                    <a:pt x="830" y="565"/>
                  </a:lnTo>
                  <a:lnTo>
                    <a:pt x="837" y="565"/>
                  </a:lnTo>
                  <a:lnTo>
                    <a:pt x="843" y="565"/>
                  </a:lnTo>
                  <a:lnTo>
                    <a:pt x="849" y="564"/>
                  </a:lnTo>
                  <a:lnTo>
                    <a:pt x="857" y="563"/>
                  </a:lnTo>
                  <a:lnTo>
                    <a:pt x="863" y="563"/>
                  </a:lnTo>
                  <a:lnTo>
                    <a:pt x="870" y="562"/>
                  </a:lnTo>
                  <a:lnTo>
                    <a:pt x="876" y="560"/>
                  </a:lnTo>
                  <a:lnTo>
                    <a:pt x="883" y="559"/>
                  </a:lnTo>
                  <a:lnTo>
                    <a:pt x="889" y="557"/>
                  </a:lnTo>
                  <a:lnTo>
                    <a:pt x="896" y="557"/>
                  </a:lnTo>
                  <a:lnTo>
                    <a:pt x="904" y="556"/>
                  </a:lnTo>
                  <a:lnTo>
                    <a:pt x="911" y="556"/>
                  </a:lnTo>
                  <a:lnTo>
                    <a:pt x="918" y="556"/>
                  </a:lnTo>
                  <a:lnTo>
                    <a:pt x="925" y="557"/>
                  </a:lnTo>
                  <a:lnTo>
                    <a:pt x="904" y="563"/>
                  </a:lnTo>
                  <a:lnTo>
                    <a:pt x="882" y="568"/>
                  </a:lnTo>
                  <a:lnTo>
                    <a:pt x="860" y="574"/>
                  </a:lnTo>
                  <a:lnTo>
                    <a:pt x="837" y="580"/>
                  </a:lnTo>
                  <a:lnTo>
                    <a:pt x="814" y="586"/>
                  </a:lnTo>
                  <a:lnTo>
                    <a:pt x="793" y="592"/>
                  </a:lnTo>
                  <a:lnTo>
                    <a:pt x="771" y="597"/>
                  </a:lnTo>
                  <a:lnTo>
                    <a:pt x="751" y="606"/>
                  </a:lnTo>
                  <a:lnTo>
                    <a:pt x="728" y="615"/>
                  </a:lnTo>
                  <a:lnTo>
                    <a:pt x="707" y="624"/>
                  </a:lnTo>
                  <a:lnTo>
                    <a:pt x="687" y="634"/>
                  </a:lnTo>
                  <a:lnTo>
                    <a:pt x="668" y="646"/>
                  </a:lnTo>
                  <a:lnTo>
                    <a:pt x="648" y="658"/>
                  </a:lnTo>
                  <a:lnTo>
                    <a:pt x="630" y="673"/>
                  </a:lnTo>
                  <a:lnTo>
                    <a:pt x="613" y="689"/>
                  </a:lnTo>
                  <a:lnTo>
                    <a:pt x="598" y="710"/>
                  </a:lnTo>
                  <a:lnTo>
                    <a:pt x="588" y="711"/>
                  </a:lnTo>
                  <a:lnTo>
                    <a:pt x="582" y="715"/>
                  </a:lnTo>
                  <a:lnTo>
                    <a:pt x="575" y="721"/>
                  </a:lnTo>
                  <a:lnTo>
                    <a:pt x="569" y="728"/>
                  </a:lnTo>
                  <a:lnTo>
                    <a:pt x="562" y="733"/>
                  </a:lnTo>
                  <a:lnTo>
                    <a:pt x="557" y="737"/>
                  </a:lnTo>
                  <a:lnTo>
                    <a:pt x="550" y="738"/>
                  </a:lnTo>
                  <a:lnTo>
                    <a:pt x="545" y="737"/>
                  </a:lnTo>
                  <a:lnTo>
                    <a:pt x="547" y="730"/>
                  </a:lnTo>
                  <a:lnTo>
                    <a:pt x="552" y="724"/>
                  </a:lnTo>
                  <a:lnTo>
                    <a:pt x="559" y="717"/>
                  </a:lnTo>
                  <a:lnTo>
                    <a:pt x="566" y="711"/>
                  </a:lnTo>
                  <a:lnTo>
                    <a:pt x="572" y="702"/>
                  </a:lnTo>
                  <a:lnTo>
                    <a:pt x="581" y="697"/>
                  </a:lnTo>
                  <a:lnTo>
                    <a:pt x="588" y="689"/>
                  </a:lnTo>
                  <a:lnTo>
                    <a:pt x="595" y="684"/>
                  </a:lnTo>
                  <a:lnTo>
                    <a:pt x="600" y="677"/>
                  </a:lnTo>
                  <a:lnTo>
                    <a:pt x="605" y="671"/>
                  </a:lnTo>
                  <a:lnTo>
                    <a:pt x="606" y="667"/>
                  </a:lnTo>
                  <a:lnTo>
                    <a:pt x="606" y="662"/>
                  </a:lnTo>
                  <a:lnTo>
                    <a:pt x="604" y="658"/>
                  </a:lnTo>
                  <a:lnTo>
                    <a:pt x="598" y="657"/>
                  </a:lnTo>
                  <a:lnTo>
                    <a:pt x="589" y="656"/>
                  </a:lnTo>
                  <a:lnTo>
                    <a:pt x="577" y="657"/>
                  </a:lnTo>
                  <a:lnTo>
                    <a:pt x="568" y="666"/>
                  </a:lnTo>
                  <a:lnTo>
                    <a:pt x="559" y="674"/>
                  </a:lnTo>
                  <a:lnTo>
                    <a:pt x="551" y="682"/>
                  </a:lnTo>
                  <a:lnTo>
                    <a:pt x="542" y="689"/>
                  </a:lnTo>
                  <a:lnTo>
                    <a:pt x="536" y="693"/>
                  </a:lnTo>
                  <a:lnTo>
                    <a:pt x="530" y="696"/>
                  </a:lnTo>
                  <a:lnTo>
                    <a:pt x="524" y="698"/>
                  </a:lnTo>
                  <a:lnTo>
                    <a:pt x="518" y="699"/>
                  </a:lnTo>
                  <a:lnTo>
                    <a:pt x="518" y="690"/>
                  </a:lnTo>
                  <a:lnTo>
                    <a:pt x="523" y="682"/>
                  </a:lnTo>
                  <a:lnTo>
                    <a:pt x="527" y="673"/>
                  </a:lnTo>
                  <a:lnTo>
                    <a:pt x="534" y="667"/>
                  </a:lnTo>
                  <a:lnTo>
                    <a:pt x="542" y="657"/>
                  </a:lnTo>
                  <a:lnTo>
                    <a:pt x="554" y="647"/>
                  </a:lnTo>
                  <a:lnTo>
                    <a:pt x="559" y="644"/>
                  </a:lnTo>
                  <a:lnTo>
                    <a:pt x="565" y="640"/>
                  </a:lnTo>
                  <a:lnTo>
                    <a:pt x="571" y="636"/>
                  </a:lnTo>
                  <a:lnTo>
                    <a:pt x="578" y="633"/>
                  </a:lnTo>
                  <a:lnTo>
                    <a:pt x="583" y="629"/>
                  </a:lnTo>
                  <a:lnTo>
                    <a:pt x="590" y="626"/>
                  </a:lnTo>
                  <a:lnTo>
                    <a:pt x="596" y="621"/>
                  </a:lnTo>
                  <a:lnTo>
                    <a:pt x="604" y="618"/>
                  </a:lnTo>
                  <a:lnTo>
                    <a:pt x="609" y="615"/>
                  </a:lnTo>
                  <a:lnTo>
                    <a:pt x="616" y="612"/>
                  </a:lnTo>
                  <a:lnTo>
                    <a:pt x="621" y="607"/>
                  </a:lnTo>
                  <a:lnTo>
                    <a:pt x="627" y="604"/>
                  </a:lnTo>
                  <a:lnTo>
                    <a:pt x="631" y="601"/>
                  </a:lnTo>
                  <a:lnTo>
                    <a:pt x="639" y="596"/>
                  </a:lnTo>
                  <a:lnTo>
                    <a:pt x="643" y="591"/>
                  </a:lnTo>
                  <a:lnTo>
                    <a:pt x="646" y="584"/>
                  </a:lnTo>
                  <a:lnTo>
                    <a:pt x="637" y="588"/>
                  </a:lnTo>
                  <a:lnTo>
                    <a:pt x="629" y="592"/>
                  </a:lnTo>
                  <a:lnTo>
                    <a:pt x="619" y="594"/>
                  </a:lnTo>
                  <a:lnTo>
                    <a:pt x="612" y="599"/>
                  </a:lnTo>
                  <a:lnTo>
                    <a:pt x="604" y="601"/>
                  </a:lnTo>
                  <a:lnTo>
                    <a:pt x="595" y="604"/>
                  </a:lnTo>
                  <a:lnTo>
                    <a:pt x="587" y="606"/>
                  </a:lnTo>
                  <a:lnTo>
                    <a:pt x="581" y="609"/>
                  </a:lnTo>
                  <a:lnTo>
                    <a:pt x="571" y="612"/>
                  </a:lnTo>
                  <a:lnTo>
                    <a:pt x="564" y="615"/>
                  </a:lnTo>
                  <a:lnTo>
                    <a:pt x="556" y="617"/>
                  </a:lnTo>
                  <a:lnTo>
                    <a:pt x="548" y="622"/>
                  </a:lnTo>
                  <a:lnTo>
                    <a:pt x="541" y="627"/>
                  </a:lnTo>
                  <a:lnTo>
                    <a:pt x="534" y="632"/>
                  </a:lnTo>
                  <a:lnTo>
                    <a:pt x="527" y="637"/>
                  </a:lnTo>
                  <a:lnTo>
                    <a:pt x="521" y="647"/>
                  </a:lnTo>
                  <a:lnTo>
                    <a:pt x="519" y="641"/>
                  </a:lnTo>
                  <a:lnTo>
                    <a:pt x="521" y="635"/>
                  </a:lnTo>
                  <a:lnTo>
                    <a:pt x="523" y="629"/>
                  </a:lnTo>
                  <a:lnTo>
                    <a:pt x="525" y="624"/>
                  </a:lnTo>
                  <a:lnTo>
                    <a:pt x="534" y="615"/>
                  </a:lnTo>
                  <a:lnTo>
                    <a:pt x="545" y="605"/>
                  </a:lnTo>
                  <a:lnTo>
                    <a:pt x="548" y="601"/>
                  </a:lnTo>
                  <a:lnTo>
                    <a:pt x="556" y="596"/>
                  </a:lnTo>
                  <a:lnTo>
                    <a:pt x="560" y="594"/>
                  </a:lnTo>
                  <a:lnTo>
                    <a:pt x="568" y="591"/>
                  </a:lnTo>
                  <a:lnTo>
                    <a:pt x="572" y="588"/>
                  </a:lnTo>
                  <a:lnTo>
                    <a:pt x="578" y="584"/>
                  </a:lnTo>
                  <a:lnTo>
                    <a:pt x="583" y="582"/>
                  </a:lnTo>
                  <a:lnTo>
                    <a:pt x="590" y="581"/>
                  </a:lnTo>
                  <a:lnTo>
                    <a:pt x="583" y="577"/>
                  </a:lnTo>
                  <a:lnTo>
                    <a:pt x="577" y="576"/>
                  </a:lnTo>
                  <a:lnTo>
                    <a:pt x="571" y="575"/>
                  </a:lnTo>
                  <a:lnTo>
                    <a:pt x="564" y="577"/>
                  </a:lnTo>
                  <a:lnTo>
                    <a:pt x="557" y="579"/>
                  </a:lnTo>
                  <a:lnTo>
                    <a:pt x="548" y="583"/>
                  </a:lnTo>
                  <a:lnTo>
                    <a:pt x="542" y="587"/>
                  </a:lnTo>
                  <a:lnTo>
                    <a:pt x="536" y="592"/>
                  </a:lnTo>
                  <a:lnTo>
                    <a:pt x="529" y="595"/>
                  </a:lnTo>
                  <a:lnTo>
                    <a:pt x="523" y="600"/>
                  </a:lnTo>
                  <a:lnTo>
                    <a:pt x="516" y="603"/>
                  </a:lnTo>
                  <a:lnTo>
                    <a:pt x="510" y="606"/>
                  </a:lnTo>
                  <a:lnTo>
                    <a:pt x="513" y="596"/>
                  </a:lnTo>
                  <a:lnTo>
                    <a:pt x="521" y="591"/>
                  </a:lnTo>
                  <a:lnTo>
                    <a:pt x="528" y="584"/>
                  </a:lnTo>
                  <a:lnTo>
                    <a:pt x="536" y="581"/>
                  </a:lnTo>
                  <a:lnTo>
                    <a:pt x="543" y="576"/>
                  </a:lnTo>
                  <a:lnTo>
                    <a:pt x="551" y="571"/>
                  </a:lnTo>
                  <a:lnTo>
                    <a:pt x="557" y="564"/>
                  </a:lnTo>
                  <a:lnTo>
                    <a:pt x="559" y="557"/>
                  </a:lnTo>
                  <a:lnTo>
                    <a:pt x="551" y="559"/>
                  </a:lnTo>
                  <a:lnTo>
                    <a:pt x="542" y="560"/>
                  </a:lnTo>
                  <a:lnTo>
                    <a:pt x="530" y="561"/>
                  </a:lnTo>
                  <a:lnTo>
                    <a:pt x="519" y="563"/>
                  </a:lnTo>
                  <a:lnTo>
                    <a:pt x="509" y="565"/>
                  </a:lnTo>
                  <a:lnTo>
                    <a:pt x="499" y="567"/>
                  </a:lnTo>
                  <a:lnTo>
                    <a:pt x="527" y="541"/>
                  </a:lnTo>
                  <a:lnTo>
                    <a:pt x="558" y="520"/>
                  </a:lnTo>
                  <a:lnTo>
                    <a:pt x="589" y="499"/>
                  </a:lnTo>
                  <a:lnTo>
                    <a:pt x="623" y="482"/>
                  </a:lnTo>
                  <a:lnTo>
                    <a:pt x="657" y="466"/>
                  </a:lnTo>
                  <a:lnTo>
                    <a:pt x="693" y="451"/>
                  </a:lnTo>
                  <a:lnTo>
                    <a:pt x="729" y="438"/>
                  </a:lnTo>
                  <a:lnTo>
                    <a:pt x="766" y="428"/>
                  </a:lnTo>
                  <a:lnTo>
                    <a:pt x="802" y="416"/>
                  </a:lnTo>
                  <a:lnTo>
                    <a:pt x="840" y="407"/>
                  </a:lnTo>
                  <a:lnTo>
                    <a:pt x="878" y="398"/>
                  </a:lnTo>
                  <a:lnTo>
                    <a:pt x="917" y="391"/>
                  </a:lnTo>
                  <a:lnTo>
                    <a:pt x="954" y="382"/>
                  </a:lnTo>
                  <a:lnTo>
                    <a:pt x="990" y="375"/>
                  </a:lnTo>
                  <a:lnTo>
                    <a:pt x="1026" y="366"/>
                  </a:lnTo>
                  <a:lnTo>
                    <a:pt x="1064" y="360"/>
                  </a:lnTo>
                  <a:lnTo>
                    <a:pt x="1064" y="352"/>
                  </a:lnTo>
                  <a:lnTo>
                    <a:pt x="1063" y="346"/>
                  </a:lnTo>
                  <a:lnTo>
                    <a:pt x="1060" y="340"/>
                  </a:lnTo>
                  <a:lnTo>
                    <a:pt x="1059" y="334"/>
                  </a:lnTo>
                  <a:lnTo>
                    <a:pt x="1045" y="336"/>
                  </a:lnTo>
                  <a:lnTo>
                    <a:pt x="1030" y="339"/>
                  </a:lnTo>
                  <a:lnTo>
                    <a:pt x="1014" y="341"/>
                  </a:lnTo>
                  <a:lnTo>
                    <a:pt x="1001" y="344"/>
                  </a:lnTo>
                  <a:lnTo>
                    <a:pt x="987" y="347"/>
                  </a:lnTo>
                  <a:lnTo>
                    <a:pt x="972" y="350"/>
                  </a:lnTo>
                  <a:lnTo>
                    <a:pt x="958" y="352"/>
                  </a:lnTo>
                  <a:lnTo>
                    <a:pt x="945" y="354"/>
                  </a:lnTo>
                  <a:lnTo>
                    <a:pt x="930" y="356"/>
                  </a:lnTo>
                  <a:lnTo>
                    <a:pt x="917" y="358"/>
                  </a:lnTo>
                  <a:lnTo>
                    <a:pt x="904" y="361"/>
                  </a:lnTo>
                  <a:lnTo>
                    <a:pt x="890" y="363"/>
                  </a:lnTo>
                  <a:lnTo>
                    <a:pt x="877" y="365"/>
                  </a:lnTo>
                  <a:lnTo>
                    <a:pt x="865" y="367"/>
                  </a:lnTo>
                  <a:lnTo>
                    <a:pt x="853" y="370"/>
                  </a:lnTo>
                  <a:lnTo>
                    <a:pt x="843" y="373"/>
                  </a:lnTo>
                  <a:lnTo>
                    <a:pt x="835" y="373"/>
                  </a:lnTo>
                  <a:lnTo>
                    <a:pt x="827" y="373"/>
                  </a:lnTo>
                  <a:lnTo>
                    <a:pt x="818" y="374"/>
                  </a:lnTo>
                  <a:lnTo>
                    <a:pt x="812" y="376"/>
                  </a:lnTo>
                  <a:lnTo>
                    <a:pt x="804" y="378"/>
                  </a:lnTo>
                  <a:lnTo>
                    <a:pt x="798" y="381"/>
                  </a:lnTo>
                  <a:lnTo>
                    <a:pt x="790" y="383"/>
                  </a:lnTo>
                  <a:lnTo>
                    <a:pt x="784" y="387"/>
                  </a:lnTo>
                  <a:lnTo>
                    <a:pt x="777" y="389"/>
                  </a:lnTo>
                  <a:lnTo>
                    <a:pt x="770" y="392"/>
                  </a:lnTo>
                  <a:lnTo>
                    <a:pt x="764" y="394"/>
                  </a:lnTo>
                  <a:lnTo>
                    <a:pt x="757" y="397"/>
                  </a:lnTo>
                  <a:lnTo>
                    <a:pt x="749" y="400"/>
                  </a:lnTo>
                  <a:lnTo>
                    <a:pt x="742" y="402"/>
                  </a:lnTo>
                  <a:lnTo>
                    <a:pt x="734" y="403"/>
                  </a:lnTo>
                  <a:lnTo>
                    <a:pt x="727" y="404"/>
                  </a:lnTo>
                  <a:lnTo>
                    <a:pt x="711" y="407"/>
                  </a:lnTo>
                  <a:lnTo>
                    <a:pt x="696" y="414"/>
                  </a:lnTo>
                  <a:lnTo>
                    <a:pt x="681" y="417"/>
                  </a:lnTo>
                  <a:lnTo>
                    <a:pt x="666" y="423"/>
                  </a:lnTo>
                  <a:lnTo>
                    <a:pt x="651" y="428"/>
                  </a:lnTo>
                  <a:lnTo>
                    <a:pt x="636" y="433"/>
                  </a:lnTo>
                  <a:lnTo>
                    <a:pt x="621" y="438"/>
                  </a:lnTo>
                  <a:lnTo>
                    <a:pt x="606" y="445"/>
                  </a:lnTo>
                  <a:lnTo>
                    <a:pt x="592" y="450"/>
                  </a:lnTo>
                  <a:lnTo>
                    <a:pt x="577" y="457"/>
                  </a:lnTo>
                  <a:lnTo>
                    <a:pt x="563" y="463"/>
                  </a:lnTo>
                  <a:lnTo>
                    <a:pt x="550" y="471"/>
                  </a:lnTo>
                  <a:lnTo>
                    <a:pt x="536" y="479"/>
                  </a:lnTo>
                  <a:lnTo>
                    <a:pt x="524" y="488"/>
                  </a:lnTo>
                  <a:lnTo>
                    <a:pt x="512" y="497"/>
                  </a:lnTo>
                  <a:lnTo>
                    <a:pt x="501" y="508"/>
                  </a:lnTo>
                  <a:lnTo>
                    <a:pt x="495" y="504"/>
                  </a:lnTo>
                  <a:lnTo>
                    <a:pt x="490" y="506"/>
                  </a:lnTo>
                  <a:lnTo>
                    <a:pt x="486" y="506"/>
                  </a:lnTo>
                  <a:lnTo>
                    <a:pt x="481" y="503"/>
                  </a:lnTo>
                  <a:lnTo>
                    <a:pt x="477" y="510"/>
                  </a:lnTo>
                  <a:lnTo>
                    <a:pt x="476" y="513"/>
                  </a:lnTo>
                  <a:lnTo>
                    <a:pt x="471" y="516"/>
                  </a:lnTo>
                  <a:lnTo>
                    <a:pt x="466" y="519"/>
                  </a:lnTo>
                  <a:lnTo>
                    <a:pt x="460" y="517"/>
                  </a:lnTo>
                  <a:lnTo>
                    <a:pt x="454" y="517"/>
                  </a:lnTo>
                  <a:lnTo>
                    <a:pt x="448" y="515"/>
                  </a:lnTo>
                  <a:lnTo>
                    <a:pt x="442" y="514"/>
                  </a:lnTo>
                  <a:lnTo>
                    <a:pt x="434" y="511"/>
                  </a:lnTo>
                  <a:lnTo>
                    <a:pt x="427" y="509"/>
                  </a:lnTo>
                  <a:lnTo>
                    <a:pt x="419" y="506"/>
                  </a:lnTo>
                  <a:lnTo>
                    <a:pt x="411" y="502"/>
                  </a:lnTo>
                  <a:lnTo>
                    <a:pt x="403" y="499"/>
                  </a:lnTo>
                  <a:lnTo>
                    <a:pt x="397" y="499"/>
                  </a:lnTo>
                  <a:lnTo>
                    <a:pt x="388" y="499"/>
                  </a:lnTo>
                  <a:lnTo>
                    <a:pt x="382" y="499"/>
                  </a:lnTo>
                  <a:lnTo>
                    <a:pt x="371" y="499"/>
                  </a:lnTo>
                  <a:lnTo>
                    <a:pt x="356" y="498"/>
                  </a:lnTo>
                  <a:lnTo>
                    <a:pt x="338" y="497"/>
                  </a:lnTo>
                  <a:lnTo>
                    <a:pt x="317" y="496"/>
                  </a:lnTo>
                  <a:lnTo>
                    <a:pt x="293" y="494"/>
                  </a:lnTo>
                  <a:lnTo>
                    <a:pt x="269" y="491"/>
                  </a:lnTo>
                  <a:lnTo>
                    <a:pt x="241" y="489"/>
                  </a:lnTo>
                  <a:lnTo>
                    <a:pt x="213" y="488"/>
                  </a:lnTo>
                  <a:lnTo>
                    <a:pt x="185" y="486"/>
                  </a:lnTo>
                  <a:lnTo>
                    <a:pt x="156" y="485"/>
                  </a:lnTo>
                  <a:lnTo>
                    <a:pt x="129" y="483"/>
                  </a:lnTo>
                  <a:lnTo>
                    <a:pt x="103" y="482"/>
                  </a:lnTo>
                  <a:lnTo>
                    <a:pt x="77" y="481"/>
                  </a:lnTo>
                  <a:lnTo>
                    <a:pt x="56" y="480"/>
                  </a:lnTo>
                  <a:lnTo>
                    <a:pt x="36" y="480"/>
                  </a:lnTo>
                  <a:lnTo>
                    <a:pt x="21" y="480"/>
                  </a:lnTo>
                  <a:lnTo>
                    <a:pt x="11" y="481"/>
                  </a:lnTo>
                  <a:lnTo>
                    <a:pt x="0" y="482"/>
                  </a:lnTo>
                  <a:lnTo>
                    <a:pt x="16" y="468"/>
                  </a:lnTo>
                  <a:lnTo>
                    <a:pt x="24" y="460"/>
                  </a:lnTo>
                  <a:lnTo>
                    <a:pt x="34" y="454"/>
                  </a:lnTo>
                  <a:lnTo>
                    <a:pt x="44" y="447"/>
                  </a:lnTo>
                  <a:lnTo>
                    <a:pt x="53" y="441"/>
                  </a:lnTo>
                  <a:lnTo>
                    <a:pt x="63" y="435"/>
                  </a:lnTo>
                  <a:lnTo>
                    <a:pt x="75" y="429"/>
                  </a:lnTo>
                  <a:lnTo>
                    <a:pt x="86" y="423"/>
                  </a:lnTo>
                  <a:lnTo>
                    <a:pt x="98" y="417"/>
                  </a:lnTo>
                  <a:lnTo>
                    <a:pt x="107" y="411"/>
                  </a:lnTo>
                  <a:lnTo>
                    <a:pt x="120" y="405"/>
                  </a:lnTo>
                  <a:lnTo>
                    <a:pt x="129" y="400"/>
                  </a:lnTo>
                  <a:lnTo>
                    <a:pt x="142" y="394"/>
                  </a:lnTo>
                  <a:lnTo>
                    <a:pt x="152" y="389"/>
                  </a:lnTo>
                  <a:lnTo>
                    <a:pt x="164" y="383"/>
                  </a:lnTo>
                  <a:lnTo>
                    <a:pt x="175" y="378"/>
                  </a:lnTo>
                  <a:lnTo>
                    <a:pt x="187" y="373"/>
                  </a:lnTo>
                  <a:lnTo>
                    <a:pt x="220" y="361"/>
                  </a:lnTo>
                  <a:lnTo>
                    <a:pt x="253" y="352"/>
                  </a:lnTo>
                  <a:lnTo>
                    <a:pt x="288" y="343"/>
                  </a:lnTo>
                  <a:lnTo>
                    <a:pt x="324" y="339"/>
                  </a:lnTo>
                  <a:lnTo>
                    <a:pt x="360" y="334"/>
                  </a:lnTo>
                  <a:lnTo>
                    <a:pt x="397" y="330"/>
                  </a:lnTo>
                  <a:lnTo>
                    <a:pt x="433" y="329"/>
                  </a:lnTo>
                  <a:lnTo>
                    <a:pt x="470" y="329"/>
                  </a:lnTo>
                  <a:lnTo>
                    <a:pt x="506" y="328"/>
                  </a:lnTo>
                  <a:lnTo>
                    <a:pt x="543" y="328"/>
                  </a:lnTo>
                  <a:lnTo>
                    <a:pt x="581" y="329"/>
                  </a:lnTo>
                  <a:lnTo>
                    <a:pt x="618" y="330"/>
                  </a:lnTo>
                  <a:lnTo>
                    <a:pt x="656" y="331"/>
                  </a:lnTo>
                  <a:lnTo>
                    <a:pt x="693" y="334"/>
                  </a:lnTo>
                  <a:lnTo>
                    <a:pt x="730" y="336"/>
                  </a:lnTo>
                  <a:lnTo>
                    <a:pt x="768" y="338"/>
                  </a:lnTo>
                  <a:lnTo>
                    <a:pt x="764" y="330"/>
                  </a:lnTo>
                  <a:lnTo>
                    <a:pt x="763" y="323"/>
                  </a:lnTo>
                  <a:lnTo>
                    <a:pt x="763" y="315"/>
                  </a:lnTo>
                  <a:lnTo>
                    <a:pt x="764" y="308"/>
                  </a:lnTo>
                  <a:lnTo>
                    <a:pt x="765" y="299"/>
                  </a:lnTo>
                  <a:lnTo>
                    <a:pt x="768" y="289"/>
                  </a:lnTo>
                  <a:lnTo>
                    <a:pt x="770" y="281"/>
                  </a:lnTo>
                  <a:lnTo>
                    <a:pt x="775" y="273"/>
                  </a:lnTo>
                  <a:lnTo>
                    <a:pt x="778" y="263"/>
                  </a:lnTo>
                  <a:lnTo>
                    <a:pt x="781" y="255"/>
                  </a:lnTo>
                  <a:lnTo>
                    <a:pt x="784" y="246"/>
                  </a:lnTo>
                  <a:lnTo>
                    <a:pt x="789" y="236"/>
                  </a:lnTo>
                  <a:lnTo>
                    <a:pt x="792" y="228"/>
                  </a:lnTo>
                  <a:lnTo>
                    <a:pt x="795" y="219"/>
                  </a:lnTo>
                  <a:lnTo>
                    <a:pt x="799" y="211"/>
                  </a:lnTo>
                  <a:lnTo>
                    <a:pt x="802" y="204"/>
                  </a:lnTo>
                  <a:lnTo>
                    <a:pt x="804" y="195"/>
                  </a:lnTo>
                  <a:lnTo>
                    <a:pt x="807" y="188"/>
                  </a:lnTo>
                  <a:lnTo>
                    <a:pt x="811" y="179"/>
                  </a:lnTo>
                  <a:lnTo>
                    <a:pt x="814" y="171"/>
                  </a:lnTo>
                  <a:lnTo>
                    <a:pt x="816" y="162"/>
                  </a:lnTo>
                  <a:lnTo>
                    <a:pt x="819" y="154"/>
                  </a:lnTo>
                  <a:lnTo>
                    <a:pt x="822" y="147"/>
                  </a:lnTo>
                  <a:lnTo>
                    <a:pt x="824" y="140"/>
                  </a:lnTo>
                  <a:lnTo>
                    <a:pt x="823" y="131"/>
                  </a:lnTo>
                  <a:lnTo>
                    <a:pt x="823" y="126"/>
                  </a:lnTo>
                  <a:lnTo>
                    <a:pt x="819" y="120"/>
                  </a:lnTo>
                  <a:lnTo>
                    <a:pt x="816" y="116"/>
                  </a:lnTo>
                  <a:lnTo>
                    <a:pt x="810" y="112"/>
                  </a:lnTo>
                  <a:lnTo>
                    <a:pt x="802" y="110"/>
                  </a:lnTo>
                  <a:lnTo>
                    <a:pt x="792" y="109"/>
                  </a:lnTo>
                  <a:lnTo>
                    <a:pt x="780" y="110"/>
                  </a:lnTo>
                  <a:lnTo>
                    <a:pt x="758" y="102"/>
                  </a:lnTo>
                  <a:lnTo>
                    <a:pt x="737" y="98"/>
                  </a:lnTo>
                  <a:lnTo>
                    <a:pt x="716" y="94"/>
                  </a:lnTo>
                  <a:lnTo>
                    <a:pt x="694" y="91"/>
                  </a:lnTo>
                  <a:lnTo>
                    <a:pt x="671" y="89"/>
                  </a:lnTo>
                  <a:lnTo>
                    <a:pt x="648" y="89"/>
                  </a:lnTo>
                  <a:lnTo>
                    <a:pt x="625" y="89"/>
                  </a:lnTo>
                  <a:lnTo>
                    <a:pt x="603" y="89"/>
                  </a:lnTo>
                  <a:lnTo>
                    <a:pt x="578" y="88"/>
                  </a:lnTo>
                  <a:lnTo>
                    <a:pt x="556" y="88"/>
                  </a:lnTo>
                  <a:lnTo>
                    <a:pt x="533" y="88"/>
                  </a:lnTo>
                  <a:lnTo>
                    <a:pt x="511" y="87"/>
                  </a:lnTo>
                  <a:lnTo>
                    <a:pt x="488" y="83"/>
                  </a:lnTo>
                  <a:lnTo>
                    <a:pt x="468" y="80"/>
                  </a:lnTo>
                  <a:lnTo>
                    <a:pt x="447" y="75"/>
                  </a:lnTo>
                  <a:lnTo>
                    <a:pt x="430" y="69"/>
                  </a:lnTo>
                  <a:lnTo>
                    <a:pt x="430" y="67"/>
                  </a:lnTo>
                  <a:lnTo>
                    <a:pt x="428" y="63"/>
                  </a:lnTo>
                  <a:lnTo>
                    <a:pt x="434" y="60"/>
                  </a:lnTo>
                  <a:lnTo>
                    <a:pt x="442" y="58"/>
                  </a:lnTo>
                  <a:lnTo>
                    <a:pt x="448" y="56"/>
                  </a:lnTo>
                  <a:lnTo>
                    <a:pt x="456" y="52"/>
                  </a:lnTo>
                  <a:lnTo>
                    <a:pt x="463" y="48"/>
                  </a:lnTo>
                  <a:lnTo>
                    <a:pt x="469" y="45"/>
                  </a:lnTo>
                  <a:lnTo>
                    <a:pt x="476" y="41"/>
                  </a:lnTo>
                  <a:lnTo>
                    <a:pt x="483" y="37"/>
                  </a:lnTo>
                  <a:lnTo>
                    <a:pt x="490" y="33"/>
                  </a:lnTo>
                  <a:lnTo>
                    <a:pt x="500" y="30"/>
                  </a:lnTo>
                  <a:lnTo>
                    <a:pt x="507" y="27"/>
                  </a:lnTo>
                  <a:lnTo>
                    <a:pt x="516" y="27"/>
                  </a:lnTo>
                  <a:lnTo>
                    <a:pt x="524" y="25"/>
                  </a:lnTo>
                  <a:lnTo>
                    <a:pt x="533" y="29"/>
                  </a:lnTo>
                  <a:lnTo>
                    <a:pt x="540" y="33"/>
                  </a:lnTo>
                  <a:lnTo>
                    <a:pt x="548" y="40"/>
                  </a:lnTo>
                  <a:lnTo>
                    <a:pt x="558" y="44"/>
                  </a:lnTo>
                  <a:lnTo>
                    <a:pt x="568" y="47"/>
                  </a:lnTo>
                  <a:lnTo>
                    <a:pt x="577" y="50"/>
                  </a:lnTo>
                  <a:lnTo>
                    <a:pt x="588" y="54"/>
                  </a:lnTo>
                  <a:lnTo>
                    <a:pt x="598" y="55"/>
                  </a:lnTo>
                  <a:lnTo>
                    <a:pt x="610" y="56"/>
                  </a:lnTo>
                  <a:lnTo>
                    <a:pt x="619" y="55"/>
                  </a:lnTo>
                  <a:lnTo>
                    <a:pt x="631" y="54"/>
                  </a:lnTo>
                  <a:lnTo>
                    <a:pt x="641" y="49"/>
                  </a:lnTo>
                  <a:lnTo>
                    <a:pt x="652" y="46"/>
                  </a:lnTo>
                  <a:lnTo>
                    <a:pt x="662" y="41"/>
                  </a:lnTo>
                  <a:lnTo>
                    <a:pt x="671" y="35"/>
                  </a:lnTo>
                  <a:lnTo>
                    <a:pt x="678" y="27"/>
                  </a:lnTo>
                  <a:lnTo>
                    <a:pt x="687" y="19"/>
                  </a:lnTo>
                  <a:lnTo>
                    <a:pt x="695" y="9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5" name="Freeform 430"/>
            <p:cNvSpPr>
              <a:spLocks/>
            </p:cNvSpPr>
            <p:nvPr/>
          </p:nvSpPr>
          <p:spPr bwMode="auto">
            <a:xfrm>
              <a:off x="6841" y="3739"/>
              <a:ext cx="18" cy="6"/>
            </a:xfrm>
            <a:custGeom>
              <a:avLst/>
              <a:gdLst>
                <a:gd name="T0" fmla="*/ 0 w 71"/>
                <a:gd name="T1" fmla="*/ 0 h 24"/>
                <a:gd name="T2" fmla="*/ 0 w 71"/>
                <a:gd name="T3" fmla="*/ 0 h 24"/>
                <a:gd name="T4" fmla="*/ 0 w 71"/>
                <a:gd name="T5" fmla="*/ 0 h 24"/>
                <a:gd name="T6" fmla="*/ 0 w 71"/>
                <a:gd name="T7" fmla="*/ 0 h 24"/>
                <a:gd name="T8" fmla="*/ 0 w 71"/>
                <a:gd name="T9" fmla="*/ 0 h 24"/>
                <a:gd name="T10" fmla="*/ 0 w 71"/>
                <a:gd name="T11" fmla="*/ 0 h 24"/>
                <a:gd name="T12" fmla="*/ 0 w 71"/>
                <a:gd name="T13" fmla="*/ 0 h 24"/>
                <a:gd name="T14" fmla="*/ 0 w 71"/>
                <a:gd name="T15" fmla="*/ 0 h 24"/>
                <a:gd name="T16" fmla="*/ 0 w 71"/>
                <a:gd name="T17" fmla="*/ 0 h 24"/>
                <a:gd name="T18" fmla="*/ 0 w 71"/>
                <a:gd name="T19" fmla="*/ 0 h 24"/>
                <a:gd name="T20" fmla="*/ 0 w 71"/>
                <a:gd name="T21" fmla="*/ 0 h 24"/>
                <a:gd name="T22" fmla="*/ 0 w 71"/>
                <a:gd name="T23" fmla="*/ 0 h 24"/>
                <a:gd name="T24" fmla="*/ 0 w 71"/>
                <a:gd name="T25" fmla="*/ 0 h 24"/>
                <a:gd name="T26" fmla="*/ 0 w 71"/>
                <a:gd name="T27" fmla="*/ 0 h 24"/>
                <a:gd name="T28" fmla="*/ 0 w 71"/>
                <a:gd name="T29" fmla="*/ 0 h 24"/>
                <a:gd name="T30" fmla="*/ 0 w 71"/>
                <a:gd name="T31" fmla="*/ 0 h 24"/>
                <a:gd name="T32" fmla="*/ 0 w 71"/>
                <a:gd name="T33" fmla="*/ 0 h 24"/>
                <a:gd name="T34" fmla="*/ 0 w 71"/>
                <a:gd name="T35" fmla="*/ 0 h 24"/>
                <a:gd name="T36" fmla="*/ 0 w 71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1"/>
                <a:gd name="T58" fmla="*/ 0 h 24"/>
                <a:gd name="T59" fmla="*/ 71 w 71"/>
                <a:gd name="T60" fmla="*/ 24 h 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1" h="24">
                  <a:moveTo>
                    <a:pt x="8" y="0"/>
                  </a:moveTo>
                  <a:lnTo>
                    <a:pt x="13" y="0"/>
                  </a:lnTo>
                  <a:lnTo>
                    <a:pt x="20" y="1"/>
                  </a:lnTo>
                  <a:lnTo>
                    <a:pt x="27" y="1"/>
                  </a:lnTo>
                  <a:lnTo>
                    <a:pt x="36" y="2"/>
                  </a:lnTo>
                  <a:lnTo>
                    <a:pt x="45" y="3"/>
                  </a:lnTo>
                  <a:lnTo>
                    <a:pt x="56" y="4"/>
                  </a:lnTo>
                  <a:lnTo>
                    <a:pt x="65" y="7"/>
                  </a:lnTo>
                  <a:lnTo>
                    <a:pt x="71" y="12"/>
                  </a:lnTo>
                  <a:lnTo>
                    <a:pt x="43" y="24"/>
                  </a:lnTo>
                  <a:lnTo>
                    <a:pt x="32" y="24"/>
                  </a:lnTo>
                  <a:lnTo>
                    <a:pt x="21" y="24"/>
                  </a:lnTo>
                  <a:lnTo>
                    <a:pt x="10" y="21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6" name="Freeform 431"/>
            <p:cNvSpPr>
              <a:spLocks/>
            </p:cNvSpPr>
            <p:nvPr/>
          </p:nvSpPr>
          <p:spPr bwMode="auto">
            <a:xfrm>
              <a:off x="7035" y="3739"/>
              <a:ext cx="11" cy="8"/>
            </a:xfrm>
            <a:custGeom>
              <a:avLst/>
              <a:gdLst>
                <a:gd name="T0" fmla="*/ 0 w 46"/>
                <a:gd name="T1" fmla="*/ 0 h 34"/>
                <a:gd name="T2" fmla="*/ 0 w 46"/>
                <a:gd name="T3" fmla="*/ 0 h 34"/>
                <a:gd name="T4" fmla="*/ 0 w 46"/>
                <a:gd name="T5" fmla="*/ 0 h 34"/>
                <a:gd name="T6" fmla="*/ 0 w 46"/>
                <a:gd name="T7" fmla="*/ 0 h 34"/>
                <a:gd name="T8" fmla="*/ 0 w 46"/>
                <a:gd name="T9" fmla="*/ 0 h 34"/>
                <a:gd name="T10" fmla="*/ 0 w 46"/>
                <a:gd name="T11" fmla="*/ 0 h 34"/>
                <a:gd name="T12" fmla="*/ 0 w 46"/>
                <a:gd name="T13" fmla="*/ 0 h 34"/>
                <a:gd name="T14" fmla="*/ 0 w 46"/>
                <a:gd name="T15" fmla="*/ 0 h 34"/>
                <a:gd name="T16" fmla="*/ 0 w 46"/>
                <a:gd name="T17" fmla="*/ 0 h 34"/>
                <a:gd name="T18" fmla="*/ 0 w 46"/>
                <a:gd name="T19" fmla="*/ 0 h 34"/>
                <a:gd name="T20" fmla="*/ 0 w 46"/>
                <a:gd name="T21" fmla="*/ 0 h 34"/>
                <a:gd name="T22" fmla="*/ 0 w 46"/>
                <a:gd name="T23" fmla="*/ 0 h 34"/>
                <a:gd name="T24" fmla="*/ 0 w 46"/>
                <a:gd name="T25" fmla="*/ 0 h 34"/>
                <a:gd name="T26" fmla="*/ 0 w 46"/>
                <a:gd name="T27" fmla="*/ 0 h 34"/>
                <a:gd name="T28" fmla="*/ 0 w 46"/>
                <a:gd name="T29" fmla="*/ 0 h 34"/>
                <a:gd name="T30" fmla="*/ 0 w 46"/>
                <a:gd name="T31" fmla="*/ 0 h 34"/>
                <a:gd name="T32" fmla="*/ 0 w 46"/>
                <a:gd name="T33" fmla="*/ 0 h 34"/>
                <a:gd name="T34" fmla="*/ 0 w 46"/>
                <a:gd name="T35" fmla="*/ 0 h 34"/>
                <a:gd name="T36" fmla="*/ 0 w 46"/>
                <a:gd name="T37" fmla="*/ 0 h 34"/>
                <a:gd name="T38" fmla="*/ 0 w 46"/>
                <a:gd name="T39" fmla="*/ 0 h 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6"/>
                <a:gd name="T61" fmla="*/ 0 h 34"/>
                <a:gd name="T62" fmla="*/ 46 w 46"/>
                <a:gd name="T63" fmla="*/ 34 h 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6" h="34">
                  <a:moveTo>
                    <a:pt x="24" y="0"/>
                  </a:moveTo>
                  <a:lnTo>
                    <a:pt x="27" y="1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4" y="7"/>
                  </a:lnTo>
                  <a:lnTo>
                    <a:pt x="45" y="10"/>
                  </a:lnTo>
                  <a:lnTo>
                    <a:pt x="46" y="16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2" y="16"/>
                  </a:lnTo>
                  <a:lnTo>
                    <a:pt x="28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9" y="32"/>
                  </a:lnTo>
                  <a:lnTo>
                    <a:pt x="0" y="34"/>
                  </a:lnTo>
                  <a:lnTo>
                    <a:pt x="6" y="24"/>
                  </a:lnTo>
                  <a:lnTo>
                    <a:pt x="14" y="17"/>
                  </a:lnTo>
                  <a:lnTo>
                    <a:pt x="20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7" name="Freeform 432"/>
            <p:cNvSpPr>
              <a:spLocks/>
            </p:cNvSpPr>
            <p:nvPr/>
          </p:nvSpPr>
          <p:spPr bwMode="auto">
            <a:xfrm>
              <a:off x="6945" y="3745"/>
              <a:ext cx="16" cy="13"/>
            </a:xfrm>
            <a:custGeom>
              <a:avLst/>
              <a:gdLst>
                <a:gd name="T0" fmla="*/ 0 w 62"/>
                <a:gd name="T1" fmla="*/ 0 h 53"/>
                <a:gd name="T2" fmla="*/ 0 w 62"/>
                <a:gd name="T3" fmla="*/ 0 h 53"/>
                <a:gd name="T4" fmla="*/ 0 w 62"/>
                <a:gd name="T5" fmla="*/ 0 h 53"/>
                <a:gd name="T6" fmla="*/ 0 w 62"/>
                <a:gd name="T7" fmla="*/ 0 h 53"/>
                <a:gd name="T8" fmla="*/ 0 w 62"/>
                <a:gd name="T9" fmla="*/ 0 h 53"/>
                <a:gd name="T10" fmla="*/ 0 w 62"/>
                <a:gd name="T11" fmla="*/ 0 h 53"/>
                <a:gd name="T12" fmla="*/ 0 w 62"/>
                <a:gd name="T13" fmla="*/ 0 h 53"/>
                <a:gd name="T14" fmla="*/ 0 w 62"/>
                <a:gd name="T15" fmla="*/ 0 h 53"/>
                <a:gd name="T16" fmla="*/ 0 w 62"/>
                <a:gd name="T17" fmla="*/ 0 h 53"/>
                <a:gd name="T18" fmla="*/ 0 w 62"/>
                <a:gd name="T19" fmla="*/ 0 h 53"/>
                <a:gd name="T20" fmla="*/ 0 w 62"/>
                <a:gd name="T21" fmla="*/ 0 h 53"/>
                <a:gd name="T22" fmla="*/ 0 w 62"/>
                <a:gd name="T23" fmla="*/ 0 h 53"/>
                <a:gd name="T24" fmla="*/ 0 w 62"/>
                <a:gd name="T25" fmla="*/ 0 h 53"/>
                <a:gd name="T26" fmla="*/ 0 w 62"/>
                <a:gd name="T27" fmla="*/ 0 h 53"/>
                <a:gd name="T28" fmla="*/ 0 w 62"/>
                <a:gd name="T29" fmla="*/ 0 h 53"/>
                <a:gd name="T30" fmla="*/ 0 w 62"/>
                <a:gd name="T31" fmla="*/ 0 h 53"/>
                <a:gd name="T32" fmla="*/ 0 w 62"/>
                <a:gd name="T33" fmla="*/ 0 h 53"/>
                <a:gd name="T34" fmla="*/ 0 w 62"/>
                <a:gd name="T35" fmla="*/ 0 h 53"/>
                <a:gd name="T36" fmla="*/ 0 w 62"/>
                <a:gd name="T37" fmla="*/ 0 h 53"/>
                <a:gd name="T38" fmla="*/ 0 w 62"/>
                <a:gd name="T39" fmla="*/ 0 h 53"/>
                <a:gd name="T40" fmla="*/ 0 w 62"/>
                <a:gd name="T41" fmla="*/ 0 h 53"/>
                <a:gd name="T42" fmla="*/ 0 w 62"/>
                <a:gd name="T43" fmla="*/ 0 h 53"/>
                <a:gd name="T44" fmla="*/ 0 w 62"/>
                <a:gd name="T45" fmla="*/ 0 h 53"/>
                <a:gd name="T46" fmla="*/ 0 w 62"/>
                <a:gd name="T47" fmla="*/ 0 h 53"/>
                <a:gd name="T48" fmla="*/ 0 w 62"/>
                <a:gd name="T49" fmla="*/ 0 h 53"/>
                <a:gd name="T50" fmla="*/ 0 w 62"/>
                <a:gd name="T51" fmla="*/ 0 h 53"/>
                <a:gd name="T52" fmla="*/ 0 w 62"/>
                <a:gd name="T53" fmla="*/ 0 h 53"/>
                <a:gd name="T54" fmla="*/ 0 w 62"/>
                <a:gd name="T55" fmla="*/ 0 h 53"/>
                <a:gd name="T56" fmla="*/ 0 w 62"/>
                <a:gd name="T57" fmla="*/ 0 h 53"/>
                <a:gd name="T58" fmla="*/ 0 w 62"/>
                <a:gd name="T59" fmla="*/ 0 h 53"/>
                <a:gd name="T60" fmla="*/ 0 w 62"/>
                <a:gd name="T61" fmla="*/ 0 h 53"/>
                <a:gd name="T62" fmla="*/ 0 w 62"/>
                <a:gd name="T63" fmla="*/ 0 h 53"/>
                <a:gd name="T64" fmla="*/ 0 w 62"/>
                <a:gd name="T65" fmla="*/ 0 h 53"/>
                <a:gd name="T66" fmla="*/ 0 w 62"/>
                <a:gd name="T67" fmla="*/ 0 h 53"/>
                <a:gd name="T68" fmla="*/ 0 w 62"/>
                <a:gd name="T69" fmla="*/ 0 h 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2"/>
                <a:gd name="T106" fmla="*/ 0 h 53"/>
                <a:gd name="T107" fmla="*/ 62 w 62"/>
                <a:gd name="T108" fmla="*/ 53 h 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2" h="53">
                  <a:moveTo>
                    <a:pt x="30" y="0"/>
                  </a:moveTo>
                  <a:lnTo>
                    <a:pt x="34" y="7"/>
                  </a:lnTo>
                  <a:lnTo>
                    <a:pt x="36" y="16"/>
                  </a:lnTo>
                  <a:lnTo>
                    <a:pt x="34" y="23"/>
                  </a:lnTo>
                  <a:lnTo>
                    <a:pt x="34" y="32"/>
                  </a:lnTo>
                  <a:lnTo>
                    <a:pt x="41" y="31"/>
                  </a:lnTo>
                  <a:lnTo>
                    <a:pt x="48" y="29"/>
                  </a:lnTo>
                  <a:lnTo>
                    <a:pt x="55" y="25"/>
                  </a:lnTo>
                  <a:lnTo>
                    <a:pt x="62" y="24"/>
                  </a:lnTo>
                  <a:lnTo>
                    <a:pt x="56" y="30"/>
                  </a:lnTo>
                  <a:lnTo>
                    <a:pt x="55" y="36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45" y="52"/>
                  </a:lnTo>
                  <a:lnTo>
                    <a:pt x="38" y="53"/>
                  </a:lnTo>
                  <a:lnTo>
                    <a:pt x="32" y="52"/>
                  </a:lnTo>
                  <a:lnTo>
                    <a:pt x="28" y="51"/>
                  </a:lnTo>
                  <a:lnTo>
                    <a:pt x="24" y="47"/>
                  </a:lnTo>
                  <a:lnTo>
                    <a:pt x="22" y="42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18" y="34"/>
                  </a:lnTo>
                  <a:lnTo>
                    <a:pt x="12" y="37"/>
                  </a:lnTo>
                  <a:lnTo>
                    <a:pt x="6" y="39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7" y="16"/>
                  </a:lnTo>
                  <a:lnTo>
                    <a:pt x="10" y="10"/>
                  </a:lnTo>
                  <a:lnTo>
                    <a:pt x="16" y="7"/>
                  </a:lnTo>
                  <a:lnTo>
                    <a:pt x="22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8" name="Freeform 433"/>
            <p:cNvSpPr>
              <a:spLocks/>
            </p:cNvSpPr>
            <p:nvPr/>
          </p:nvSpPr>
          <p:spPr bwMode="auto">
            <a:xfrm>
              <a:off x="6915" y="3752"/>
              <a:ext cx="10" cy="11"/>
            </a:xfrm>
            <a:custGeom>
              <a:avLst/>
              <a:gdLst>
                <a:gd name="T0" fmla="*/ 0 w 41"/>
                <a:gd name="T1" fmla="*/ 0 h 44"/>
                <a:gd name="T2" fmla="*/ 0 w 41"/>
                <a:gd name="T3" fmla="*/ 0 h 44"/>
                <a:gd name="T4" fmla="*/ 0 w 41"/>
                <a:gd name="T5" fmla="*/ 0 h 44"/>
                <a:gd name="T6" fmla="*/ 0 w 41"/>
                <a:gd name="T7" fmla="*/ 0 h 44"/>
                <a:gd name="T8" fmla="*/ 0 w 41"/>
                <a:gd name="T9" fmla="*/ 0 h 44"/>
                <a:gd name="T10" fmla="*/ 0 w 41"/>
                <a:gd name="T11" fmla="*/ 0 h 44"/>
                <a:gd name="T12" fmla="*/ 0 w 41"/>
                <a:gd name="T13" fmla="*/ 0 h 44"/>
                <a:gd name="T14" fmla="*/ 0 w 41"/>
                <a:gd name="T15" fmla="*/ 0 h 44"/>
                <a:gd name="T16" fmla="*/ 0 w 41"/>
                <a:gd name="T17" fmla="*/ 0 h 44"/>
                <a:gd name="T18" fmla="*/ 0 w 41"/>
                <a:gd name="T19" fmla="*/ 0 h 44"/>
                <a:gd name="T20" fmla="*/ 0 w 41"/>
                <a:gd name="T21" fmla="*/ 0 h 44"/>
                <a:gd name="T22" fmla="*/ 0 w 41"/>
                <a:gd name="T23" fmla="*/ 0 h 44"/>
                <a:gd name="T24" fmla="*/ 0 w 41"/>
                <a:gd name="T25" fmla="*/ 0 h 44"/>
                <a:gd name="T26" fmla="*/ 0 w 41"/>
                <a:gd name="T27" fmla="*/ 0 h 44"/>
                <a:gd name="T28" fmla="*/ 0 w 41"/>
                <a:gd name="T29" fmla="*/ 0 h 44"/>
                <a:gd name="T30" fmla="*/ 0 w 41"/>
                <a:gd name="T31" fmla="*/ 0 h 44"/>
                <a:gd name="T32" fmla="*/ 0 w 41"/>
                <a:gd name="T33" fmla="*/ 0 h 44"/>
                <a:gd name="T34" fmla="*/ 0 w 41"/>
                <a:gd name="T35" fmla="*/ 0 h 44"/>
                <a:gd name="T36" fmla="*/ 0 w 41"/>
                <a:gd name="T37" fmla="*/ 0 h 44"/>
                <a:gd name="T38" fmla="*/ 0 w 41"/>
                <a:gd name="T39" fmla="*/ 0 h 44"/>
                <a:gd name="T40" fmla="*/ 0 w 41"/>
                <a:gd name="T41" fmla="*/ 0 h 44"/>
                <a:gd name="T42" fmla="*/ 0 w 41"/>
                <a:gd name="T43" fmla="*/ 0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1"/>
                <a:gd name="T67" fmla="*/ 0 h 44"/>
                <a:gd name="T68" fmla="*/ 41 w 41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1" h="44">
                  <a:moveTo>
                    <a:pt x="16" y="0"/>
                  </a:moveTo>
                  <a:lnTo>
                    <a:pt x="22" y="0"/>
                  </a:lnTo>
                  <a:lnTo>
                    <a:pt x="29" y="1"/>
                  </a:lnTo>
                  <a:lnTo>
                    <a:pt x="34" y="2"/>
                  </a:lnTo>
                  <a:lnTo>
                    <a:pt x="38" y="3"/>
                  </a:lnTo>
                  <a:lnTo>
                    <a:pt x="41" y="6"/>
                  </a:lnTo>
                  <a:lnTo>
                    <a:pt x="41" y="11"/>
                  </a:lnTo>
                  <a:lnTo>
                    <a:pt x="38" y="15"/>
                  </a:lnTo>
                  <a:lnTo>
                    <a:pt x="32" y="21"/>
                  </a:lnTo>
                  <a:lnTo>
                    <a:pt x="25" y="27"/>
                  </a:lnTo>
                  <a:lnTo>
                    <a:pt x="17" y="33"/>
                  </a:lnTo>
                  <a:lnTo>
                    <a:pt x="8" y="38"/>
                  </a:lnTo>
                  <a:lnTo>
                    <a:pt x="2" y="44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7" y="8"/>
                  </a:lnTo>
                  <a:lnTo>
                    <a:pt x="11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6B3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9" name="Freeform 434"/>
            <p:cNvSpPr>
              <a:spLocks/>
            </p:cNvSpPr>
            <p:nvPr/>
          </p:nvSpPr>
          <p:spPr bwMode="auto">
            <a:xfrm>
              <a:off x="6964" y="3759"/>
              <a:ext cx="14" cy="11"/>
            </a:xfrm>
            <a:custGeom>
              <a:avLst/>
              <a:gdLst>
                <a:gd name="T0" fmla="*/ 0 w 54"/>
                <a:gd name="T1" fmla="*/ 0 h 44"/>
                <a:gd name="T2" fmla="*/ 0 w 54"/>
                <a:gd name="T3" fmla="*/ 0 h 44"/>
                <a:gd name="T4" fmla="*/ 0 w 54"/>
                <a:gd name="T5" fmla="*/ 0 h 44"/>
                <a:gd name="T6" fmla="*/ 0 w 54"/>
                <a:gd name="T7" fmla="*/ 0 h 44"/>
                <a:gd name="T8" fmla="*/ 0 w 54"/>
                <a:gd name="T9" fmla="*/ 0 h 44"/>
                <a:gd name="T10" fmla="*/ 0 w 54"/>
                <a:gd name="T11" fmla="*/ 0 h 44"/>
                <a:gd name="T12" fmla="*/ 0 w 54"/>
                <a:gd name="T13" fmla="*/ 0 h 44"/>
                <a:gd name="T14" fmla="*/ 0 w 54"/>
                <a:gd name="T15" fmla="*/ 0 h 44"/>
                <a:gd name="T16" fmla="*/ 0 w 54"/>
                <a:gd name="T17" fmla="*/ 0 h 44"/>
                <a:gd name="T18" fmla="*/ 0 w 54"/>
                <a:gd name="T19" fmla="*/ 0 h 44"/>
                <a:gd name="T20" fmla="*/ 0 w 54"/>
                <a:gd name="T21" fmla="*/ 0 h 44"/>
                <a:gd name="T22" fmla="*/ 0 w 54"/>
                <a:gd name="T23" fmla="*/ 0 h 44"/>
                <a:gd name="T24" fmla="*/ 0 w 54"/>
                <a:gd name="T25" fmla="*/ 0 h 44"/>
                <a:gd name="T26" fmla="*/ 0 w 54"/>
                <a:gd name="T27" fmla="*/ 0 h 44"/>
                <a:gd name="T28" fmla="*/ 0 w 54"/>
                <a:gd name="T29" fmla="*/ 0 h 44"/>
                <a:gd name="T30" fmla="*/ 0 w 54"/>
                <a:gd name="T31" fmla="*/ 0 h 44"/>
                <a:gd name="T32" fmla="*/ 0 w 54"/>
                <a:gd name="T33" fmla="*/ 0 h 44"/>
                <a:gd name="T34" fmla="*/ 0 w 54"/>
                <a:gd name="T35" fmla="*/ 0 h 44"/>
                <a:gd name="T36" fmla="*/ 0 w 54"/>
                <a:gd name="T37" fmla="*/ 0 h 44"/>
                <a:gd name="T38" fmla="*/ 0 w 54"/>
                <a:gd name="T39" fmla="*/ 0 h 44"/>
                <a:gd name="T40" fmla="*/ 0 w 54"/>
                <a:gd name="T41" fmla="*/ 0 h 44"/>
                <a:gd name="T42" fmla="*/ 0 w 54"/>
                <a:gd name="T43" fmla="*/ 0 h 44"/>
                <a:gd name="T44" fmla="*/ 0 w 54"/>
                <a:gd name="T45" fmla="*/ 0 h 44"/>
                <a:gd name="T46" fmla="*/ 0 w 54"/>
                <a:gd name="T47" fmla="*/ 0 h 44"/>
                <a:gd name="T48" fmla="*/ 0 w 54"/>
                <a:gd name="T49" fmla="*/ 0 h 44"/>
                <a:gd name="T50" fmla="*/ 0 w 54"/>
                <a:gd name="T51" fmla="*/ 0 h 44"/>
                <a:gd name="T52" fmla="*/ 0 w 54"/>
                <a:gd name="T53" fmla="*/ 0 h 44"/>
                <a:gd name="T54" fmla="*/ 0 w 54"/>
                <a:gd name="T55" fmla="*/ 0 h 4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"/>
                <a:gd name="T85" fmla="*/ 0 h 44"/>
                <a:gd name="T86" fmla="*/ 54 w 54"/>
                <a:gd name="T87" fmla="*/ 44 h 4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" h="44">
                  <a:moveTo>
                    <a:pt x="41" y="1"/>
                  </a:moveTo>
                  <a:lnTo>
                    <a:pt x="45" y="0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7" y="10"/>
                  </a:lnTo>
                  <a:lnTo>
                    <a:pt x="50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4" y="14"/>
                  </a:lnTo>
                  <a:lnTo>
                    <a:pt x="54" y="20"/>
                  </a:lnTo>
                  <a:lnTo>
                    <a:pt x="51" y="27"/>
                  </a:lnTo>
                  <a:lnTo>
                    <a:pt x="47" y="30"/>
                  </a:lnTo>
                  <a:lnTo>
                    <a:pt x="38" y="33"/>
                  </a:lnTo>
                  <a:lnTo>
                    <a:pt x="28" y="36"/>
                  </a:lnTo>
                  <a:lnTo>
                    <a:pt x="17" y="39"/>
                  </a:lnTo>
                  <a:lnTo>
                    <a:pt x="7" y="44"/>
                  </a:lnTo>
                  <a:lnTo>
                    <a:pt x="4" y="38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5" y="19"/>
                  </a:lnTo>
                  <a:lnTo>
                    <a:pt x="11" y="16"/>
                  </a:lnTo>
                  <a:lnTo>
                    <a:pt x="18" y="10"/>
                  </a:lnTo>
                  <a:lnTo>
                    <a:pt x="28" y="7"/>
                  </a:lnTo>
                  <a:lnTo>
                    <a:pt x="34" y="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D99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0" name="Freeform 435"/>
            <p:cNvSpPr>
              <a:spLocks/>
            </p:cNvSpPr>
            <p:nvPr/>
          </p:nvSpPr>
          <p:spPr bwMode="auto">
            <a:xfrm>
              <a:off x="6629" y="3765"/>
              <a:ext cx="38" cy="48"/>
            </a:xfrm>
            <a:custGeom>
              <a:avLst/>
              <a:gdLst>
                <a:gd name="T0" fmla="*/ 0 w 150"/>
                <a:gd name="T1" fmla="*/ 0 h 190"/>
                <a:gd name="T2" fmla="*/ 0 w 150"/>
                <a:gd name="T3" fmla="*/ 0 h 190"/>
                <a:gd name="T4" fmla="*/ 0 w 150"/>
                <a:gd name="T5" fmla="*/ 0 h 190"/>
                <a:gd name="T6" fmla="*/ 0 w 150"/>
                <a:gd name="T7" fmla="*/ 0 h 190"/>
                <a:gd name="T8" fmla="*/ 0 w 150"/>
                <a:gd name="T9" fmla="*/ 0 h 190"/>
                <a:gd name="T10" fmla="*/ 0 w 150"/>
                <a:gd name="T11" fmla="*/ 0 h 190"/>
                <a:gd name="T12" fmla="*/ 0 w 150"/>
                <a:gd name="T13" fmla="*/ 0 h 190"/>
                <a:gd name="T14" fmla="*/ 0 w 150"/>
                <a:gd name="T15" fmla="*/ 0 h 190"/>
                <a:gd name="T16" fmla="*/ 0 w 150"/>
                <a:gd name="T17" fmla="*/ 0 h 190"/>
                <a:gd name="T18" fmla="*/ 0 w 150"/>
                <a:gd name="T19" fmla="*/ 0 h 190"/>
                <a:gd name="T20" fmla="*/ 0 w 150"/>
                <a:gd name="T21" fmla="*/ 0 h 190"/>
                <a:gd name="T22" fmla="*/ 0 w 150"/>
                <a:gd name="T23" fmla="*/ 0 h 190"/>
                <a:gd name="T24" fmla="*/ 0 w 150"/>
                <a:gd name="T25" fmla="*/ 0 h 190"/>
                <a:gd name="T26" fmla="*/ 0 w 150"/>
                <a:gd name="T27" fmla="*/ 0 h 190"/>
                <a:gd name="T28" fmla="*/ 0 w 150"/>
                <a:gd name="T29" fmla="*/ 0 h 190"/>
                <a:gd name="T30" fmla="*/ 0 w 150"/>
                <a:gd name="T31" fmla="*/ 0 h 190"/>
                <a:gd name="T32" fmla="*/ 0 w 150"/>
                <a:gd name="T33" fmla="*/ 0 h 190"/>
                <a:gd name="T34" fmla="*/ 0 w 150"/>
                <a:gd name="T35" fmla="*/ 0 h 190"/>
                <a:gd name="T36" fmla="*/ 0 w 150"/>
                <a:gd name="T37" fmla="*/ 0 h 190"/>
                <a:gd name="T38" fmla="*/ 0 w 150"/>
                <a:gd name="T39" fmla="*/ 0 h 190"/>
                <a:gd name="T40" fmla="*/ 0 w 150"/>
                <a:gd name="T41" fmla="*/ 0 h 190"/>
                <a:gd name="T42" fmla="*/ 0 w 150"/>
                <a:gd name="T43" fmla="*/ 0 h 190"/>
                <a:gd name="T44" fmla="*/ 0 w 150"/>
                <a:gd name="T45" fmla="*/ 0 h 190"/>
                <a:gd name="T46" fmla="*/ 0 w 150"/>
                <a:gd name="T47" fmla="*/ 0 h 190"/>
                <a:gd name="T48" fmla="*/ 0 w 150"/>
                <a:gd name="T49" fmla="*/ 0 h 190"/>
                <a:gd name="T50" fmla="*/ 0 w 150"/>
                <a:gd name="T51" fmla="*/ 0 h 190"/>
                <a:gd name="T52" fmla="*/ 0 w 150"/>
                <a:gd name="T53" fmla="*/ 0 h 190"/>
                <a:gd name="T54" fmla="*/ 0 w 150"/>
                <a:gd name="T55" fmla="*/ 0 h 190"/>
                <a:gd name="T56" fmla="*/ 0 w 150"/>
                <a:gd name="T57" fmla="*/ 0 h 190"/>
                <a:gd name="T58" fmla="*/ 0 w 150"/>
                <a:gd name="T59" fmla="*/ 0 h 190"/>
                <a:gd name="T60" fmla="*/ 0 w 150"/>
                <a:gd name="T61" fmla="*/ 0 h 190"/>
                <a:gd name="T62" fmla="*/ 0 w 150"/>
                <a:gd name="T63" fmla="*/ 0 h 190"/>
                <a:gd name="T64" fmla="*/ 0 w 150"/>
                <a:gd name="T65" fmla="*/ 0 h 190"/>
                <a:gd name="T66" fmla="*/ 0 w 150"/>
                <a:gd name="T67" fmla="*/ 0 h 190"/>
                <a:gd name="T68" fmla="*/ 0 w 150"/>
                <a:gd name="T69" fmla="*/ 0 h 190"/>
                <a:gd name="T70" fmla="*/ 0 w 150"/>
                <a:gd name="T71" fmla="*/ 0 h 190"/>
                <a:gd name="T72" fmla="*/ 0 w 150"/>
                <a:gd name="T73" fmla="*/ 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90"/>
                <a:gd name="T113" fmla="*/ 150 w 150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90">
                  <a:moveTo>
                    <a:pt x="103" y="0"/>
                  </a:moveTo>
                  <a:lnTo>
                    <a:pt x="150" y="3"/>
                  </a:lnTo>
                  <a:lnTo>
                    <a:pt x="150" y="5"/>
                  </a:lnTo>
                  <a:lnTo>
                    <a:pt x="137" y="13"/>
                  </a:lnTo>
                  <a:lnTo>
                    <a:pt x="126" y="22"/>
                  </a:lnTo>
                  <a:lnTo>
                    <a:pt x="114" y="31"/>
                  </a:lnTo>
                  <a:lnTo>
                    <a:pt x="104" y="42"/>
                  </a:lnTo>
                  <a:lnTo>
                    <a:pt x="94" y="50"/>
                  </a:lnTo>
                  <a:lnTo>
                    <a:pt x="83" y="61"/>
                  </a:lnTo>
                  <a:lnTo>
                    <a:pt x="73" y="73"/>
                  </a:lnTo>
                  <a:lnTo>
                    <a:pt x="66" y="85"/>
                  </a:lnTo>
                  <a:lnTo>
                    <a:pt x="58" y="96"/>
                  </a:lnTo>
                  <a:lnTo>
                    <a:pt x="49" y="108"/>
                  </a:lnTo>
                  <a:lnTo>
                    <a:pt x="43" y="118"/>
                  </a:lnTo>
                  <a:lnTo>
                    <a:pt x="36" y="130"/>
                  </a:lnTo>
                  <a:lnTo>
                    <a:pt x="30" y="142"/>
                  </a:lnTo>
                  <a:lnTo>
                    <a:pt x="24" y="155"/>
                  </a:lnTo>
                  <a:lnTo>
                    <a:pt x="19" y="168"/>
                  </a:lnTo>
                  <a:lnTo>
                    <a:pt x="15" y="181"/>
                  </a:lnTo>
                  <a:lnTo>
                    <a:pt x="0" y="190"/>
                  </a:lnTo>
                  <a:lnTo>
                    <a:pt x="0" y="175"/>
                  </a:lnTo>
                  <a:lnTo>
                    <a:pt x="1" y="162"/>
                  </a:lnTo>
                  <a:lnTo>
                    <a:pt x="3" y="149"/>
                  </a:lnTo>
                  <a:lnTo>
                    <a:pt x="8" y="136"/>
                  </a:lnTo>
                  <a:lnTo>
                    <a:pt x="12" y="122"/>
                  </a:lnTo>
                  <a:lnTo>
                    <a:pt x="17" y="109"/>
                  </a:lnTo>
                  <a:lnTo>
                    <a:pt x="23" y="97"/>
                  </a:lnTo>
                  <a:lnTo>
                    <a:pt x="30" y="86"/>
                  </a:lnTo>
                  <a:lnTo>
                    <a:pt x="36" y="73"/>
                  </a:lnTo>
                  <a:lnTo>
                    <a:pt x="44" y="61"/>
                  </a:lnTo>
                  <a:lnTo>
                    <a:pt x="53" y="49"/>
                  </a:lnTo>
                  <a:lnTo>
                    <a:pt x="62" y="40"/>
                  </a:lnTo>
                  <a:lnTo>
                    <a:pt x="71" y="28"/>
                  </a:lnTo>
                  <a:lnTo>
                    <a:pt x="82" y="18"/>
                  </a:lnTo>
                  <a:lnTo>
                    <a:pt x="92" y="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1" name="Freeform 436"/>
            <p:cNvSpPr>
              <a:spLocks/>
            </p:cNvSpPr>
            <p:nvPr/>
          </p:nvSpPr>
          <p:spPr bwMode="auto">
            <a:xfrm>
              <a:off x="6709" y="3769"/>
              <a:ext cx="32" cy="46"/>
            </a:xfrm>
            <a:custGeom>
              <a:avLst/>
              <a:gdLst>
                <a:gd name="T0" fmla="*/ 0 w 130"/>
                <a:gd name="T1" fmla="*/ 0 h 185"/>
                <a:gd name="T2" fmla="*/ 0 w 130"/>
                <a:gd name="T3" fmla="*/ 0 h 185"/>
                <a:gd name="T4" fmla="*/ 0 w 130"/>
                <a:gd name="T5" fmla="*/ 0 h 185"/>
                <a:gd name="T6" fmla="*/ 0 w 130"/>
                <a:gd name="T7" fmla="*/ 0 h 185"/>
                <a:gd name="T8" fmla="*/ 0 w 130"/>
                <a:gd name="T9" fmla="*/ 0 h 185"/>
                <a:gd name="T10" fmla="*/ 0 w 130"/>
                <a:gd name="T11" fmla="*/ 0 h 185"/>
                <a:gd name="T12" fmla="*/ 0 w 130"/>
                <a:gd name="T13" fmla="*/ 0 h 185"/>
                <a:gd name="T14" fmla="*/ 0 w 130"/>
                <a:gd name="T15" fmla="*/ 0 h 185"/>
                <a:gd name="T16" fmla="*/ 0 w 130"/>
                <a:gd name="T17" fmla="*/ 0 h 185"/>
                <a:gd name="T18" fmla="*/ 0 w 130"/>
                <a:gd name="T19" fmla="*/ 0 h 185"/>
                <a:gd name="T20" fmla="*/ 0 w 130"/>
                <a:gd name="T21" fmla="*/ 0 h 185"/>
                <a:gd name="T22" fmla="*/ 0 w 130"/>
                <a:gd name="T23" fmla="*/ 0 h 185"/>
                <a:gd name="T24" fmla="*/ 0 w 130"/>
                <a:gd name="T25" fmla="*/ 0 h 185"/>
                <a:gd name="T26" fmla="*/ 0 w 130"/>
                <a:gd name="T27" fmla="*/ 0 h 185"/>
                <a:gd name="T28" fmla="*/ 0 w 130"/>
                <a:gd name="T29" fmla="*/ 0 h 185"/>
                <a:gd name="T30" fmla="*/ 0 w 130"/>
                <a:gd name="T31" fmla="*/ 0 h 185"/>
                <a:gd name="T32" fmla="*/ 0 w 130"/>
                <a:gd name="T33" fmla="*/ 0 h 185"/>
                <a:gd name="T34" fmla="*/ 0 w 130"/>
                <a:gd name="T35" fmla="*/ 0 h 185"/>
                <a:gd name="T36" fmla="*/ 0 w 130"/>
                <a:gd name="T37" fmla="*/ 0 h 185"/>
                <a:gd name="T38" fmla="*/ 0 w 130"/>
                <a:gd name="T39" fmla="*/ 0 h 185"/>
                <a:gd name="T40" fmla="*/ 0 w 130"/>
                <a:gd name="T41" fmla="*/ 0 h 185"/>
                <a:gd name="T42" fmla="*/ 0 w 130"/>
                <a:gd name="T43" fmla="*/ 0 h 185"/>
                <a:gd name="T44" fmla="*/ 0 w 130"/>
                <a:gd name="T45" fmla="*/ 0 h 185"/>
                <a:gd name="T46" fmla="*/ 0 w 130"/>
                <a:gd name="T47" fmla="*/ 0 h 185"/>
                <a:gd name="T48" fmla="*/ 0 w 130"/>
                <a:gd name="T49" fmla="*/ 0 h 185"/>
                <a:gd name="T50" fmla="*/ 0 w 130"/>
                <a:gd name="T51" fmla="*/ 0 h 185"/>
                <a:gd name="T52" fmla="*/ 0 w 130"/>
                <a:gd name="T53" fmla="*/ 0 h 185"/>
                <a:gd name="T54" fmla="*/ 0 w 130"/>
                <a:gd name="T55" fmla="*/ 0 h 185"/>
                <a:gd name="T56" fmla="*/ 0 w 130"/>
                <a:gd name="T57" fmla="*/ 0 h 185"/>
                <a:gd name="T58" fmla="*/ 0 w 130"/>
                <a:gd name="T59" fmla="*/ 0 h 185"/>
                <a:gd name="T60" fmla="*/ 0 w 130"/>
                <a:gd name="T61" fmla="*/ 0 h 185"/>
                <a:gd name="T62" fmla="*/ 0 w 130"/>
                <a:gd name="T63" fmla="*/ 0 h 185"/>
                <a:gd name="T64" fmla="*/ 0 w 130"/>
                <a:gd name="T65" fmla="*/ 0 h 185"/>
                <a:gd name="T66" fmla="*/ 0 w 130"/>
                <a:gd name="T67" fmla="*/ 0 h 185"/>
                <a:gd name="T68" fmla="*/ 0 w 130"/>
                <a:gd name="T69" fmla="*/ 0 h 185"/>
                <a:gd name="T70" fmla="*/ 0 w 130"/>
                <a:gd name="T71" fmla="*/ 0 h 185"/>
                <a:gd name="T72" fmla="*/ 0 w 130"/>
                <a:gd name="T73" fmla="*/ 0 h 185"/>
                <a:gd name="T74" fmla="*/ 0 w 130"/>
                <a:gd name="T75" fmla="*/ 0 h 185"/>
                <a:gd name="T76" fmla="*/ 0 w 130"/>
                <a:gd name="T77" fmla="*/ 0 h 185"/>
                <a:gd name="T78" fmla="*/ 0 w 130"/>
                <a:gd name="T79" fmla="*/ 0 h 185"/>
                <a:gd name="T80" fmla="*/ 0 w 130"/>
                <a:gd name="T81" fmla="*/ 0 h 185"/>
                <a:gd name="T82" fmla="*/ 0 w 130"/>
                <a:gd name="T83" fmla="*/ 0 h 185"/>
                <a:gd name="T84" fmla="*/ 0 w 130"/>
                <a:gd name="T85" fmla="*/ 0 h 185"/>
                <a:gd name="T86" fmla="*/ 0 w 130"/>
                <a:gd name="T87" fmla="*/ 0 h 1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0"/>
                <a:gd name="T133" fmla="*/ 0 h 185"/>
                <a:gd name="T134" fmla="*/ 130 w 130"/>
                <a:gd name="T135" fmla="*/ 185 h 1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0" h="185">
                  <a:moveTo>
                    <a:pt x="97" y="0"/>
                  </a:moveTo>
                  <a:lnTo>
                    <a:pt x="103" y="1"/>
                  </a:lnTo>
                  <a:lnTo>
                    <a:pt x="109" y="3"/>
                  </a:lnTo>
                  <a:lnTo>
                    <a:pt x="114" y="6"/>
                  </a:lnTo>
                  <a:lnTo>
                    <a:pt x="120" y="9"/>
                  </a:lnTo>
                  <a:lnTo>
                    <a:pt x="126" y="17"/>
                  </a:lnTo>
                  <a:lnTo>
                    <a:pt x="130" y="27"/>
                  </a:lnTo>
                  <a:lnTo>
                    <a:pt x="130" y="33"/>
                  </a:lnTo>
                  <a:lnTo>
                    <a:pt x="130" y="41"/>
                  </a:lnTo>
                  <a:lnTo>
                    <a:pt x="129" y="48"/>
                  </a:lnTo>
                  <a:lnTo>
                    <a:pt x="128" y="56"/>
                  </a:lnTo>
                  <a:lnTo>
                    <a:pt x="125" y="61"/>
                  </a:lnTo>
                  <a:lnTo>
                    <a:pt x="123" y="69"/>
                  </a:lnTo>
                  <a:lnTo>
                    <a:pt x="120" y="75"/>
                  </a:lnTo>
                  <a:lnTo>
                    <a:pt x="118" y="82"/>
                  </a:lnTo>
                  <a:lnTo>
                    <a:pt x="114" y="88"/>
                  </a:lnTo>
                  <a:lnTo>
                    <a:pt x="112" y="96"/>
                  </a:lnTo>
                  <a:lnTo>
                    <a:pt x="109" y="102"/>
                  </a:lnTo>
                  <a:lnTo>
                    <a:pt x="107" y="110"/>
                  </a:lnTo>
                  <a:lnTo>
                    <a:pt x="103" y="115"/>
                  </a:lnTo>
                  <a:lnTo>
                    <a:pt x="100" y="123"/>
                  </a:lnTo>
                  <a:lnTo>
                    <a:pt x="99" y="128"/>
                  </a:lnTo>
                  <a:lnTo>
                    <a:pt x="96" y="135"/>
                  </a:lnTo>
                  <a:lnTo>
                    <a:pt x="94" y="141"/>
                  </a:lnTo>
                  <a:lnTo>
                    <a:pt x="93" y="147"/>
                  </a:lnTo>
                  <a:lnTo>
                    <a:pt x="93" y="153"/>
                  </a:lnTo>
                  <a:lnTo>
                    <a:pt x="93" y="159"/>
                  </a:lnTo>
                  <a:lnTo>
                    <a:pt x="84" y="162"/>
                  </a:lnTo>
                  <a:lnTo>
                    <a:pt x="76" y="165"/>
                  </a:lnTo>
                  <a:lnTo>
                    <a:pt x="70" y="167"/>
                  </a:lnTo>
                  <a:lnTo>
                    <a:pt x="64" y="172"/>
                  </a:lnTo>
                  <a:lnTo>
                    <a:pt x="55" y="175"/>
                  </a:lnTo>
                  <a:lnTo>
                    <a:pt x="49" y="178"/>
                  </a:lnTo>
                  <a:lnTo>
                    <a:pt x="41" y="181"/>
                  </a:lnTo>
                  <a:lnTo>
                    <a:pt x="35" y="185"/>
                  </a:lnTo>
                  <a:lnTo>
                    <a:pt x="38" y="178"/>
                  </a:lnTo>
                  <a:lnTo>
                    <a:pt x="43" y="175"/>
                  </a:lnTo>
                  <a:lnTo>
                    <a:pt x="47" y="169"/>
                  </a:lnTo>
                  <a:lnTo>
                    <a:pt x="48" y="163"/>
                  </a:lnTo>
                  <a:lnTo>
                    <a:pt x="37" y="166"/>
                  </a:lnTo>
                  <a:lnTo>
                    <a:pt x="29" y="172"/>
                  </a:lnTo>
                  <a:lnTo>
                    <a:pt x="18" y="177"/>
                  </a:lnTo>
                  <a:lnTo>
                    <a:pt x="8" y="178"/>
                  </a:lnTo>
                  <a:lnTo>
                    <a:pt x="16" y="168"/>
                  </a:lnTo>
                  <a:lnTo>
                    <a:pt x="25" y="162"/>
                  </a:lnTo>
                  <a:lnTo>
                    <a:pt x="36" y="155"/>
                  </a:lnTo>
                  <a:lnTo>
                    <a:pt x="48" y="149"/>
                  </a:lnTo>
                  <a:lnTo>
                    <a:pt x="58" y="141"/>
                  </a:lnTo>
                  <a:lnTo>
                    <a:pt x="67" y="134"/>
                  </a:lnTo>
                  <a:lnTo>
                    <a:pt x="71" y="129"/>
                  </a:lnTo>
                  <a:lnTo>
                    <a:pt x="75" y="124"/>
                  </a:lnTo>
                  <a:lnTo>
                    <a:pt x="77" y="120"/>
                  </a:lnTo>
                  <a:lnTo>
                    <a:pt x="81" y="114"/>
                  </a:lnTo>
                  <a:lnTo>
                    <a:pt x="73" y="118"/>
                  </a:lnTo>
                  <a:lnTo>
                    <a:pt x="66" y="121"/>
                  </a:lnTo>
                  <a:lnTo>
                    <a:pt x="59" y="124"/>
                  </a:lnTo>
                  <a:lnTo>
                    <a:pt x="52" y="129"/>
                  </a:lnTo>
                  <a:lnTo>
                    <a:pt x="43" y="133"/>
                  </a:lnTo>
                  <a:lnTo>
                    <a:pt x="36" y="137"/>
                  </a:lnTo>
                  <a:lnTo>
                    <a:pt x="29" y="140"/>
                  </a:lnTo>
                  <a:lnTo>
                    <a:pt x="22" y="146"/>
                  </a:lnTo>
                  <a:lnTo>
                    <a:pt x="17" y="146"/>
                  </a:lnTo>
                  <a:lnTo>
                    <a:pt x="11" y="147"/>
                  </a:lnTo>
                  <a:lnTo>
                    <a:pt x="5" y="147"/>
                  </a:lnTo>
                  <a:lnTo>
                    <a:pt x="0" y="147"/>
                  </a:lnTo>
                  <a:lnTo>
                    <a:pt x="5" y="140"/>
                  </a:lnTo>
                  <a:lnTo>
                    <a:pt x="10" y="135"/>
                  </a:lnTo>
                  <a:lnTo>
                    <a:pt x="14" y="132"/>
                  </a:lnTo>
                  <a:lnTo>
                    <a:pt x="19" y="128"/>
                  </a:lnTo>
                  <a:lnTo>
                    <a:pt x="29" y="122"/>
                  </a:lnTo>
                  <a:lnTo>
                    <a:pt x="38" y="115"/>
                  </a:lnTo>
                  <a:lnTo>
                    <a:pt x="47" y="110"/>
                  </a:lnTo>
                  <a:lnTo>
                    <a:pt x="56" y="105"/>
                  </a:lnTo>
                  <a:lnTo>
                    <a:pt x="65" y="99"/>
                  </a:lnTo>
                  <a:lnTo>
                    <a:pt x="75" y="93"/>
                  </a:lnTo>
                  <a:lnTo>
                    <a:pt x="85" y="86"/>
                  </a:lnTo>
                  <a:lnTo>
                    <a:pt x="95" y="80"/>
                  </a:lnTo>
                  <a:lnTo>
                    <a:pt x="87" y="81"/>
                  </a:lnTo>
                  <a:lnTo>
                    <a:pt x="78" y="83"/>
                  </a:lnTo>
                  <a:lnTo>
                    <a:pt x="71" y="86"/>
                  </a:lnTo>
                  <a:lnTo>
                    <a:pt x="64" y="91"/>
                  </a:lnTo>
                  <a:lnTo>
                    <a:pt x="55" y="94"/>
                  </a:lnTo>
                  <a:lnTo>
                    <a:pt x="48" y="98"/>
                  </a:lnTo>
                  <a:lnTo>
                    <a:pt x="41" y="101"/>
                  </a:lnTo>
                  <a:lnTo>
                    <a:pt x="32" y="105"/>
                  </a:lnTo>
                  <a:lnTo>
                    <a:pt x="23" y="106"/>
                  </a:lnTo>
                  <a:lnTo>
                    <a:pt x="13" y="105"/>
                  </a:lnTo>
                  <a:lnTo>
                    <a:pt x="18" y="99"/>
                  </a:lnTo>
                  <a:lnTo>
                    <a:pt x="25" y="94"/>
                  </a:lnTo>
                  <a:lnTo>
                    <a:pt x="32" y="89"/>
                  </a:lnTo>
                  <a:lnTo>
                    <a:pt x="41" y="85"/>
                  </a:lnTo>
                  <a:lnTo>
                    <a:pt x="53" y="79"/>
                  </a:lnTo>
                  <a:lnTo>
                    <a:pt x="64" y="71"/>
                  </a:lnTo>
                  <a:lnTo>
                    <a:pt x="73" y="65"/>
                  </a:lnTo>
                  <a:lnTo>
                    <a:pt x="83" y="58"/>
                  </a:lnTo>
                  <a:lnTo>
                    <a:pt x="75" y="58"/>
                  </a:lnTo>
                  <a:lnTo>
                    <a:pt x="67" y="59"/>
                  </a:lnTo>
                  <a:lnTo>
                    <a:pt x="61" y="59"/>
                  </a:lnTo>
                  <a:lnTo>
                    <a:pt x="58" y="60"/>
                  </a:lnTo>
                  <a:lnTo>
                    <a:pt x="50" y="60"/>
                  </a:lnTo>
                  <a:lnTo>
                    <a:pt x="46" y="60"/>
                  </a:lnTo>
                  <a:lnTo>
                    <a:pt x="41" y="58"/>
                  </a:lnTo>
                  <a:lnTo>
                    <a:pt x="41" y="56"/>
                  </a:lnTo>
                  <a:lnTo>
                    <a:pt x="44" y="53"/>
                  </a:lnTo>
                  <a:lnTo>
                    <a:pt x="53" y="51"/>
                  </a:lnTo>
                  <a:lnTo>
                    <a:pt x="56" y="47"/>
                  </a:lnTo>
                  <a:lnTo>
                    <a:pt x="64" y="44"/>
                  </a:lnTo>
                  <a:lnTo>
                    <a:pt x="70" y="41"/>
                  </a:lnTo>
                  <a:lnTo>
                    <a:pt x="76" y="39"/>
                  </a:lnTo>
                  <a:lnTo>
                    <a:pt x="82" y="35"/>
                  </a:lnTo>
                  <a:lnTo>
                    <a:pt x="88" y="32"/>
                  </a:lnTo>
                  <a:lnTo>
                    <a:pt x="95" y="30"/>
                  </a:lnTo>
                  <a:lnTo>
                    <a:pt x="101" y="29"/>
                  </a:lnTo>
                  <a:lnTo>
                    <a:pt x="103" y="29"/>
                  </a:lnTo>
                  <a:lnTo>
                    <a:pt x="102" y="25"/>
                  </a:lnTo>
                  <a:lnTo>
                    <a:pt x="101" y="20"/>
                  </a:lnTo>
                  <a:lnTo>
                    <a:pt x="94" y="22"/>
                  </a:lnTo>
                  <a:lnTo>
                    <a:pt x="87" y="25"/>
                  </a:lnTo>
                  <a:lnTo>
                    <a:pt x="81" y="27"/>
                  </a:lnTo>
                  <a:lnTo>
                    <a:pt x="75" y="29"/>
                  </a:lnTo>
                  <a:lnTo>
                    <a:pt x="67" y="29"/>
                  </a:lnTo>
                  <a:lnTo>
                    <a:pt x="61" y="31"/>
                  </a:lnTo>
                  <a:lnTo>
                    <a:pt x="54" y="32"/>
                  </a:lnTo>
                  <a:lnTo>
                    <a:pt x="48" y="34"/>
                  </a:lnTo>
                  <a:lnTo>
                    <a:pt x="49" y="29"/>
                  </a:lnTo>
                  <a:lnTo>
                    <a:pt x="53" y="25"/>
                  </a:lnTo>
                  <a:lnTo>
                    <a:pt x="55" y="21"/>
                  </a:lnTo>
                  <a:lnTo>
                    <a:pt x="59" y="18"/>
                  </a:lnTo>
                  <a:lnTo>
                    <a:pt x="69" y="12"/>
                  </a:lnTo>
                  <a:lnTo>
                    <a:pt x="79" y="8"/>
                  </a:lnTo>
                  <a:lnTo>
                    <a:pt x="88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2" name="Freeform 437"/>
            <p:cNvSpPr>
              <a:spLocks/>
            </p:cNvSpPr>
            <p:nvPr/>
          </p:nvSpPr>
          <p:spPr bwMode="auto">
            <a:xfrm>
              <a:off x="6750" y="3768"/>
              <a:ext cx="61" cy="57"/>
            </a:xfrm>
            <a:custGeom>
              <a:avLst/>
              <a:gdLst>
                <a:gd name="T0" fmla="*/ 0 w 244"/>
                <a:gd name="T1" fmla="*/ 0 h 228"/>
                <a:gd name="T2" fmla="*/ 0 w 244"/>
                <a:gd name="T3" fmla="*/ 0 h 228"/>
                <a:gd name="T4" fmla="*/ 0 w 244"/>
                <a:gd name="T5" fmla="*/ 0 h 228"/>
                <a:gd name="T6" fmla="*/ 0 w 244"/>
                <a:gd name="T7" fmla="*/ 0 h 228"/>
                <a:gd name="T8" fmla="*/ 0 w 244"/>
                <a:gd name="T9" fmla="*/ 0 h 228"/>
                <a:gd name="T10" fmla="*/ 0 w 244"/>
                <a:gd name="T11" fmla="*/ 0 h 228"/>
                <a:gd name="T12" fmla="*/ 0 w 244"/>
                <a:gd name="T13" fmla="*/ 0 h 228"/>
                <a:gd name="T14" fmla="*/ 0 w 244"/>
                <a:gd name="T15" fmla="*/ 0 h 228"/>
                <a:gd name="T16" fmla="*/ 0 w 244"/>
                <a:gd name="T17" fmla="*/ 0 h 228"/>
                <a:gd name="T18" fmla="*/ 0 w 244"/>
                <a:gd name="T19" fmla="*/ 0 h 228"/>
                <a:gd name="T20" fmla="*/ 0 w 244"/>
                <a:gd name="T21" fmla="*/ 0 h 228"/>
                <a:gd name="T22" fmla="*/ 0 w 244"/>
                <a:gd name="T23" fmla="*/ 0 h 228"/>
                <a:gd name="T24" fmla="*/ 0 w 244"/>
                <a:gd name="T25" fmla="*/ 0 h 228"/>
                <a:gd name="T26" fmla="*/ 0 w 244"/>
                <a:gd name="T27" fmla="*/ 0 h 228"/>
                <a:gd name="T28" fmla="*/ 0 w 244"/>
                <a:gd name="T29" fmla="*/ 0 h 228"/>
                <a:gd name="T30" fmla="*/ 0 w 244"/>
                <a:gd name="T31" fmla="*/ 0 h 228"/>
                <a:gd name="T32" fmla="*/ 0 w 244"/>
                <a:gd name="T33" fmla="*/ 0 h 228"/>
                <a:gd name="T34" fmla="*/ 0 w 244"/>
                <a:gd name="T35" fmla="*/ 0 h 228"/>
                <a:gd name="T36" fmla="*/ 0 w 244"/>
                <a:gd name="T37" fmla="*/ 0 h 228"/>
                <a:gd name="T38" fmla="*/ 0 w 244"/>
                <a:gd name="T39" fmla="*/ 0 h 228"/>
                <a:gd name="T40" fmla="*/ 0 w 244"/>
                <a:gd name="T41" fmla="*/ 0 h 228"/>
                <a:gd name="T42" fmla="*/ 0 w 244"/>
                <a:gd name="T43" fmla="*/ 0 h 228"/>
                <a:gd name="T44" fmla="*/ 0 w 244"/>
                <a:gd name="T45" fmla="*/ 0 h 228"/>
                <a:gd name="T46" fmla="*/ 0 w 244"/>
                <a:gd name="T47" fmla="*/ 0 h 228"/>
                <a:gd name="T48" fmla="*/ 0 w 244"/>
                <a:gd name="T49" fmla="*/ 0 h 228"/>
                <a:gd name="T50" fmla="*/ 0 w 244"/>
                <a:gd name="T51" fmla="*/ 0 h 228"/>
                <a:gd name="T52" fmla="*/ 0 w 244"/>
                <a:gd name="T53" fmla="*/ 0 h 228"/>
                <a:gd name="T54" fmla="*/ 0 w 244"/>
                <a:gd name="T55" fmla="*/ 0 h 228"/>
                <a:gd name="T56" fmla="*/ 0 w 244"/>
                <a:gd name="T57" fmla="*/ 0 h 228"/>
                <a:gd name="T58" fmla="*/ 0 w 244"/>
                <a:gd name="T59" fmla="*/ 0 h 228"/>
                <a:gd name="T60" fmla="*/ 0 w 244"/>
                <a:gd name="T61" fmla="*/ 0 h 228"/>
                <a:gd name="T62" fmla="*/ 0 w 244"/>
                <a:gd name="T63" fmla="*/ 0 h 228"/>
                <a:gd name="T64" fmla="*/ 0 w 244"/>
                <a:gd name="T65" fmla="*/ 0 h 228"/>
                <a:gd name="T66" fmla="*/ 0 w 244"/>
                <a:gd name="T67" fmla="*/ 0 h 228"/>
                <a:gd name="T68" fmla="*/ 0 w 244"/>
                <a:gd name="T69" fmla="*/ 0 h 228"/>
                <a:gd name="T70" fmla="*/ 0 w 244"/>
                <a:gd name="T71" fmla="*/ 0 h 228"/>
                <a:gd name="T72" fmla="*/ 0 w 244"/>
                <a:gd name="T73" fmla="*/ 0 h 228"/>
                <a:gd name="T74" fmla="*/ 0 w 244"/>
                <a:gd name="T75" fmla="*/ 0 h 228"/>
                <a:gd name="T76" fmla="*/ 0 w 244"/>
                <a:gd name="T77" fmla="*/ 0 h 228"/>
                <a:gd name="T78" fmla="*/ 0 w 244"/>
                <a:gd name="T79" fmla="*/ 0 h 228"/>
                <a:gd name="T80" fmla="*/ 0 w 244"/>
                <a:gd name="T81" fmla="*/ 0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4"/>
                <a:gd name="T124" fmla="*/ 0 h 228"/>
                <a:gd name="T125" fmla="*/ 244 w 244"/>
                <a:gd name="T126" fmla="*/ 228 h 2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4" h="228">
                  <a:moveTo>
                    <a:pt x="128" y="4"/>
                  </a:moveTo>
                  <a:lnTo>
                    <a:pt x="136" y="3"/>
                  </a:lnTo>
                  <a:lnTo>
                    <a:pt x="146" y="3"/>
                  </a:lnTo>
                  <a:lnTo>
                    <a:pt x="155" y="2"/>
                  </a:lnTo>
                  <a:lnTo>
                    <a:pt x="166" y="2"/>
                  </a:lnTo>
                  <a:lnTo>
                    <a:pt x="177" y="2"/>
                  </a:lnTo>
                  <a:lnTo>
                    <a:pt x="187" y="0"/>
                  </a:lnTo>
                  <a:lnTo>
                    <a:pt x="196" y="0"/>
                  </a:lnTo>
                  <a:lnTo>
                    <a:pt x="207" y="2"/>
                  </a:lnTo>
                  <a:lnTo>
                    <a:pt x="214" y="3"/>
                  </a:lnTo>
                  <a:lnTo>
                    <a:pt x="223" y="6"/>
                  </a:lnTo>
                  <a:lnTo>
                    <a:pt x="229" y="10"/>
                  </a:lnTo>
                  <a:lnTo>
                    <a:pt x="235" y="16"/>
                  </a:lnTo>
                  <a:lnTo>
                    <a:pt x="240" y="22"/>
                  </a:lnTo>
                  <a:lnTo>
                    <a:pt x="243" y="31"/>
                  </a:lnTo>
                  <a:lnTo>
                    <a:pt x="244" y="40"/>
                  </a:lnTo>
                  <a:lnTo>
                    <a:pt x="244" y="55"/>
                  </a:lnTo>
                  <a:lnTo>
                    <a:pt x="242" y="63"/>
                  </a:lnTo>
                  <a:lnTo>
                    <a:pt x="241" y="72"/>
                  </a:lnTo>
                  <a:lnTo>
                    <a:pt x="238" y="80"/>
                  </a:lnTo>
                  <a:lnTo>
                    <a:pt x="238" y="90"/>
                  </a:lnTo>
                  <a:lnTo>
                    <a:pt x="236" y="99"/>
                  </a:lnTo>
                  <a:lnTo>
                    <a:pt x="235" y="109"/>
                  </a:lnTo>
                  <a:lnTo>
                    <a:pt x="234" y="117"/>
                  </a:lnTo>
                  <a:lnTo>
                    <a:pt x="234" y="128"/>
                  </a:lnTo>
                  <a:lnTo>
                    <a:pt x="232" y="137"/>
                  </a:lnTo>
                  <a:lnTo>
                    <a:pt x="231" y="145"/>
                  </a:lnTo>
                  <a:lnTo>
                    <a:pt x="231" y="154"/>
                  </a:lnTo>
                  <a:lnTo>
                    <a:pt x="231" y="164"/>
                  </a:lnTo>
                  <a:lnTo>
                    <a:pt x="231" y="172"/>
                  </a:lnTo>
                  <a:lnTo>
                    <a:pt x="232" y="181"/>
                  </a:lnTo>
                  <a:lnTo>
                    <a:pt x="234" y="191"/>
                  </a:lnTo>
                  <a:lnTo>
                    <a:pt x="235" y="200"/>
                  </a:lnTo>
                  <a:lnTo>
                    <a:pt x="219" y="200"/>
                  </a:lnTo>
                  <a:lnTo>
                    <a:pt x="205" y="202"/>
                  </a:lnTo>
                  <a:lnTo>
                    <a:pt x="189" y="203"/>
                  </a:lnTo>
                  <a:lnTo>
                    <a:pt x="176" y="205"/>
                  </a:lnTo>
                  <a:lnTo>
                    <a:pt x="160" y="206"/>
                  </a:lnTo>
                  <a:lnTo>
                    <a:pt x="147" y="208"/>
                  </a:lnTo>
                  <a:lnTo>
                    <a:pt x="131" y="209"/>
                  </a:lnTo>
                  <a:lnTo>
                    <a:pt x="119" y="211"/>
                  </a:lnTo>
                  <a:lnTo>
                    <a:pt x="103" y="212"/>
                  </a:lnTo>
                  <a:lnTo>
                    <a:pt x="89" y="213"/>
                  </a:lnTo>
                  <a:lnTo>
                    <a:pt x="75" y="216"/>
                  </a:lnTo>
                  <a:lnTo>
                    <a:pt x="61" y="219"/>
                  </a:lnTo>
                  <a:lnTo>
                    <a:pt x="48" y="221"/>
                  </a:lnTo>
                  <a:lnTo>
                    <a:pt x="34" y="222"/>
                  </a:lnTo>
                  <a:lnTo>
                    <a:pt x="19" y="224"/>
                  </a:lnTo>
                  <a:lnTo>
                    <a:pt x="6" y="228"/>
                  </a:lnTo>
                  <a:lnTo>
                    <a:pt x="2" y="213"/>
                  </a:lnTo>
                  <a:lnTo>
                    <a:pt x="1" y="202"/>
                  </a:lnTo>
                  <a:lnTo>
                    <a:pt x="0" y="189"/>
                  </a:lnTo>
                  <a:lnTo>
                    <a:pt x="2" y="176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6"/>
                  </a:lnTo>
                  <a:lnTo>
                    <a:pt x="14" y="124"/>
                  </a:lnTo>
                  <a:lnTo>
                    <a:pt x="18" y="110"/>
                  </a:lnTo>
                  <a:lnTo>
                    <a:pt x="24" y="97"/>
                  </a:lnTo>
                  <a:lnTo>
                    <a:pt x="29" y="86"/>
                  </a:lnTo>
                  <a:lnTo>
                    <a:pt x="35" y="74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8" y="38"/>
                  </a:lnTo>
                  <a:lnTo>
                    <a:pt x="52" y="29"/>
                  </a:lnTo>
                  <a:lnTo>
                    <a:pt x="50" y="22"/>
                  </a:lnTo>
                  <a:lnTo>
                    <a:pt x="50" y="19"/>
                  </a:lnTo>
                  <a:lnTo>
                    <a:pt x="53" y="14"/>
                  </a:lnTo>
                  <a:lnTo>
                    <a:pt x="58" y="12"/>
                  </a:lnTo>
                  <a:lnTo>
                    <a:pt x="61" y="10"/>
                  </a:lnTo>
                  <a:lnTo>
                    <a:pt x="66" y="9"/>
                  </a:lnTo>
                  <a:lnTo>
                    <a:pt x="73" y="9"/>
                  </a:lnTo>
                  <a:lnTo>
                    <a:pt x="79" y="9"/>
                  </a:lnTo>
                  <a:lnTo>
                    <a:pt x="85" y="8"/>
                  </a:lnTo>
                  <a:lnTo>
                    <a:pt x="93" y="8"/>
                  </a:lnTo>
                  <a:lnTo>
                    <a:pt x="99" y="8"/>
                  </a:lnTo>
                  <a:lnTo>
                    <a:pt x="106" y="8"/>
                  </a:lnTo>
                  <a:lnTo>
                    <a:pt x="111" y="7"/>
                  </a:lnTo>
                  <a:lnTo>
                    <a:pt x="118" y="6"/>
                  </a:lnTo>
                  <a:lnTo>
                    <a:pt x="122" y="5"/>
                  </a:lnTo>
                  <a:lnTo>
                    <a:pt x="12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3" name="Freeform 438"/>
            <p:cNvSpPr>
              <a:spLocks/>
            </p:cNvSpPr>
            <p:nvPr/>
          </p:nvSpPr>
          <p:spPr bwMode="auto">
            <a:xfrm>
              <a:off x="7151" y="3789"/>
              <a:ext cx="12" cy="82"/>
            </a:xfrm>
            <a:custGeom>
              <a:avLst/>
              <a:gdLst>
                <a:gd name="T0" fmla="*/ 0 w 46"/>
                <a:gd name="T1" fmla="*/ 0 h 328"/>
                <a:gd name="T2" fmla="*/ 0 w 46"/>
                <a:gd name="T3" fmla="*/ 0 h 328"/>
                <a:gd name="T4" fmla="*/ 0 w 46"/>
                <a:gd name="T5" fmla="*/ 0 h 328"/>
                <a:gd name="T6" fmla="*/ 0 w 46"/>
                <a:gd name="T7" fmla="*/ 0 h 328"/>
                <a:gd name="T8" fmla="*/ 0 w 46"/>
                <a:gd name="T9" fmla="*/ 0 h 328"/>
                <a:gd name="T10" fmla="*/ 0 w 46"/>
                <a:gd name="T11" fmla="*/ 0 h 328"/>
                <a:gd name="T12" fmla="*/ 0 w 46"/>
                <a:gd name="T13" fmla="*/ 0 h 328"/>
                <a:gd name="T14" fmla="*/ 0 w 46"/>
                <a:gd name="T15" fmla="*/ 0 h 328"/>
                <a:gd name="T16" fmla="*/ 0 w 46"/>
                <a:gd name="T17" fmla="*/ 0 h 328"/>
                <a:gd name="T18" fmla="*/ 0 w 46"/>
                <a:gd name="T19" fmla="*/ 0 h 328"/>
                <a:gd name="T20" fmla="*/ 0 w 46"/>
                <a:gd name="T21" fmla="*/ 0 h 328"/>
                <a:gd name="T22" fmla="*/ 0 w 46"/>
                <a:gd name="T23" fmla="*/ 0 h 328"/>
                <a:gd name="T24" fmla="*/ 0 w 46"/>
                <a:gd name="T25" fmla="*/ 0 h 328"/>
                <a:gd name="T26" fmla="*/ 0 w 46"/>
                <a:gd name="T27" fmla="*/ 0 h 328"/>
                <a:gd name="T28" fmla="*/ 0 w 46"/>
                <a:gd name="T29" fmla="*/ 0 h 328"/>
                <a:gd name="T30" fmla="*/ 0 w 46"/>
                <a:gd name="T31" fmla="*/ 0 h 328"/>
                <a:gd name="T32" fmla="*/ 0 w 46"/>
                <a:gd name="T33" fmla="*/ 0 h 328"/>
                <a:gd name="T34" fmla="*/ 0 w 46"/>
                <a:gd name="T35" fmla="*/ 0 h 328"/>
                <a:gd name="T36" fmla="*/ 0 w 46"/>
                <a:gd name="T37" fmla="*/ 0 h 328"/>
                <a:gd name="T38" fmla="*/ 0 w 46"/>
                <a:gd name="T39" fmla="*/ 0 h 328"/>
                <a:gd name="T40" fmla="*/ 0 w 46"/>
                <a:gd name="T41" fmla="*/ 0 h 328"/>
                <a:gd name="T42" fmla="*/ 0 w 46"/>
                <a:gd name="T43" fmla="*/ 0 h 328"/>
                <a:gd name="T44" fmla="*/ 0 w 46"/>
                <a:gd name="T45" fmla="*/ 0 h 328"/>
                <a:gd name="T46" fmla="*/ 0 w 46"/>
                <a:gd name="T47" fmla="*/ 0 h 328"/>
                <a:gd name="T48" fmla="*/ 0 w 46"/>
                <a:gd name="T49" fmla="*/ 0 h 328"/>
                <a:gd name="T50" fmla="*/ 0 w 46"/>
                <a:gd name="T51" fmla="*/ 0 h 328"/>
                <a:gd name="T52" fmla="*/ 0 w 46"/>
                <a:gd name="T53" fmla="*/ 0 h 328"/>
                <a:gd name="T54" fmla="*/ 0 w 46"/>
                <a:gd name="T55" fmla="*/ 0 h 328"/>
                <a:gd name="T56" fmla="*/ 0 w 46"/>
                <a:gd name="T57" fmla="*/ 0 h 328"/>
                <a:gd name="T58" fmla="*/ 0 w 46"/>
                <a:gd name="T59" fmla="*/ 0 h 328"/>
                <a:gd name="T60" fmla="*/ 0 w 46"/>
                <a:gd name="T61" fmla="*/ 0 h 328"/>
                <a:gd name="T62" fmla="*/ 0 w 46"/>
                <a:gd name="T63" fmla="*/ 0 h 328"/>
                <a:gd name="T64" fmla="*/ 0 w 46"/>
                <a:gd name="T65" fmla="*/ 0 h 328"/>
                <a:gd name="T66" fmla="*/ 0 w 46"/>
                <a:gd name="T67" fmla="*/ 0 h 328"/>
                <a:gd name="T68" fmla="*/ 0 w 46"/>
                <a:gd name="T69" fmla="*/ 0 h 328"/>
                <a:gd name="T70" fmla="*/ 0 w 46"/>
                <a:gd name="T71" fmla="*/ 0 h 328"/>
                <a:gd name="T72" fmla="*/ 0 w 46"/>
                <a:gd name="T73" fmla="*/ 0 h 328"/>
                <a:gd name="T74" fmla="*/ 0 w 46"/>
                <a:gd name="T75" fmla="*/ 0 h 328"/>
                <a:gd name="T76" fmla="*/ 0 w 46"/>
                <a:gd name="T77" fmla="*/ 0 h 328"/>
                <a:gd name="T78" fmla="*/ 0 w 46"/>
                <a:gd name="T79" fmla="*/ 0 h 328"/>
                <a:gd name="T80" fmla="*/ 0 w 46"/>
                <a:gd name="T81" fmla="*/ 0 h 328"/>
                <a:gd name="T82" fmla="*/ 0 w 46"/>
                <a:gd name="T83" fmla="*/ 0 h 328"/>
                <a:gd name="T84" fmla="*/ 0 w 46"/>
                <a:gd name="T85" fmla="*/ 0 h 328"/>
                <a:gd name="T86" fmla="*/ 0 w 46"/>
                <a:gd name="T87" fmla="*/ 0 h 328"/>
                <a:gd name="T88" fmla="*/ 0 w 46"/>
                <a:gd name="T89" fmla="*/ 0 h 328"/>
                <a:gd name="T90" fmla="*/ 0 w 46"/>
                <a:gd name="T91" fmla="*/ 0 h 328"/>
                <a:gd name="T92" fmla="*/ 0 w 46"/>
                <a:gd name="T93" fmla="*/ 0 h 328"/>
                <a:gd name="T94" fmla="*/ 0 w 46"/>
                <a:gd name="T95" fmla="*/ 0 h 328"/>
                <a:gd name="T96" fmla="*/ 0 w 46"/>
                <a:gd name="T97" fmla="*/ 0 h 328"/>
                <a:gd name="T98" fmla="*/ 0 w 46"/>
                <a:gd name="T99" fmla="*/ 0 h 328"/>
                <a:gd name="T100" fmla="*/ 0 w 46"/>
                <a:gd name="T101" fmla="*/ 0 h 328"/>
                <a:gd name="T102" fmla="*/ 0 w 46"/>
                <a:gd name="T103" fmla="*/ 0 h 328"/>
                <a:gd name="T104" fmla="*/ 0 w 46"/>
                <a:gd name="T105" fmla="*/ 0 h 328"/>
                <a:gd name="T106" fmla="*/ 0 w 46"/>
                <a:gd name="T107" fmla="*/ 0 h 328"/>
                <a:gd name="T108" fmla="*/ 0 w 46"/>
                <a:gd name="T109" fmla="*/ 0 h 328"/>
                <a:gd name="T110" fmla="*/ 0 w 46"/>
                <a:gd name="T111" fmla="*/ 0 h 328"/>
                <a:gd name="T112" fmla="*/ 0 w 46"/>
                <a:gd name="T113" fmla="*/ 0 h 328"/>
                <a:gd name="T114" fmla="*/ 0 w 46"/>
                <a:gd name="T115" fmla="*/ 0 h 328"/>
                <a:gd name="T116" fmla="*/ 0 w 46"/>
                <a:gd name="T117" fmla="*/ 0 h 328"/>
                <a:gd name="T118" fmla="*/ 0 w 46"/>
                <a:gd name="T119" fmla="*/ 0 h 328"/>
                <a:gd name="T120" fmla="*/ 0 w 46"/>
                <a:gd name="T121" fmla="*/ 0 h 328"/>
                <a:gd name="T122" fmla="*/ 0 w 46"/>
                <a:gd name="T123" fmla="*/ 0 h 3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"/>
                <a:gd name="T187" fmla="*/ 0 h 328"/>
                <a:gd name="T188" fmla="*/ 46 w 46"/>
                <a:gd name="T189" fmla="*/ 328 h 3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" h="328">
                  <a:moveTo>
                    <a:pt x="16" y="0"/>
                  </a:moveTo>
                  <a:lnTo>
                    <a:pt x="22" y="3"/>
                  </a:lnTo>
                  <a:lnTo>
                    <a:pt x="28" y="5"/>
                  </a:lnTo>
                  <a:lnTo>
                    <a:pt x="33" y="9"/>
                  </a:lnTo>
                  <a:lnTo>
                    <a:pt x="38" y="15"/>
                  </a:lnTo>
                  <a:lnTo>
                    <a:pt x="40" y="18"/>
                  </a:lnTo>
                  <a:lnTo>
                    <a:pt x="44" y="23"/>
                  </a:lnTo>
                  <a:lnTo>
                    <a:pt x="45" y="29"/>
                  </a:lnTo>
                  <a:lnTo>
                    <a:pt x="46" y="35"/>
                  </a:lnTo>
                  <a:lnTo>
                    <a:pt x="46" y="41"/>
                  </a:lnTo>
                  <a:lnTo>
                    <a:pt x="46" y="46"/>
                  </a:lnTo>
                  <a:lnTo>
                    <a:pt x="46" y="54"/>
                  </a:lnTo>
                  <a:lnTo>
                    <a:pt x="45" y="60"/>
                  </a:lnTo>
                  <a:lnTo>
                    <a:pt x="43" y="67"/>
                  </a:lnTo>
                  <a:lnTo>
                    <a:pt x="41" y="74"/>
                  </a:lnTo>
                  <a:lnTo>
                    <a:pt x="40" y="81"/>
                  </a:lnTo>
                  <a:lnTo>
                    <a:pt x="39" y="88"/>
                  </a:lnTo>
                  <a:lnTo>
                    <a:pt x="37" y="96"/>
                  </a:lnTo>
                  <a:lnTo>
                    <a:pt x="35" y="102"/>
                  </a:lnTo>
                  <a:lnTo>
                    <a:pt x="35" y="109"/>
                  </a:lnTo>
                  <a:lnTo>
                    <a:pt x="35" y="117"/>
                  </a:lnTo>
                  <a:lnTo>
                    <a:pt x="35" y="124"/>
                  </a:lnTo>
                  <a:lnTo>
                    <a:pt x="35" y="130"/>
                  </a:lnTo>
                  <a:lnTo>
                    <a:pt x="35" y="137"/>
                  </a:lnTo>
                  <a:lnTo>
                    <a:pt x="38" y="143"/>
                  </a:lnTo>
                  <a:lnTo>
                    <a:pt x="35" y="152"/>
                  </a:lnTo>
                  <a:lnTo>
                    <a:pt x="35" y="162"/>
                  </a:lnTo>
                  <a:lnTo>
                    <a:pt x="33" y="170"/>
                  </a:lnTo>
                  <a:lnTo>
                    <a:pt x="33" y="180"/>
                  </a:lnTo>
                  <a:lnTo>
                    <a:pt x="32" y="189"/>
                  </a:lnTo>
                  <a:lnTo>
                    <a:pt x="32" y="198"/>
                  </a:lnTo>
                  <a:lnTo>
                    <a:pt x="32" y="208"/>
                  </a:lnTo>
                  <a:lnTo>
                    <a:pt x="32" y="219"/>
                  </a:lnTo>
                  <a:lnTo>
                    <a:pt x="30" y="228"/>
                  </a:lnTo>
                  <a:lnTo>
                    <a:pt x="29" y="238"/>
                  </a:lnTo>
                  <a:lnTo>
                    <a:pt x="28" y="247"/>
                  </a:lnTo>
                  <a:lnTo>
                    <a:pt x="28" y="258"/>
                  </a:lnTo>
                  <a:lnTo>
                    <a:pt x="27" y="268"/>
                  </a:lnTo>
                  <a:lnTo>
                    <a:pt x="26" y="279"/>
                  </a:lnTo>
                  <a:lnTo>
                    <a:pt x="23" y="287"/>
                  </a:lnTo>
                  <a:lnTo>
                    <a:pt x="23" y="298"/>
                  </a:lnTo>
                  <a:lnTo>
                    <a:pt x="21" y="304"/>
                  </a:lnTo>
                  <a:lnTo>
                    <a:pt x="18" y="312"/>
                  </a:lnTo>
                  <a:lnTo>
                    <a:pt x="16" y="320"/>
                  </a:lnTo>
                  <a:lnTo>
                    <a:pt x="14" y="328"/>
                  </a:lnTo>
                  <a:lnTo>
                    <a:pt x="10" y="308"/>
                  </a:lnTo>
                  <a:lnTo>
                    <a:pt x="6" y="288"/>
                  </a:lnTo>
                  <a:lnTo>
                    <a:pt x="4" y="268"/>
                  </a:lnTo>
                  <a:lnTo>
                    <a:pt x="3" y="247"/>
                  </a:lnTo>
                  <a:lnTo>
                    <a:pt x="0" y="226"/>
                  </a:lnTo>
                  <a:lnTo>
                    <a:pt x="0" y="205"/>
                  </a:lnTo>
                  <a:lnTo>
                    <a:pt x="0" y="183"/>
                  </a:lnTo>
                  <a:lnTo>
                    <a:pt x="0" y="163"/>
                  </a:lnTo>
                  <a:lnTo>
                    <a:pt x="0" y="141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4" y="77"/>
                  </a:lnTo>
                  <a:lnTo>
                    <a:pt x="6" y="57"/>
                  </a:lnTo>
                  <a:lnTo>
                    <a:pt x="9" y="36"/>
                  </a:lnTo>
                  <a:lnTo>
                    <a:pt x="11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4" name="Freeform 439"/>
            <p:cNvSpPr>
              <a:spLocks/>
            </p:cNvSpPr>
            <p:nvPr/>
          </p:nvSpPr>
          <p:spPr bwMode="auto">
            <a:xfrm>
              <a:off x="7090" y="3792"/>
              <a:ext cx="13" cy="85"/>
            </a:xfrm>
            <a:custGeom>
              <a:avLst/>
              <a:gdLst>
                <a:gd name="T0" fmla="*/ 0 w 56"/>
                <a:gd name="T1" fmla="*/ 0 h 342"/>
                <a:gd name="T2" fmla="*/ 0 w 56"/>
                <a:gd name="T3" fmla="*/ 0 h 342"/>
                <a:gd name="T4" fmla="*/ 0 w 56"/>
                <a:gd name="T5" fmla="*/ 0 h 342"/>
                <a:gd name="T6" fmla="*/ 0 w 56"/>
                <a:gd name="T7" fmla="*/ 0 h 342"/>
                <a:gd name="T8" fmla="*/ 0 w 56"/>
                <a:gd name="T9" fmla="*/ 0 h 342"/>
                <a:gd name="T10" fmla="*/ 0 w 56"/>
                <a:gd name="T11" fmla="*/ 0 h 342"/>
                <a:gd name="T12" fmla="*/ 0 w 56"/>
                <a:gd name="T13" fmla="*/ 0 h 342"/>
                <a:gd name="T14" fmla="*/ 0 w 56"/>
                <a:gd name="T15" fmla="*/ 0 h 342"/>
                <a:gd name="T16" fmla="*/ 0 w 56"/>
                <a:gd name="T17" fmla="*/ 0 h 342"/>
                <a:gd name="T18" fmla="*/ 0 w 56"/>
                <a:gd name="T19" fmla="*/ 0 h 342"/>
                <a:gd name="T20" fmla="*/ 0 w 56"/>
                <a:gd name="T21" fmla="*/ 0 h 342"/>
                <a:gd name="T22" fmla="*/ 0 w 56"/>
                <a:gd name="T23" fmla="*/ 0 h 342"/>
                <a:gd name="T24" fmla="*/ 0 w 56"/>
                <a:gd name="T25" fmla="*/ 0 h 342"/>
                <a:gd name="T26" fmla="*/ 0 w 56"/>
                <a:gd name="T27" fmla="*/ 0 h 342"/>
                <a:gd name="T28" fmla="*/ 0 w 56"/>
                <a:gd name="T29" fmla="*/ 0 h 342"/>
                <a:gd name="T30" fmla="*/ 0 w 56"/>
                <a:gd name="T31" fmla="*/ 0 h 342"/>
                <a:gd name="T32" fmla="*/ 0 w 56"/>
                <a:gd name="T33" fmla="*/ 0 h 342"/>
                <a:gd name="T34" fmla="*/ 0 w 56"/>
                <a:gd name="T35" fmla="*/ 0 h 342"/>
                <a:gd name="T36" fmla="*/ 0 w 56"/>
                <a:gd name="T37" fmla="*/ 0 h 342"/>
                <a:gd name="T38" fmla="*/ 0 w 56"/>
                <a:gd name="T39" fmla="*/ 0 h 342"/>
                <a:gd name="T40" fmla="*/ 0 w 56"/>
                <a:gd name="T41" fmla="*/ 0 h 342"/>
                <a:gd name="T42" fmla="*/ 0 w 56"/>
                <a:gd name="T43" fmla="*/ 0 h 342"/>
                <a:gd name="T44" fmla="*/ 0 w 56"/>
                <a:gd name="T45" fmla="*/ 0 h 342"/>
                <a:gd name="T46" fmla="*/ 0 w 56"/>
                <a:gd name="T47" fmla="*/ 0 h 342"/>
                <a:gd name="T48" fmla="*/ 0 w 56"/>
                <a:gd name="T49" fmla="*/ 0 h 342"/>
                <a:gd name="T50" fmla="*/ 0 w 56"/>
                <a:gd name="T51" fmla="*/ 0 h 342"/>
                <a:gd name="T52" fmla="*/ 0 w 56"/>
                <a:gd name="T53" fmla="*/ 0 h 342"/>
                <a:gd name="T54" fmla="*/ 0 w 56"/>
                <a:gd name="T55" fmla="*/ 0 h 342"/>
                <a:gd name="T56" fmla="*/ 0 w 56"/>
                <a:gd name="T57" fmla="*/ 0 h 342"/>
                <a:gd name="T58" fmla="*/ 0 w 56"/>
                <a:gd name="T59" fmla="*/ 0 h 342"/>
                <a:gd name="T60" fmla="*/ 0 w 56"/>
                <a:gd name="T61" fmla="*/ 0 h 342"/>
                <a:gd name="T62" fmla="*/ 0 w 56"/>
                <a:gd name="T63" fmla="*/ 0 h 342"/>
                <a:gd name="T64" fmla="*/ 0 w 56"/>
                <a:gd name="T65" fmla="*/ 0 h 342"/>
                <a:gd name="T66" fmla="*/ 0 w 56"/>
                <a:gd name="T67" fmla="*/ 0 h 342"/>
                <a:gd name="T68" fmla="*/ 0 w 56"/>
                <a:gd name="T69" fmla="*/ 0 h 342"/>
                <a:gd name="T70" fmla="*/ 0 w 56"/>
                <a:gd name="T71" fmla="*/ 0 h 342"/>
                <a:gd name="T72" fmla="*/ 0 w 56"/>
                <a:gd name="T73" fmla="*/ 0 h 3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"/>
                <a:gd name="T112" fmla="*/ 0 h 342"/>
                <a:gd name="T113" fmla="*/ 56 w 56"/>
                <a:gd name="T114" fmla="*/ 342 h 3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" h="342">
                  <a:moveTo>
                    <a:pt x="19" y="0"/>
                  </a:moveTo>
                  <a:lnTo>
                    <a:pt x="25" y="0"/>
                  </a:lnTo>
                  <a:lnTo>
                    <a:pt x="29" y="3"/>
                  </a:lnTo>
                  <a:lnTo>
                    <a:pt x="34" y="4"/>
                  </a:lnTo>
                  <a:lnTo>
                    <a:pt x="39" y="7"/>
                  </a:lnTo>
                  <a:lnTo>
                    <a:pt x="46" y="13"/>
                  </a:lnTo>
                  <a:lnTo>
                    <a:pt x="51" y="24"/>
                  </a:lnTo>
                  <a:lnTo>
                    <a:pt x="52" y="27"/>
                  </a:lnTo>
                  <a:lnTo>
                    <a:pt x="53" y="34"/>
                  </a:lnTo>
                  <a:lnTo>
                    <a:pt x="55" y="39"/>
                  </a:lnTo>
                  <a:lnTo>
                    <a:pt x="56" y="45"/>
                  </a:lnTo>
                  <a:lnTo>
                    <a:pt x="56" y="51"/>
                  </a:lnTo>
                  <a:lnTo>
                    <a:pt x="56" y="57"/>
                  </a:lnTo>
                  <a:lnTo>
                    <a:pt x="56" y="64"/>
                  </a:lnTo>
                  <a:lnTo>
                    <a:pt x="56" y="72"/>
                  </a:lnTo>
                  <a:lnTo>
                    <a:pt x="53" y="80"/>
                  </a:lnTo>
                  <a:lnTo>
                    <a:pt x="52" y="89"/>
                  </a:lnTo>
                  <a:lnTo>
                    <a:pt x="51" y="98"/>
                  </a:lnTo>
                  <a:lnTo>
                    <a:pt x="50" y="109"/>
                  </a:lnTo>
                  <a:lnTo>
                    <a:pt x="49" y="116"/>
                  </a:lnTo>
                  <a:lnTo>
                    <a:pt x="47" y="125"/>
                  </a:lnTo>
                  <a:lnTo>
                    <a:pt x="45" y="132"/>
                  </a:lnTo>
                  <a:lnTo>
                    <a:pt x="45" y="141"/>
                  </a:lnTo>
                  <a:lnTo>
                    <a:pt x="45" y="152"/>
                  </a:lnTo>
                  <a:lnTo>
                    <a:pt x="45" y="165"/>
                  </a:lnTo>
                  <a:lnTo>
                    <a:pt x="45" y="178"/>
                  </a:lnTo>
                  <a:lnTo>
                    <a:pt x="46" y="191"/>
                  </a:lnTo>
                  <a:lnTo>
                    <a:pt x="46" y="203"/>
                  </a:lnTo>
                  <a:lnTo>
                    <a:pt x="46" y="215"/>
                  </a:lnTo>
                  <a:lnTo>
                    <a:pt x="46" y="227"/>
                  </a:lnTo>
                  <a:lnTo>
                    <a:pt x="47" y="242"/>
                  </a:lnTo>
                  <a:lnTo>
                    <a:pt x="47" y="253"/>
                  </a:lnTo>
                  <a:lnTo>
                    <a:pt x="47" y="266"/>
                  </a:lnTo>
                  <a:lnTo>
                    <a:pt x="47" y="278"/>
                  </a:lnTo>
                  <a:lnTo>
                    <a:pt x="47" y="291"/>
                  </a:lnTo>
                  <a:lnTo>
                    <a:pt x="47" y="303"/>
                  </a:lnTo>
                  <a:lnTo>
                    <a:pt x="47" y="316"/>
                  </a:lnTo>
                  <a:lnTo>
                    <a:pt x="47" y="329"/>
                  </a:lnTo>
                  <a:lnTo>
                    <a:pt x="47" y="342"/>
                  </a:lnTo>
                  <a:lnTo>
                    <a:pt x="33" y="332"/>
                  </a:lnTo>
                  <a:lnTo>
                    <a:pt x="23" y="323"/>
                  </a:lnTo>
                  <a:lnTo>
                    <a:pt x="15" y="311"/>
                  </a:lnTo>
                  <a:lnTo>
                    <a:pt x="10" y="299"/>
                  </a:lnTo>
                  <a:lnTo>
                    <a:pt x="5" y="285"/>
                  </a:lnTo>
                  <a:lnTo>
                    <a:pt x="3" y="271"/>
                  </a:lnTo>
                  <a:lnTo>
                    <a:pt x="3" y="256"/>
                  </a:lnTo>
                  <a:lnTo>
                    <a:pt x="3" y="240"/>
                  </a:lnTo>
                  <a:lnTo>
                    <a:pt x="3" y="224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5" y="173"/>
                  </a:lnTo>
                  <a:lnTo>
                    <a:pt x="6" y="156"/>
                  </a:lnTo>
                  <a:lnTo>
                    <a:pt x="8" y="141"/>
                  </a:lnTo>
                  <a:lnTo>
                    <a:pt x="8" y="125"/>
                  </a:lnTo>
                  <a:lnTo>
                    <a:pt x="8" y="111"/>
                  </a:lnTo>
                  <a:lnTo>
                    <a:pt x="5" y="104"/>
                  </a:lnTo>
                  <a:lnTo>
                    <a:pt x="4" y="98"/>
                  </a:lnTo>
                  <a:lnTo>
                    <a:pt x="3" y="91"/>
                  </a:lnTo>
                  <a:lnTo>
                    <a:pt x="3" y="85"/>
                  </a:lnTo>
                  <a:lnTo>
                    <a:pt x="3" y="77"/>
                  </a:lnTo>
                  <a:lnTo>
                    <a:pt x="2" y="71"/>
                  </a:lnTo>
                  <a:lnTo>
                    <a:pt x="2" y="63"/>
                  </a:lnTo>
                  <a:lnTo>
                    <a:pt x="2" y="57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4"/>
                  </a:lnTo>
                  <a:lnTo>
                    <a:pt x="10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5" name="Freeform 440"/>
            <p:cNvSpPr>
              <a:spLocks/>
            </p:cNvSpPr>
            <p:nvPr/>
          </p:nvSpPr>
          <p:spPr bwMode="auto">
            <a:xfrm>
              <a:off x="7110" y="3792"/>
              <a:ext cx="33" cy="23"/>
            </a:xfrm>
            <a:custGeom>
              <a:avLst/>
              <a:gdLst>
                <a:gd name="T0" fmla="*/ 0 w 130"/>
                <a:gd name="T1" fmla="*/ 0 h 92"/>
                <a:gd name="T2" fmla="*/ 0 w 130"/>
                <a:gd name="T3" fmla="*/ 0 h 92"/>
                <a:gd name="T4" fmla="*/ 0 w 130"/>
                <a:gd name="T5" fmla="*/ 0 h 92"/>
                <a:gd name="T6" fmla="*/ 0 w 130"/>
                <a:gd name="T7" fmla="*/ 0 h 92"/>
                <a:gd name="T8" fmla="*/ 0 w 130"/>
                <a:gd name="T9" fmla="*/ 0 h 92"/>
                <a:gd name="T10" fmla="*/ 0 w 130"/>
                <a:gd name="T11" fmla="*/ 0 h 92"/>
                <a:gd name="T12" fmla="*/ 0 w 130"/>
                <a:gd name="T13" fmla="*/ 0 h 92"/>
                <a:gd name="T14" fmla="*/ 0 w 130"/>
                <a:gd name="T15" fmla="*/ 0 h 92"/>
                <a:gd name="T16" fmla="*/ 0 w 130"/>
                <a:gd name="T17" fmla="*/ 0 h 92"/>
                <a:gd name="T18" fmla="*/ 0 w 130"/>
                <a:gd name="T19" fmla="*/ 0 h 92"/>
                <a:gd name="T20" fmla="*/ 0 w 130"/>
                <a:gd name="T21" fmla="*/ 0 h 92"/>
                <a:gd name="T22" fmla="*/ 0 w 130"/>
                <a:gd name="T23" fmla="*/ 0 h 92"/>
                <a:gd name="T24" fmla="*/ 0 w 130"/>
                <a:gd name="T25" fmla="*/ 0 h 92"/>
                <a:gd name="T26" fmla="*/ 0 w 130"/>
                <a:gd name="T27" fmla="*/ 0 h 92"/>
                <a:gd name="T28" fmla="*/ 0 w 130"/>
                <a:gd name="T29" fmla="*/ 0 h 92"/>
                <a:gd name="T30" fmla="*/ 0 w 130"/>
                <a:gd name="T31" fmla="*/ 0 h 92"/>
                <a:gd name="T32" fmla="*/ 0 w 130"/>
                <a:gd name="T33" fmla="*/ 0 h 92"/>
                <a:gd name="T34" fmla="*/ 0 w 130"/>
                <a:gd name="T35" fmla="*/ 0 h 92"/>
                <a:gd name="T36" fmla="*/ 0 w 130"/>
                <a:gd name="T37" fmla="*/ 0 h 92"/>
                <a:gd name="T38" fmla="*/ 0 w 130"/>
                <a:gd name="T39" fmla="*/ 0 h 92"/>
                <a:gd name="T40" fmla="*/ 0 w 130"/>
                <a:gd name="T41" fmla="*/ 0 h 92"/>
                <a:gd name="T42" fmla="*/ 0 w 130"/>
                <a:gd name="T43" fmla="*/ 0 h 92"/>
                <a:gd name="T44" fmla="*/ 0 w 130"/>
                <a:gd name="T45" fmla="*/ 0 h 92"/>
                <a:gd name="T46" fmla="*/ 0 w 130"/>
                <a:gd name="T47" fmla="*/ 0 h 92"/>
                <a:gd name="T48" fmla="*/ 0 w 130"/>
                <a:gd name="T49" fmla="*/ 0 h 92"/>
                <a:gd name="T50" fmla="*/ 0 w 130"/>
                <a:gd name="T51" fmla="*/ 0 h 92"/>
                <a:gd name="T52" fmla="*/ 0 w 130"/>
                <a:gd name="T53" fmla="*/ 0 h 92"/>
                <a:gd name="T54" fmla="*/ 0 w 130"/>
                <a:gd name="T55" fmla="*/ 0 h 92"/>
                <a:gd name="T56" fmla="*/ 0 w 130"/>
                <a:gd name="T57" fmla="*/ 0 h 92"/>
                <a:gd name="T58" fmla="*/ 0 w 130"/>
                <a:gd name="T59" fmla="*/ 0 h 92"/>
                <a:gd name="T60" fmla="*/ 0 w 130"/>
                <a:gd name="T61" fmla="*/ 0 h 92"/>
                <a:gd name="T62" fmla="*/ 0 w 130"/>
                <a:gd name="T63" fmla="*/ 0 h 92"/>
                <a:gd name="T64" fmla="*/ 0 w 130"/>
                <a:gd name="T65" fmla="*/ 0 h 92"/>
                <a:gd name="T66" fmla="*/ 0 w 130"/>
                <a:gd name="T67" fmla="*/ 0 h 92"/>
                <a:gd name="T68" fmla="*/ 0 w 130"/>
                <a:gd name="T69" fmla="*/ 0 h 92"/>
                <a:gd name="T70" fmla="*/ 0 w 130"/>
                <a:gd name="T71" fmla="*/ 0 h 92"/>
                <a:gd name="T72" fmla="*/ 0 w 130"/>
                <a:gd name="T73" fmla="*/ 0 h 92"/>
                <a:gd name="T74" fmla="*/ 0 w 130"/>
                <a:gd name="T75" fmla="*/ 0 h 92"/>
                <a:gd name="T76" fmla="*/ 0 w 130"/>
                <a:gd name="T77" fmla="*/ 0 h 92"/>
                <a:gd name="T78" fmla="*/ 0 w 130"/>
                <a:gd name="T79" fmla="*/ 0 h 92"/>
                <a:gd name="T80" fmla="*/ 0 w 130"/>
                <a:gd name="T81" fmla="*/ 0 h 92"/>
                <a:gd name="T82" fmla="*/ 0 w 130"/>
                <a:gd name="T83" fmla="*/ 0 h 92"/>
                <a:gd name="T84" fmla="*/ 0 w 130"/>
                <a:gd name="T85" fmla="*/ 0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0"/>
                <a:gd name="T130" fmla="*/ 0 h 92"/>
                <a:gd name="T131" fmla="*/ 130 w 130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0" h="92">
                  <a:moveTo>
                    <a:pt x="26" y="0"/>
                  </a:moveTo>
                  <a:lnTo>
                    <a:pt x="29" y="4"/>
                  </a:lnTo>
                  <a:lnTo>
                    <a:pt x="35" y="7"/>
                  </a:lnTo>
                  <a:lnTo>
                    <a:pt x="39" y="7"/>
                  </a:lnTo>
                  <a:lnTo>
                    <a:pt x="46" y="7"/>
                  </a:lnTo>
                  <a:lnTo>
                    <a:pt x="51" y="5"/>
                  </a:lnTo>
                  <a:lnTo>
                    <a:pt x="58" y="5"/>
                  </a:lnTo>
                  <a:lnTo>
                    <a:pt x="64" y="4"/>
                  </a:lnTo>
                  <a:lnTo>
                    <a:pt x="71" y="6"/>
                  </a:lnTo>
                  <a:lnTo>
                    <a:pt x="70" y="13"/>
                  </a:lnTo>
                  <a:lnTo>
                    <a:pt x="65" y="18"/>
                  </a:lnTo>
                  <a:lnTo>
                    <a:pt x="59" y="22"/>
                  </a:lnTo>
                  <a:lnTo>
                    <a:pt x="53" y="27"/>
                  </a:lnTo>
                  <a:lnTo>
                    <a:pt x="61" y="27"/>
                  </a:lnTo>
                  <a:lnTo>
                    <a:pt x="68" y="24"/>
                  </a:lnTo>
                  <a:lnTo>
                    <a:pt x="75" y="21"/>
                  </a:lnTo>
                  <a:lnTo>
                    <a:pt x="83" y="17"/>
                  </a:lnTo>
                  <a:lnTo>
                    <a:pt x="92" y="11"/>
                  </a:lnTo>
                  <a:lnTo>
                    <a:pt x="100" y="6"/>
                  </a:lnTo>
                  <a:lnTo>
                    <a:pt x="108" y="3"/>
                  </a:lnTo>
                  <a:lnTo>
                    <a:pt x="117" y="0"/>
                  </a:lnTo>
                  <a:lnTo>
                    <a:pt x="117" y="6"/>
                  </a:lnTo>
                  <a:lnTo>
                    <a:pt x="118" y="12"/>
                  </a:lnTo>
                  <a:lnTo>
                    <a:pt x="118" y="18"/>
                  </a:lnTo>
                  <a:lnTo>
                    <a:pt x="121" y="25"/>
                  </a:lnTo>
                  <a:lnTo>
                    <a:pt x="110" y="23"/>
                  </a:lnTo>
                  <a:lnTo>
                    <a:pt x="100" y="25"/>
                  </a:lnTo>
                  <a:lnTo>
                    <a:pt x="89" y="32"/>
                  </a:lnTo>
                  <a:lnTo>
                    <a:pt x="80" y="37"/>
                  </a:lnTo>
                  <a:lnTo>
                    <a:pt x="82" y="42"/>
                  </a:lnTo>
                  <a:lnTo>
                    <a:pt x="88" y="44"/>
                  </a:lnTo>
                  <a:lnTo>
                    <a:pt x="96" y="40"/>
                  </a:lnTo>
                  <a:lnTo>
                    <a:pt x="104" y="37"/>
                  </a:lnTo>
                  <a:lnTo>
                    <a:pt x="111" y="35"/>
                  </a:lnTo>
                  <a:lnTo>
                    <a:pt x="118" y="35"/>
                  </a:lnTo>
                  <a:lnTo>
                    <a:pt x="122" y="35"/>
                  </a:lnTo>
                  <a:lnTo>
                    <a:pt x="126" y="37"/>
                  </a:lnTo>
                  <a:lnTo>
                    <a:pt x="128" y="40"/>
                  </a:lnTo>
                  <a:lnTo>
                    <a:pt x="130" y="47"/>
                  </a:lnTo>
                  <a:lnTo>
                    <a:pt x="123" y="48"/>
                  </a:lnTo>
                  <a:lnTo>
                    <a:pt x="117" y="51"/>
                  </a:lnTo>
                  <a:lnTo>
                    <a:pt x="110" y="52"/>
                  </a:lnTo>
                  <a:lnTo>
                    <a:pt x="105" y="56"/>
                  </a:lnTo>
                  <a:lnTo>
                    <a:pt x="98" y="57"/>
                  </a:lnTo>
                  <a:lnTo>
                    <a:pt x="92" y="60"/>
                  </a:lnTo>
                  <a:lnTo>
                    <a:pt x="85" y="63"/>
                  </a:lnTo>
                  <a:lnTo>
                    <a:pt x="80" y="67"/>
                  </a:lnTo>
                  <a:lnTo>
                    <a:pt x="87" y="66"/>
                  </a:lnTo>
                  <a:lnTo>
                    <a:pt x="97" y="65"/>
                  </a:lnTo>
                  <a:lnTo>
                    <a:pt x="106" y="61"/>
                  </a:lnTo>
                  <a:lnTo>
                    <a:pt x="117" y="58"/>
                  </a:lnTo>
                  <a:lnTo>
                    <a:pt x="117" y="62"/>
                  </a:lnTo>
                  <a:lnTo>
                    <a:pt x="118" y="67"/>
                  </a:lnTo>
                  <a:lnTo>
                    <a:pt x="118" y="73"/>
                  </a:lnTo>
                  <a:lnTo>
                    <a:pt x="121" y="77"/>
                  </a:lnTo>
                  <a:lnTo>
                    <a:pt x="114" y="77"/>
                  </a:lnTo>
                  <a:lnTo>
                    <a:pt x="106" y="78"/>
                  </a:lnTo>
                  <a:lnTo>
                    <a:pt x="100" y="79"/>
                  </a:lnTo>
                  <a:lnTo>
                    <a:pt x="94" y="83"/>
                  </a:lnTo>
                  <a:lnTo>
                    <a:pt x="86" y="84"/>
                  </a:lnTo>
                  <a:lnTo>
                    <a:pt x="80" y="87"/>
                  </a:lnTo>
                  <a:lnTo>
                    <a:pt x="73" y="88"/>
                  </a:lnTo>
                  <a:lnTo>
                    <a:pt x="67" y="90"/>
                  </a:lnTo>
                  <a:lnTo>
                    <a:pt x="61" y="91"/>
                  </a:lnTo>
                  <a:lnTo>
                    <a:pt x="53" y="92"/>
                  </a:lnTo>
                  <a:lnTo>
                    <a:pt x="47" y="92"/>
                  </a:lnTo>
                  <a:lnTo>
                    <a:pt x="43" y="92"/>
                  </a:lnTo>
                  <a:lnTo>
                    <a:pt x="37" y="89"/>
                  </a:lnTo>
                  <a:lnTo>
                    <a:pt x="34" y="88"/>
                  </a:lnTo>
                  <a:lnTo>
                    <a:pt x="30" y="83"/>
                  </a:lnTo>
                  <a:lnTo>
                    <a:pt x="28" y="77"/>
                  </a:lnTo>
                  <a:lnTo>
                    <a:pt x="20" y="80"/>
                  </a:lnTo>
                  <a:lnTo>
                    <a:pt x="12" y="76"/>
                  </a:lnTo>
                  <a:lnTo>
                    <a:pt x="9" y="70"/>
                  </a:lnTo>
                  <a:lnTo>
                    <a:pt x="5" y="65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3" y="17"/>
                  </a:lnTo>
                  <a:lnTo>
                    <a:pt x="5" y="10"/>
                  </a:lnTo>
                  <a:lnTo>
                    <a:pt x="11" y="5"/>
                  </a:lnTo>
                  <a:lnTo>
                    <a:pt x="17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6" name="Freeform 441"/>
            <p:cNvSpPr>
              <a:spLocks/>
            </p:cNvSpPr>
            <p:nvPr/>
          </p:nvSpPr>
          <p:spPr bwMode="auto">
            <a:xfrm>
              <a:off x="7016" y="3794"/>
              <a:ext cx="16" cy="88"/>
            </a:xfrm>
            <a:custGeom>
              <a:avLst/>
              <a:gdLst>
                <a:gd name="T0" fmla="*/ 0 w 64"/>
                <a:gd name="T1" fmla="*/ 0 h 354"/>
                <a:gd name="T2" fmla="*/ 0 w 64"/>
                <a:gd name="T3" fmla="*/ 0 h 354"/>
                <a:gd name="T4" fmla="*/ 0 w 64"/>
                <a:gd name="T5" fmla="*/ 0 h 354"/>
                <a:gd name="T6" fmla="*/ 0 w 64"/>
                <a:gd name="T7" fmla="*/ 0 h 354"/>
                <a:gd name="T8" fmla="*/ 0 w 64"/>
                <a:gd name="T9" fmla="*/ 0 h 354"/>
                <a:gd name="T10" fmla="*/ 0 w 64"/>
                <a:gd name="T11" fmla="*/ 0 h 354"/>
                <a:gd name="T12" fmla="*/ 0 w 64"/>
                <a:gd name="T13" fmla="*/ 0 h 354"/>
                <a:gd name="T14" fmla="*/ 0 w 64"/>
                <a:gd name="T15" fmla="*/ 0 h 354"/>
                <a:gd name="T16" fmla="*/ 0 w 64"/>
                <a:gd name="T17" fmla="*/ 0 h 354"/>
                <a:gd name="T18" fmla="*/ 0 w 64"/>
                <a:gd name="T19" fmla="*/ 0 h 354"/>
                <a:gd name="T20" fmla="*/ 0 w 64"/>
                <a:gd name="T21" fmla="*/ 0 h 354"/>
                <a:gd name="T22" fmla="*/ 0 w 64"/>
                <a:gd name="T23" fmla="*/ 0 h 354"/>
                <a:gd name="T24" fmla="*/ 0 w 64"/>
                <a:gd name="T25" fmla="*/ 0 h 354"/>
                <a:gd name="T26" fmla="*/ 0 w 64"/>
                <a:gd name="T27" fmla="*/ 0 h 354"/>
                <a:gd name="T28" fmla="*/ 0 w 64"/>
                <a:gd name="T29" fmla="*/ 0 h 354"/>
                <a:gd name="T30" fmla="*/ 0 w 64"/>
                <a:gd name="T31" fmla="*/ 0 h 354"/>
                <a:gd name="T32" fmla="*/ 0 w 64"/>
                <a:gd name="T33" fmla="*/ 0 h 354"/>
                <a:gd name="T34" fmla="*/ 0 w 64"/>
                <a:gd name="T35" fmla="*/ 0 h 354"/>
                <a:gd name="T36" fmla="*/ 0 w 64"/>
                <a:gd name="T37" fmla="*/ 0 h 354"/>
                <a:gd name="T38" fmla="*/ 0 w 64"/>
                <a:gd name="T39" fmla="*/ 0 h 354"/>
                <a:gd name="T40" fmla="*/ 0 w 64"/>
                <a:gd name="T41" fmla="*/ 0 h 354"/>
                <a:gd name="T42" fmla="*/ 0 w 64"/>
                <a:gd name="T43" fmla="*/ 0 h 354"/>
                <a:gd name="T44" fmla="*/ 0 w 64"/>
                <a:gd name="T45" fmla="*/ 0 h 354"/>
                <a:gd name="T46" fmla="*/ 0 w 64"/>
                <a:gd name="T47" fmla="*/ 0 h 354"/>
                <a:gd name="T48" fmla="*/ 0 w 64"/>
                <a:gd name="T49" fmla="*/ 0 h 354"/>
                <a:gd name="T50" fmla="*/ 0 w 64"/>
                <a:gd name="T51" fmla="*/ 0 h 354"/>
                <a:gd name="T52" fmla="*/ 0 w 64"/>
                <a:gd name="T53" fmla="*/ 0 h 354"/>
                <a:gd name="T54" fmla="*/ 0 w 64"/>
                <a:gd name="T55" fmla="*/ 0 h 354"/>
                <a:gd name="T56" fmla="*/ 0 w 64"/>
                <a:gd name="T57" fmla="*/ 0 h 354"/>
                <a:gd name="T58" fmla="*/ 0 w 64"/>
                <a:gd name="T59" fmla="*/ 0 h 354"/>
                <a:gd name="T60" fmla="*/ 0 w 64"/>
                <a:gd name="T61" fmla="*/ 0 h 354"/>
                <a:gd name="T62" fmla="*/ 0 w 64"/>
                <a:gd name="T63" fmla="*/ 0 h 354"/>
                <a:gd name="T64" fmla="*/ 0 w 64"/>
                <a:gd name="T65" fmla="*/ 0 h 354"/>
                <a:gd name="T66" fmla="*/ 0 w 64"/>
                <a:gd name="T67" fmla="*/ 0 h 354"/>
                <a:gd name="T68" fmla="*/ 0 w 64"/>
                <a:gd name="T69" fmla="*/ 0 h 354"/>
                <a:gd name="T70" fmla="*/ 0 w 64"/>
                <a:gd name="T71" fmla="*/ 0 h 354"/>
                <a:gd name="T72" fmla="*/ 0 w 64"/>
                <a:gd name="T73" fmla="*/ 0 h 354"/>
                <a:gd name="T74" fmla="*/ 0 w 64"/>
                <a:gd name="T75" fmla="*/ 0 h 354"/>
                <a:gd name="T76" fmla="*/ 0 w 64"/>
                <a:gd name="T77" fmla="*/ 0 h 3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4"/>
                <a:gd name="T118" fmla="*/ 0 h 354"/>
                <a:gd name="T119" fmla="*/ 64 w 64"/>
                <a:gd name="T120" fmla="*/ 354 h 3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4" h="354">
                  <a:moveTo>
                    <a:pt x="38" y="0"/>
                  </a:moveTo>
                  <a:lnTo>
                    <a:pt x="44" y="1"/>
                  </a:lnTo>
                  <a:lnTo>
                    <a:pt x="50" y="2"/>
                  </a:lnTo>
                  <a:lnTo>
                    <a:pt x="56" y="3"/>
                  </a:lnTo>
                  <a:lnTo>
                    <a:pt x="64" y="4"/>
                  </a:lnTo>
                  <a:lnTo>
                    <a:pt x="62" y="6"/>
                  </a:lnTo>
                  <a:lnTo>
                    <a:pt x="58" y="10"/>
                  </a:lnTo>
                  <a:lnTo>
                    <a:pt x="54" y="12"/>
                  </a:lnTo>
                  <a:lnTo>
                    <a:pt x="51" y="14"/>
                  </a:lnTo>
                  <a:lnTo>
                    <a:pt x="53" y="30"/>
                  </a:lnTo>
                  <a:lnTo>
                    <a:pt x="56" y="49"/>
                  </a:lnTo>
                  <a:lnTo>
                    <a:pt x="57" y="66"/>
                  </a:lnTo>
                  <a:lnTo>
                    <a:pt x="58" y="84"/>
                  </a:lnTo>
                  <a:lnTo>
                    <a:pt x="57" y="102"/>
                  </a:lnTo>
                  <a:lnTo>
                    <a:pt x="57" y="121"/>
                  </a:lnTo>
                  <a:lnTo>
                    <a:pt x="56" y="139"/>
                  </a:lnTo>
                  <a:lnTo>
                    <a:pt x="56" y="158"/>
                  </a:lnTo>
                  <a:lnTo>
                    <a:pt x="54" y="175"/>
                  </a:lnTo>
                  <a:lnTo>
                    <a:pt x="53" y="195"/>
                  </a:lnTo>
                  <a:lnTo>
                    <a:pt x="52" y="212"/>
                  </a:lnTo>
                  <a:lnTo>
                    <a:pt x="52" y="230"/>
                  </a:lnTo>
                  <a:lnTo>
                    <a:pt x="51" y="249"/>
                  </a:lnTo>
                  <a:lnTo>
                    <a:pt x="52" y="267"/>
                  </a:lnTo>
                  <a:lnTo>
                    <a:pt x="52" y="284"/>
                  </a:lnTo>
                  <a:lnTo>
                    <a:pt x="54" y="303"/>
                  </a:lnTo>
                  <a:lnTo>
                    <a:pt x="51" y="311"/>
                  </a:lnTo>
                  <a:lnTo>
                    <a:pt x="51" y="320"/>
                  </a:lnTo>
                  <a:lnTo>
                    <a:pt x="52" y="328"/>
                  </a:lnTo>
                  <a:lnTo>
                    <a:pt x="51" y="336"/>
                  </a:lnTo>
                  <a:lnTo>
                    <a:pt x="44" y="334"/>
                  </a:lnTo>
                  <a:lnTo>
                    <a:pt x="40" y="338"/>
                  </a:lnTo>
                  <a:lnTo>
                    <a:pt x="38" y="342"/>
                  </a:lnTo>
                  <a:lnTo>
                    <a:pt x="38" y="346"/>
                  </a:lnTo>
                  <a:lnTo>
                    <a:pt x="38" y="350"/>
                  </a:lnTo>
                  <a:lnTo>
                    <a:pt x="40" y="354"/>
                  </a:lnTo>
                  <a:lnTo>
                    <a:pt x="30" y="354"/>
                  </a:lnTo>
                  <a:lnTo>
                    <a:pt x="22" y="352"/>
                  </a:lnTo>
                  <a:lnTo>
                    <a:pt x="16" y="348"/>
                  </a:lnTo>
                  <a:lnTo>
                    <a:pt x="12" y="345"/>
                  </a:lnTo>
                  <a:lnTo>
                    <a:pt x="10" y="340"/>
                  </a:lnTo>
                  <a:lnTo>
                    <a:pt x="7" y="334"/>
                  </a:lnTo>
                  <a:lnTo>
                    <a:pt x="5" y="328"/>
                  </a:lnTo>
                  <a:lnTo>
                    <a:pt x="5" y="321"/>
                  </a:lnTo>
                  <a:lnTo>
                    <a:pt x="4" y="314"/>
                  </a:lnTo>
                  <a:lnTo>
                    <a:pt x="3" y="308"/>
                  </a:lnTo>
                  <a:lnTo>
                    <a:pt x="3" y="302"/>
                  </a:lnTo>
                  <a:lnTo>
                    <a:pt x="3" y="296"/>
                  </a:lnTo>
                  <a:lnTo>
                    <a:pt x="3" y="290"/>
                  </a:lnTo>
                  <a:lnTo>
                    <a:pt x="3" y="283"/>
                  </a:lnTo>
                  <a:lnTo>
                    <a:pt x="3" y="278"/>
                  </a:lnTo>
                  <a:lnTo>
                    <a:pt x="4" y="271"/>
                  </a:lnTo>
                  <a:lnTo>
                    <a:pt x="4" y="265"/>
                  </a:lnTo>
                  <a:lnTo>
                    <a:pt x="4" y="260"/>
                  </a:lnTo>
                  <a:lnTo>
                    <a:pt x="4" y="253"/>
                  </a:lnTo>
                  <a:lnTo>
                    <a:pt x="4" y="249"/>
                  </a:lnTo>
                  <a:lnTo>
                    <a:pt x="3" y="238"/>
                  </a:lnTo>
                  <a:lnTo>
                    <a:pt x="0" y="229"/>
                  </a:lnTo>
                  <a:lnTo>
                    <a:pt x="0" y="215"/>
                  </a:lnTo>
                  <a:lnTo>
                    <a:pt x="1" y="200"/>
                  </a:lnTo>
                  <a:lnTo>
                    <a:pt x="1" y="185"/>
                  </a:lnTo>
                  <a:lnTo>
                    <a:pt x="3" y="171"/>
                  </a:lnTo>
                  <a:lnTo>
                    <a:pt x="1" y="155"/>
                  </a:lnTo>
                  <a:lnTo>
                    <a:pt x="1" y="141"/>
                  </a:lnTo>
                  <a:lnTo>
                    <a:pt x="1" y="125"/>
                  </a:lnTo>
                  <a:lnTo>
                    <a:pt x="1" y="111"/>
                  </a:lnTo>
                  <a:lnTo>
                    <a:pt x="1" y="96"/>
                  </a:lnTo>
                  <a:lnTo>
                    <a:pt x="1" y="81"/>
                  </a:lnTo>
                  <a:lnTo>
                    <a:pt x="1" y="67"/>
                  </a:lnTo>
                  <a:lnTo>
                    <a:pt x="4" y="53"/>
                  </a:lnTo>
                  <a:lnTo>
                    <a:pt x="6" y="39"/>
                  </a:lnTo>
                  <a:lnTo>
                    <a:pt x="10" y="27"/>
                  </a:lnTo>
                  <a:lnTo>
                    <a:pt x="13" y="15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9" y="4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7" name="Freeform 442"/>
            <p:cNvSpPr>
              <a:spLocks/>
            </p:cNvSpPr>
            <p:nvPr/>
          </p:nvSpPr>
          <p:spPr bwMode="auto">
            <a:xfrm>
              <a:off x="7040" y="3795"/>
              <a:ext cx="42" cy="27"/>
            </a:xfrm>
            <a:custGeom>
              <a:avLst/>
              <a:gdLst>
                <a:gd name="T0" fmla="*/ 0 w 171"/>
                <a:gd name="T1" fmla="*/ 0 h 108"/>
                <a:gd name="T2" fmla="*/ 0 w 171"/>
                <a:gd name="T3" fmla="*/ 0 h 108"/>
                <a:gd name="T4" fmla="*/ 0 w 171"/>
                <a:gd name="T5" fmla="*/ 0 h 108"/>
                <a:gd name="T6" fmla="*/ 0 w 171"/>
                <a:gd name="T7" fmla="*/ 0 h 108"/>
                <a:gd name="T8" fmla="*/ 0 w 171"/>
                <a:gd name="T9" fmla="*/ 0 h 108"/>
                <a:gd name="T10" fmla="*/ 0 w 171"/>
                <a:gd name="T11" fmla="*/ 0 h 108"/>
                <a:gd name="T12" fmla="*/ 0 w 171"/>
                <a:gd name="T13" fmla="*/ 0 h 108"/>
                <a:gd name="T14" fmla="*/ 0 w 171"/>
                <a:gd name="T15" fmla="*/ 0 h 108"/>
                <a:gd name="T16" fmla="*/ 0 w 171"/>
                <a:gd name="T17" fmla="*/ 0 h 108"/>
                <a:gd name="T18" fmla="*/ 0 w 171"/>
                <a:gd name="T19" fmla="*/ 0 h 108"/>
                <a:gd name="T20" fmla="*/ 0 w 171"/>
                <a:gd name="T21" fmla="*/ 0 h 108"/>
                <a:gd name="T22" fmla="*/ 0 w 171"/>
                <a:gd name="T23" fmla="*/ 0 h 108"/>
                <a:gd name="T24" fmla="*/ 0 w 171"/>
                <a:gd name="T25" fmla="*/ 0 h 108"/>
                <a:gd name="T26" fmla="*/ 0 w 171"/>
                <a:gd name="T27" fmla="*/ 0 h 108"/>
                <a:gd name="T28" fmla="*/ 0 w 171"/>
                <a:gd name="T29" fmla="*/ 0 h 108"/>
                <a:gd name="T30" fmla="*/ 0 w 171"/>
                <a:gd name="T31" fmla="*/ 0 h 108"/>
                <a:gd name="T32" fmla="*/ 0 w 171"/>
                <a:gd name="T33" fmla="*/ 0 h 108"/>
                <a:gd name="T34" fmla="*/ 0 w 171"/>
                <a:gd name="T35" fmla="*/ 0 h 108"/>
                <a:gd name="T36" fmla="*/ 0 w 171"/>
                <a:gd name="T37" fmla="*/ 0 h 108"/>
                <a:gd name="T38" fmla="*/ 0 w 171"/>
                <a:gd name="T39" fmla="*/ 0 h 108"/>
                <a:gd name="T40" fmla="*/ 0 w 171"/>
                <a:gd name="T41" fmla="*/ 0 h 108"/>
                <a:gd name="T42" fmla="*/ 0 w 171"/>
                <a:gd name="T43" fmla="*/ 0 h 108"/>
                <a:gd name="T44" fmla="*/ 0 w 171"/>
                <a:gd name="T45" fmla="*/ 0 h 108"/>
                <a:gd name="T46" fmla="*/ 0 w 171"/>
                <a:gd name="T47" fmla="*/ 0 h 108"/>
                <a:gd name="T48" fmla="*/ 0 w 171"/>
                <a:gd name="T49" fmla="*/ 0 h 108"/>
                <a:gd name="T50" fmla="*/ 0 w 171"/>
                <a:gd name="T51" fmla="*/ 0 h 108"/>
                <a:gd name="T52" fmla="*/ 0 w 171"/>
                <a:gd name="T53" fmla="*/ 0 h 108"/>
                <a:gd name="T54" fmla="*/ 0 w 171"/>
                <a:gd name="T55" fmla="*/ 0 h 108"/>
                <a:gd name="T56" fmla="*/ 0 w 171"/>
                <a:gd name="T57" fmla="*/ 0 h 108"/>
                <a:gd name="T58" fmla="*/ 0 w 171"/>
                <a:gd name="T59" fmla="*/ 0 h 108"/>
                <a:gd name="T60" fmla="*/ 0 w 171"/>
                <a:gd name="T61" fmla="*/ 0 h 108"/>
                <a:gd name="T62" fmla="*/ 0 w 171"/>
                <a:gd name="T63" fmla="*/ 0 h 108"/>
                <a:gd name="T64" fmla="*/ 0 w 171"/>
                <a:gd name="T65" fmla="*/ 0 h 108"/>
                <a:gd name="T66" fmla="*/ 0 w 171"/>
                <a:gd name="T67" fmla="*/ 0 h 108"/>
                <a:gd name="T68" fmla="*/ 0 w 171"/>
                <a:gd name="T69" fmla="*/ 0 h 108"/>
                <a:gd name="T70" fmla="*/ 0 w 171"/>
                <a:gd name="T71" fmla="*/ 0 h 108"/>
                <a:gd name="T72" fmla="*/ 0 w 171"/>
                <a:gd name="T73" fmla="*/ 0 h 108"/>
                <a:gd name="T74" fmla="*/ 0 w 171"/>
                <a:gd name="T75" fmla="*/ 0 h 108"/>
                <a:gd name="T76" fmla="*/ 0 w 171"/>
                <a:gd name="T77" fmla="*/ 0 h 108"/>
                <a:gd name="T78" fmla="*/ 0 w 171"/>
                <a:gd name="T79" fmla="*/ 0 h 108"/>
                <a:gd name="T80" fmla="*/ 0 w 171"/>
                <a:gd name="T81" fmla="*/ 0 h 108"/>
                <a:gd name="T82" fmla="*/ 0 w 171"/>
                <a:gd name="T83" fmla="*/ 0 h 108"/>
                <a:gd name="T84" fmla="*/ 0 w 171"/>
                <a:gd name="T85" fmla="*/ 0 h 108"/>
                <a:gd name="T86" fmla="*/ 0 w 171"/>
                <a:gd name="T87" fmla="*/ 0 h 108"/>
                <a:gd name="T88" fmla="*/ 0 w 171"/>
                <a:gd name="T89" fmla="*/ 0 h 108"/>
                <a:gd name="T90" fmla="*/ 0 w 171"/>
                <a:gd name="T91" fmla="*/ 0 h 1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1"/>
                <a:gd name="T139" fmla="*/ 0 h 108"/>
                <a:gd name="T140" fmla="*/ 171 w 171"/>
                <a:gd name="T141" fmla="*/ 108 h 1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1" h="108">
                  <a:moveTo>
                    <a:pt x="81" y="0"/>
                  </a:moveTo>
                  <a:lnTo>
                    <a:pt x="84" y="5"/>
                  </a:lnTo>
                  <a:lnTo>
                    <a:pt x="84" y="9"/>
                  </a:lnTo>
                  <a:lnTo>
                    <a:pt x="80" y="15"/>
                  </a:lnTo>
                  <a:lnTo>
                    <a:pt x="78" y="19"/>
                  </a:lnTo>
                  <a:lnTo>
                    <a:pt x="72" y="28"/>
                  </a:lnTo>
                  <a:lnTo>
                    <a:pt x="68" y="35"/>
                  </a:lnTo>
                  <a:lnTo>
                    <a:pt x="74" y="30"/>
                  </a:lnTo>
                  <a:lnTo>
                    <a:pt x="81" y="27"/>
                  </a:lnTo>
                  <a:lnTo>
                    <a:pt x="87" y="21"/>
                  </a:lnTo>
                  <a:lnTo>
                    <a:pt x="96" y="18"/>
                  </a:lnTo>
                  <a:lnTo>
                    <a:pt x="102" y="14"/>
                  </a:lnTo>
                  <a:lnTo>
                    <a:pt x="109" y="9"/>
                  </a:lnTo>
                  <a:lnTo>
                    <a:pt x="116" y="7"/>
                  </a:lnTo>
                  <a:lnTo>
                    <a:pt x="125" y="6"/>
                  </a:lnTo>
                  <a:lnTo>
                    <a:pt x="126" y="11"/>
                  </a:lnTo>
                  <a:lnTo>
                    <a:pt x="127" y="18"/>
                  </a:lnTo>
                  <a:lnTo>
                    <a:pt x="128" y="23"/>
                  </a:lnTo>
                  <a:lnTo>
                    <a:pt x="130" y="29"/>
                  </a:lnTo>
                  <a:lnTo>
                    <a:pt x="122" y="31"/>
                  </a:lnTo>
                  <a:lnTo>
                    <a:pt x="116" y="35"/>
                  </a:lnTo>
                  <a:lnTo>
                    <a:pt x="109" y="41"/>
                  </a:lnTo>
                  <a:lnTo>
                    <a:pt x="103" y="46"/>
                  </a:lnTo>
                  <a:lnTo>
                    <a:pt x="96" y="50"/>
                  </a:lnTo>
                  <a:lnTo>
                    <a:pt x="89" y="56"/>
                  </a:lnTo>
                  <a:lnTo>
                    <a:pt x="81" y="59"/>
                  </a:lnTo>
                  <a:lnTo>
                    <a:pt x="74" y="61"/>
                  </a:lnTo>
                  <a:lnTo>
                    <a:pt x="77" y="64"/>
                  </a:lnTo>
                  <a:lnTo>
                    <a:pt x="84" y="64"/>
                  </a:lnTo>
                  <a:lnTo>
                    <a:pt x="92" y="61"/>
                  </a:lnTo>
                  <a:lnTo>
                    <a:pt x="103" y="58"/>
                  </a:lnTo>
                  <a:lnTo>
                    <a:pt x="113" y="51"/>
                  </a:lnTo>
                  <a:lnTo>
                    <a:pt x="124" y="47"/>
                  </a:lnTo>
                  <a:lnTo>
                    <a:pt x="132" y="42"/>
                  </a:lnTo>
                  <a:lnTo>
                    <a:pt x="140" y="41"/>
                  </a:lnTo>
                  <a:lnTo>
                    <a:pt x="144" y="40"/>
                  </a:lnTo>
                  <a:lnTo>
                    <a:pt x="145" y="42"/>
                  </a:lnTo>
                  <a:lnTo>
                    <a:pt x="144" y="45"/>
                  </a:lnTo>
                  <a:lnTo>
                    <a:pt x="142" y="49"/>
                  </a:lnTo>
                  <a:lnTo>
                    <a:pt x="138" y="55"/>
                  </a:lnTo>
                  <a:lnTo>
                    <a:pt x="133" y="61"/>
                  </a:lnTo>
                  <a:lnTo>
                    <a:pt x="124" y="70"/>
                  </a:lnTo>
                  <a:lnTo>
                    <a:pt x="121" y="74"/>
                  </a:lnTo>
                  <a:lnTo>
                    <a:pt x="121" y="75"/>
                  </a:lnTo>
                  <a:lnTo>
                    <a:pt x="125" y="76"/>
                  </a:lnTo>
                  <a:lnTo>
                    <a:pt x="131" y="74"/>
                  </a:lnTo>
                  <a:lnTo>
                    <a:pt x="138" y="73"/>
                  </a:lnTo>
                  <a:lnTo>
                    <a:pt x="146" y="72"/>
                  </a:lnTo>
                  <a:lnTo>
                    <a:pt x="156" y="72"/>
                  </a:lnTo>
                  <a:lnTo>
                    <a:pt x="161" y="72"/>
                  </a:lnTo>
                  <a:lnTo>
                    <a:pt x="167" y="75"/>
                  </a:lnTo>
                  <a:lnTo>
                    <a:pt x="168" y="80"/>
                  </a:lnTo>
                  <a:lnTo>
                    <a:pt x="171" y="87"/>
                  </a:lnTo>
                  <a:lnTo>
                    <a:pt x="157" y="87"/>
                  </a:lnTo>
                  <a:lnTo>
                    <a:pt x="145" y="90"/>
                  </a:lnTo>
                  <a:lnTo>
                    <a:pt x="132" y="93"/>
                  </a:lnTo>
                  <a:lnTo>
                    <a:pt x="118" y="97"/>
                  </a:lnTo>
                  <a:lnTo>
                    <a:pt x="102" y="100"/>
                  </a:lnTo>
                  <a:lnTo>
                    <a:pt x="86" y="103"/>
                  </a:lnTo>
                  <a:lnTo>
                    <a:pt x="72" y="104"/>
                  </a:lnTo>
                  <a:lnTo>
                    <a:pt x="59" y="108"/>
                  </a:lnTo>
                  <a:lnTo>
                    <a:pt x="44" y="107"/>
                  </a:lnTo>
                  <a:lnTo>
                    <a:pt x="32" y="106"/>
                  </a:lnTo>
                  <a:lnTo>
                    <a:pt x="21" y="103"/>
                  </a:lnTo>
                  <a:lnTo>
                    <a:pt x="13" y="98"/>
                  </a:lnTo>
                  <a:lnTo>
                    <a:pt x="4" y="89"/>
                  </a:lnTo>
                  <a:lnTo>
                    <a:pt x="2" y="79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8" y="20"/>
                  </a:lnTo>
                  <a:lnTo>
                    <a:pt x="14" y="17"/>
                  </a:lnTo>
                  <a:lnTo>
                    <a:pt x="19" y="14"/>
                  </a:lnTo>
                  <a:lnTo>
                    <a:pt x="24" y="13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18"/>
                  </a:lnTo>
                  <a:lnTo>
                    <a:pt x="26" y="21"/>
                  </a:lnTo>
                  <a:lnTo>
                    <a:pt x="19" y="28"/>
                  </a:lnTo>
                  <a:lnTo>
                    <a:pt x="19" y="31"/>
                  </a:lnTo>
                  <a:lnTo>
                    <a:pt x="19" y="38"/>
                  </a:lnTo>
                  <a:lnTo>
                    <a:pt x="28" y="38"/>
                  </a:lnTo>
                  <a:lnTo>
                    <a:pt x="38" y="36"/>
                  </a:lnTo>
                  <a:lnTo>
                    <a:pt x="45" y="31"/>
                  </a:lnTo>
                  <a:lnTo>
                    <a:pt x="53" y="27"/>
                  </a:lnTo>
                  <a:lnTo>
                    <a:pt x="59" y="19"/>
                  </a:lnTo>
                  <a:lnTo>
                    <a:pt x="65" y="11"/>
                  </a:lnTo>
                  <a:lnTo>
                    <a:pt x="73" y="5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8" name="Freeform 443"/>
            <p:cNvSpPr>
              <a:spLocks/>
            </p:cNvSpPr>
            <p:nvPr/>
          </p:nvSpPr>
          <p:spPr bwMode="auto">
            <a:xfrm>
              <a:off x="6961" y="3799"/>
              <a:ext cx="50" cy="31"/>
            </a:xfrm>
            <a:custGeom>
              <a:avLst/>
              <a:gdLst>
                <a:gd name="T0" fmla="*/ 0 w 201"/>
                <a:gd name="T1" fmla="*/ 0 h 124"/>
                <a:gd name="T2" fmla="*/ 0 w 201"/>
                <a:gd name="T3" fmla="*/ 0 h 124"/>
                <a:gd name="T4" fmla="*/ 0 w 201"/>
                <a:gd name="T5" fmla="*/ 0 h 124"/>
                <a:gd name="T6" fmla="*/ 0 w 201"/>
                <a:gd name="T7" fmla="*/ 0 h 124"/>
                <a:gd name="T8" fmla="*/ 0 w 201"/>
                <a:gd name="T9" fmla="*/ 0 h 124"/>
                <a:gd name="T10" fmla="*/ 0 w 201"/>
                <a:gd name="T11" fmla="*/ 0 h 124"/>
                <a:gd name="T12" fmla="*/ 0 w 201"/>
                <a:gd name="T13" fmla="*/ 0 h 124"/>
                <a:gd name="T14" fmla="*/ 0 w 201"/>
                <a:gd name="T15" fmla="*/ 0 h 124"/>
                <a:gd name="T16" fmla="*/ 0 w 201"/>
                <a:gd name="T17" fmla="*/ 0 h 124"/>
                <a:gd name="T18" fmla="*/ 0 w 201"/>
                <a:gd name="T19" fmla="*/ 0 h 124"/>
                <a:gd name="T20" fmla="*/ 0 w 201"/>
                <a:gd name="T21" fmla="*/ 0 h 124"/>
                <a:gd name="T22" fmla="*/ 0 w 201"/>
                <a:gd name="T23" fmla="*/ 0 h 124"/>
                <a:gd name="T24" fmla="*/ 0 w 201"/>
                <a:gd name="T25" fmla="*/ 0 h 124"/>
                <a:gd name="T26" fmla="*/ 0 w 201"/>
                <a:gd name="T27" fmla="*/ 0 h 124"/>
                <a:gd name="T28" fmla="*/ 0 w 201"/>
                <a:gd name="T29" fmla="*/ 0 h 124"/>
                <a:gd name="T30" fmla="*/ 0 w 201"/>
                <a:gd name="T31" fmla="*/ 0 h 124"/>
                <a:gd name="T32" fmla="*/ 0 w 201"/>
                <a:gd name="T33" fmla="*/ 0 h 124"/>
                <a:gd name="T34" fmla="*/ 0 w 201"/>
                <a:gd name="T35" fmla="*/ 0 h 124"/>
                <a:gd name="T36" fmla="*/ 0 w 201"/>
                <a:gd name="T37" fmla="*/ 0 h 124"/>
                <a:gd name="T38" fmla="*/ 0 w 201"/>
                <a:gd name="T39" fmla="*/ 0 h 124"/>
                <a:gd name="T40" fmla="*/ 0 w 201"/>
                <a:gd name="T41" fmla="*/ 0 h 124"/>
                <a:gd name="T42" fmla="*/ 0 w 201"/>
                <a:gd name="T43" fmla="*/ 0 h 124"/>
                <a:gd name="T44" fmla="*/ 0 w 201"/>
                <a:gd name="T45" fmla="*/ 0 h 124"/>
                <a:gd name="T46" fmla="*/ 0 w 201"/>
                <a:gd name="T47" fmla="*/ 0 h 124"/>
                <a:gd name="T48" fmla="*/ 0 w 201"/>
                <a:gd name="T49" fmla="*/ 0 h 124"/>
                <a:gd name="T50" fmla="*/ 0 w 201"/>
                <a:gd name="T51" fmla="*/ 0 h 124"/>
                <a:gd name="T52" fmla="*/ 0 w 201"/>
                <a:gd name="T53" fmla="*/ 0 h 124"/>
                <a:gd name="T54" fmla="*/ 0 w 201"/>
                <a:gd name="T55" fmla="*/ 0 h 124"/>
                <a:gd name="T56" fmla="*/ 0 w 201"/>
                <a:gd name="T57" fmla="*/ 0 h 124"/>
                <a:gd name="T58" fmla="*/ 0 w 201"/>
                <a:gd name="T59" fmla="*/ 0 h 124"/>
                <a:gd name="T60" fmla="*/ 0 w 201"/>
                <a:gd name="T61" fmla="*/ 0 h 124"/>
                <a:gd name="T62" fmla="*/ 0 w 201"/>
                <a:gd name="T63" fmla="*/ 0 h 124"/>
                <a:gd name="T64" fmla="*/ 0 w 201"/>
                <a:gd name="T65" fmla="*/ 0 h 124"/>
                <a:gd name="T66" fmla="*/ 0 w 201"/>
                <a:gd name="T67" fmla="*/ 0 h 124"/>
                <a:gd name="T68" fmla="*/ 0 w 201"/>
                <a:gd name="T69" fmla="*/ 0 h 124"/>
                <a:gd name="T70" fmla="*/ 0 w 201"/>
                <a:gd name="T71" fmla="*/ 0 h 124"/>
                <a:gd name="T72" fmla="*/ 0 w 201"/>
                <a:gd name="T73" fmla="*/ 0 h 124"/>
                <a:gd name="T74" fmla="*/ 0 w 201"/>
                <a:gd name="T75" fmla="*/ 0 h 124"/>
                <a:gd name="T76" fmla="*/ 0 w 201"/>
                <a:gd name="T77" fmla="*/ 0 h 124"/>
                <a:gd name="T78" fmla="*/ 0 w 201"/>
                <a:gd name="T79" fmla="*/ 0 h 124"/>
                <a:gd name="T80" fmla="*/ 0 w 201"/>
                <a:gd name="T81" fmla="*/ 0 h 124"/>
                <a:gd name="T82" fmla="*/ 0 w 201"/>
                <a:gd name="T83" fmla="*/ 0 h 124"/>
                <a:gd name="T84" fmla="*/ 0 w 201"/>
                <a:gd name="T85" fmla="*/ 0 h 124"/>
                <a:gd name="T86" fmla="*/ 0 w 201"/>
                <a:gd name="T87" fmla="*/ 0 h 1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"/>
                <a:gd name="T133" fmla="*/ 0 h 124"/>
                <a:gd name="T134" fmla="*/ 201 w 201"/>
                <a:gd name="T135" fmla="*/ 124 h 1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" h="124">
                  <a:moveTo>
                    <a:pt x="153" y="0"/>
                  </a:moveTo>
                  <a:lnTo>
                    <a:pt x="152" y="7"/>
                  </a:lnTo>
                  <a:lnTo>
                    <a:pt x="147" y="15"/>
                  </a:lnTo>
                  <a:lnTo>
                    <a:pt x="137" y="22"/>
                  </a:lnTo>
                  <a:lnTo>
                    <a:pt x="128" y="31"/>
                  </a:lnTo>
                  <a:lnTo>
                    <a:pt x="122" y="34"/>
                  </a:lnTo>
                  <a:lnTo>
                    <a:pt x="116" y="37"/>
                  </a:lnTo>
                  <a:lnTo>
                    <a:pt x="110" y="42"/>
                  </a:lnTo>
                  <a:lnTo>
                    <a:pt x="106" y="47"/>
                  </a:lnTo>
                  <a:lnTo>
                    <a:pt x="100" y="52"/>
                  </a:lnTo>
                  <a:lnTo>
                    <a:pt x="99" y="57"/>
                  </a:lnTo>
                  <a:lnTo>
                    <a:pt x="96" y="62"/>
                  </a:lnTo>
                  <a:lnTo>
                    <a:pt x="96" y="69"/>
                  </a:lnTo>
                  <a:lnTo>
                    <a:pt x="102" y="68"/>
                  </a:lnTo>
                  <a:lnTo>
                    <a:pt x="110" y="66"/>
                  </a:lnTo>
                  <a:lnTo>
                    <a:pt x="117" y="61"/>
                  </a:lnTo>
                  <a:lnTo>
                    <a:pt x="124" y="58"/>
                  </a:lnTo>
                  <a:lnTo>
                    <a:pt x="132" y="54"/>
                  </a:lnTo>
                  <a:lnTo>
                    <a:pt x="140" y="48"/>
                  </a:lnTo>
                  <a:lnTo>
                    <a:pt x="147" y="43"/>
                  </a:lnTo>
                  <a:lnTo>
                    <a:pt x="157" y="40"/>
                  </a:lnTo>
                  <a:lnTo>
                    <a:pt x="163" y="35"/>
                  </a:lnTo>
                  <a:lnTo>
                    <a:pt x="170" y="33"/>
                  </a:lnTo>
                  <a:lnTo>
                    <a:pt x="176" y="31"/>
                  </a:lnTo>
                  <a:lnTo>
                    <a:pt x="182" y="32"/>
                  </a:lnTo>
                  <a:lnTo>
                    <a:pt x="187" y="33"/>
                  </a:lnTo>
                  <a:lnTo>
                    <a:pt x="191" y="37"/>
                  </a:lnTo>
                  <a:lnTo>
                    <a:pt x="194" y="45"/>
                  </a:lnTo>
                  <a:lnTo>
                    <a:pt x="196" y="56"/>
                  </a:lnTo>
                  <a:lnTo>
                    <a:pt x="185" y="48"/>
                  </a:lnTo>
                  <a:lnTo>
                    <a:pt x="178" y="48"/>
                  </a:lnTo>
                  <a:lnTo>
                    <a:pt x="172" y="53"/>
                  </a:lnTo>
                  <a:lnTo>
                    <a:pt x="170" y="59"/>
                  </a:lnTo>
                  <a:lnTo>
                    <a:pt x="170" y="67"/>
                  </a:lnTo>
                  <a:lnTo>
                    <a:pt x="173" y="73"/>
                  </a:lnTo>
                  <a:lnTo>
                    <a:pt x="176" y="75"/>
                  </a:lnTo>
                  <a:lnTo>
                    <a:pt x="181" y="76"/>
                  </a:lnTo>
                  <a:lnTo>
                    <a:pt x="185" y="76"/>
                  </a:lnTo>
                  <a:lnTo>
                    <a:pt x="193" y="75"/>
                  </a:lnTo>
                  <a:lnTo>
                    <a:pt x="194" y="82"/>
                  </a:lnTo>
                  <a:lnTo>
                    <a:pt x="196" y="89"/>
                  </a:lnTo>
                  <a:lnTo>
                    <a:pt x="200" y="96"/>
                  </a:lnTo>
                  <a:lnTo>
                    <a:pt x="201" y="105"/>
                  </a:lnTo>
                  <a:lnTo>
                    <a:pt x="189" y="103"/>
                  </a:lnTo>
                  <a:lnTo>
                    <a:pt x="178" y="105"/>
                  </a:lnTo>
                  <a:lnTo>
                    <a:pt x="167" y="106"/>
                  </a:lnTo>
                  <a:lnTo>
                    <a:pt x="157" y="108"/>
                  </a:lnTo>
                  <a:lnTo>
                    <a:pt x="145" y="109"/>
                  </a:lnTo>
                  <a:lnTo>
                    <a:pt x="132" y="111"/>
                  </a:lnTo>
                  <a:lnTo>
                    <a:pt x="120" y="113"/>
                  </a:lnTo>
                  <a:lnTo>
                    <a:pt x="110" y="116"/>
                  </a:lnTo>
                  <a:lnTo>
                    <a:pt x="96" y="119"/>
                  </a:lnTo>
                  <a:lnTo>
                    <a:pt x="85" y="121"/>
                  </a:lnTo>
                  <a:lnTo>
                    <a:pt x="73" y="121"/>
                  </a:lnTo>
                  <a:lnTo>
                    <a:pt x="63" y="123"/>
                  </a:lnTo>
                  <a:lnTo>
                    <a:pt x="51" y="123"/>
                  </a:lnTo>
                  <a:lnTo>
                    <a:pt x="40" y="124"/>
                  </a:lnTo>
                  <a:lnTo>
                    <a:pt x="30" y="123"/>
                  </a:lnTo>
                  <a:lnTo>
                    <a:pt x="20" y="122"/>
                  </a:lnTo>
                  <a:lnTo>
                    <a:pt x="11" y="111"/>
                  </a:lnTo>
                  <a:lnTo>
                    <a:pt x="6" y="101"/>
                  </a:lnTo>
                  <a:lnTo>
                    <a:pt x="2" y="93"/>
                  </a:lnTo>
                  <a:lnTo>
                    <a:pt x="1" y="84"/>
                  </a:lnTo>
                  <a:lnTo>
                    <a:pt x="0" y="75"/>
                  </a:lnTo>
                  <a:lnTo>
                    <a:pt x="4" y="68"/>
                  </a:lnTo>
                  <a:lnTo>
                    <a:pt x="6" y="59"/>
                  </a:lnTo>
                  <a:lnTo>
                    <a:pt x="12" y="53"/>
                  </a:lnTo>
                  <a:lnTo>
                    <a:pt x="18" y="45"/>
                  </a:lnTo>
                  <a:lnTo>
                    <a:pt x="25" y="39"/>
                  </a:lnTo>
                  <a:lnTo>
                    <a:pt x="32" y="33"/>
                  </a:lnTo>
                  <a:lnTo>
                    <a:pt x="42" y="27"/>
                  </a:lnTo>
                  <a:lnTo>
                    <a:pt x="52" y="21"/>
                  </a:lnTo>
                  <a:lnTo>
                    <a:pt x="61" y="16"/>
                  </a:lnTo>
                  <a:lnTo>
                    <a:pt x="72" y="12"/>
                  </a:lnTo>
                  <a:lnTo>
                    <a:pt x="83" y="7"/>
                  </a:lnTo>
                  <a:lnTo>
                    <a:pt x="79" y="15"/>
                  </a:lnTo>
                  <a:lnTo>
                    <a:pt x="76" y="22"/>
                  </a:lnTo>
                  <a:lnTo>
                    <a:pt x="71" y="31"/>
                  </a:lnTo>
                  <a:lnTo>
                    <a:pt x="70" y="40"/>
                  </a:lnTo>
                  <a:lnTo>
                    <a:pt x="79" y="36"/>
                  </a:lnTo>
                  <a:lnTo>
                    <a:pt x="90" y="33"/>
                  </a:lnTo>
                  <a:lnTo>
                    <a:pt x="100" y="27"/>
                  </a:lnTo>
                  <a:lnTo>
                    <a:pt x="112" y="21"/>
                  </a:lnTo>
                  <a:lnTo>
                    <a:pt x="122" y="15"/>
                  </a:lnTo>
                  <a:lnTo>
                    <a:pt x="132" y="8"/>
                  </a:lnTo>
                  <a:lnTo>
                    <a:pt x="142" y="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9" name="Freeform 444"/>
            <p:cNvSpPr>
              <a:spLocks/>
            </p:cNvSpPr>
            <p:nvPr/>
          </p:nvSpPr>
          <p:spPr bwMode="auto">
            <a:xfrm>
              <a:off x="6940" y="3800"/>
              <a:ext cx="14" cy="91"/>
            </a:xfrm>
            <a:custGeom>
              <a:avLst/>
              <a:gdLst>
                <a:gd name="T0" fmla="*/ 0 w 57"/>
                <a:gd name="T1" fmla="*/ 0 h 364"/>
                <a:gd name="T2" fmla="*/ 0 w 57"/>
                <a:gd name="T3" fmla="*/ 0 h 364"/>
                <a:gd name="T4" fmla="*/ 0 w 57"/>
                <a:gd name="T5" fmla="*/ 0 h 364"/>
                <a:gd name="T6" fmla="*/ 0 w 57"/>
                <a:gd name="T7" fmla="*/ 0 h 364"/>
                <a:gd name="T8" fmla="*/ 0 w 57"/>
                <a:gd name="T9" fmla="*/ 0 h 364"/>
                <a:gd name="T10" fmla="*/ 0 w 57"/>
                <a:gd name="T11" fmla="*/ 0 h 364"/>
                <a:gd name="T12" fmla="*/ 0 w 57"/>
                <a:gd name="T13" fmla="*/ 0 h 364"/>
                <a:gd name="T14" fmla="*/ 0 w 57"/>
                <a:gd name="T15" fmla="*/ 0 h 364"/>
                <a:gd name="T16" fmla="*/ 0 w 57"/>
                <a:gd name="T17" fmla="*/ 0 h 364"/>
                <a:gd name="T18" fmla="*/ 0 w 57"/>
                <a:gd name="T19" fmla="*/ 0 h 364"/>
                <a:gd name="T20" fmla="*/ 0 w 57"/>
                <a:gd name="T21" fmla="*/ 0 h 364"/>
                <a:gd name="T22" fmla="*/ 0 w 57"/>
                <a:gd name="T23" fmla="*/ 0 h 364"/>
                <a:gd name="T24" fmla="*/ 0 w 57"/>
                <a:gd name="T25" fmla="*/ 0 h 364"/>
                <a:gd name="T26" fmla="*/ 0 w 57"/>
                <a:gd name="T27" fmla="*/ 0 h 364"/>
                <a:gd name="T28" fmla="*/ 0 w 57"/>
                <a:gd name="T29" fmla="*/ 0 h 364"/>
                <a:gd name="T30" fmla="*/ 0 w 57"/>
                <a:gd name="T31" fmla="*/ 0 h 364"/>
                <a:gd name="T32" fmla="*/ 0 w 57"/>
                <a:gd name="T33" fmla="*/ 0 h 364"/>
                <a:gd name="T34" fmla="*/ 0 w 57"/>
                <a:gd name="T35" fmla="*/ 0 h 364"/>
                <a:gd name="T36" fmla="*/ 0 w 57"/>
                <a:gd name="T37" fmla="*/ 0 h 364"/>
                <a:gd name="T38" fmla="*/ 0 w 57"/>
                <a:gd name="T39" fmla="*/ 0 h 364"/>
                <a:gd name="T40" fmla="*/ 0 w 57"/>
                <a:gd name="T41" fmla="*/ 0 h 364"/>
                <a:gd name="T42" fmla="*/ 0 w 57"/>
                <a:gd name="T43" fmla="*/ 0 h 364"/>
                <a:gd name="T44" fmla="*/ 0 w 57"/>
                <a:gd name="T45" fmla="*/ 0 h 364"/>
                <a:gd name="T46" fmla="*/ 0 w 57"/>
                <a:gd name="T47" fmla="*/ 0 h 364"/>
                <a:gd name="T48" fmla="*/ 0 w 57"/>
                <a:gd name="T49" fmla="*/ 0 h 364"/>
                <a:gd name="T50" fmla="*/ 0 w 57"/>
                <a:gd name="T51" fmla="*/ 0 h 364"/>
                <a:gd name="T52" fmla="*/ 0 w 57"/>
                <a:gd name="T53" fmla="*/ 0 h 364"/>
                <a:gd name="T54" fmla="*/ 0 w 57"/>
                <a:gd name="T55" fmla="*/ 0 h 364"/>
                <a:gd name="T56" fmla="*/ 0 w 57"/>
                <a:gd name="T57" fmla="*/ 0 h 364"/>
                <a:gd name="T58" fmla="*/ 0 w 57"/>
                <a:gd name="T59" fmla="*/ 0 h 364"/>
                <a:gd name="T60" fmla="*/ 0 w 57"/>
                <a:gd name="T61" fmla="*/ 0 h 364"/>
                <a:gd name="T62" fmla="*/ 0 w 57"/>
                <a:gd name="T63" fmla="*/ 0 h 364"/>
                <a:gd name="T64" fmla="*/ 0 w 57"/>
                <a:gd name="T65" fmla="*/ 0 h 364"/>
                <a:gd name="T66" fmla="*/ 0 w 57"/>
                <a:gd name="T67" fmla="*/ 0 h 364"/>
                <a:gd name="T68" fmla="*/ 0 w 57"/>
                <a:gd name="T69" fmla="*/ 0 h 364"/>
                <a:gd name="T70" fmla="*/ 0 w 57"/>
                <a:gd name="T71" fmla="*/ 0 h 364"/>
                <a:gd name="T72" fmla="*/ 0 w 57"/>
                <a:gd name="T73" fmla="*/ 0 h 3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"/>
                <a:gd name="T112" fmla="*/ 0 h 364"/>
                <a:gd name="T113" fmla="*/ 57 w 57"/>
                <a:gd name="T114" fmla="*/ 364 h 3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" h="364">
                  <a:moveTo>
                    <a:pt x="22" y="2"/>
                  </a:moveTo>
                  <a:lnTo>
                    <a:pt x="28" y="1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8" y="1"/>
                  </a:lnTo>
                  <a:lnTo>
                    <a:pt x="53" y="4"/>
                  </a:lnTo>
                  <a:lnTo>
                    <a:pt x="54" y="8"/>
                  </a:lnTo>
                  <a:lnTo>
                    <a:pt x="55" y="14"/>
                  </a:lnTo>
                  <a:lnTo>
                    <a:pt x="52" y="16"/>
                  </a:lnTo>
                  <a:lnTo>
                    <a:pt x="48" y="19"/>
                  </a:lnTo>
                  <a:lnTo>
                    <a:pt x="49" y="28"/>
                  </a:lnTo>
                  <a:lnTo>
                    <a:pt x="52" y="38"/>
                  </a:lnTo>
                  <a:lnTo>
                    <a:pt x="54" y="47"/>
                  </a:lnTo>
                  <a:lnTo>
                    <a:pt x="55" y="56"/>
                  </a:lnTo>
                  <a:lnTo>
                    <a:pt x="55" y="65"/>
                  </a:lnTo>
                  <a:lnTo>
                    <a:pt x="55" y="75"/>
                  </a:lnTo>
                  <a:lnTo>
                    <a:pt x="55" y="84"/>
                  </a:lnTo>
                  <a:lnTo>
                    <a:pt x="57" y="94"/>
                  </a:lnTo>
                  <a:lnTo>
                    <a:pt x="55" y="103"/>
                  </a:lnTo>
                  <a:lnTo>
                    <a:pt x="55" y="111"/>
                  </a:lnTo>
                  <a:lnTo>
                    <a:pt x="54" y="120"/>
                  </a:lnTo>
                  <a:lnTo>
                    <a:pt x="53" y="129"/>
                  </a:lnTo>
                  <a:lnTo>
                    <a:pt x="51" y="137"/>
                  </a:lnTo>
                  <a:lnTo>
                    <a:pt x="48" y="147"/>
                  </a:lnTo>
                  <a:lnTo>
                    <a:pt x="46" y="156"/>
                  </a:lnTo>
                  <a:lnTo>
                    <a:pt x="43" y="165"/>
                  </a:lnTo>
                  <a:lnTo>
                    <a:pt x="45" y="171"/>
                  </a:lnTo>
                  <a:lnTo>
                    <a:pt x="47" y="178"/>
                  </a:lnTo>
                  <a:lnTo>
                    <a:pt x="47" y="185"/>
                  </a:lnTo>
                  <a:lnTo>
                    <a:pt x="47" y="194"/>
                  </a:lnTo>
                  <a:lnTo>
                    <a:pt x="46" y="201"/>
                  </a:lnTo>
                  <a:lnTo>
                    <a:pt x="46" y="209"/>
                  </a:lnTo>
                  <a:lnTo>
                    <a:pt x="45" y="216"/>
                  </a:lnTo>
                  <a:lnTo>
                    <a:pt x="45" y="225"/>
                  </a:lnTo>
                  <a:lnTo>
                    <a:pt x="43" y="233"/>
                  </a:lnTo>
                  <a:lnTo>
                    <a:pt x="42" y="241"/>
                  </a:lnTo>
                  <a:lnTo>
                    <a:pt x="41" y="249"/>
                  </a:lnTo>
                  <a:lnTo>
                    <a:pt x="41" y="256"/>
                  </a:lnTo>
                  <a:lnTo>
                    <a:pt x="40" y="264"/>
                  </a:lnTo>
                  <a:lnTo>
                    <a:pt x="40" y="273"/>
                  </a:lnTo>
                  <a:lnTo>
                    <a:pt x="40" y="280"/>
                  </a:lnTo>
                  <a:lnTo>
                    <a:pt x="42" y="288"/>
                  </a:lnTo>
                  <a:lnTo>
                    <a:pt x="37" y="295"/>
                  </a:lnTo>
                  <a:lnTo>
                    <a:pt x="37" y="303"/>
                  </a:lnTo>
                  <a:lnTo>
                    <a:pt x="37" y="310"/>
                  </a:lnTo>
                  <a:lnTo>
                    <a:pt x="40" y="318"/>
                  </a:lnTo>
                  <a:lnTo>
                    <a:pt x="40" y="327"/>
                  </a:lnTo>
                  <a:lnTo>
                    <a:pt x="41" y="335"/>
                  </a:lnTo>
                  <a:lnTo>
                    <a:pt x="40" y="344"/>
                  </a:lnTo>
                  <a:lnTo>
                    <a:pt x="37" y="355"/>
                  </a:lnTo>
                  <a:lnTo>
                    <a:pt x="29" y="357"/>
                  </a:lnTo>
                  <a:lnTo>
                    <a:pt x="21" y="359"/>
                  </a:lnTo>
                  <a:lnTo>
                    <a:pt x="12" y="361"/>
                  </a:lnTo>
                  <a:lnTo>
                    <a:pt x="6" y="364"/>
                  </a:lnTo>
                  <a:lnTo>
                    <a:pt x="4" y="342"/>
                  </a:lnTo>
                  <a:lnTo>
                    <a:pt x="2" y="319"/>
                  </a:lnTo>
                  <a:lnTo>
                    <a:pt x="1" y="296"/>
                  </a:lnTo>
                  <a:lnTo>
                    <a:pt x="1" y="274"/>
                  </a:lnTo>
                  <a:lnTo>
                    <a:pt x="0" y="251"/>
                  </a:lnTo>
                  <a:lnTo>
                    <a:pt x="0" y="228"/>
                  </a:lnTo>
                  <a:lnTo>
                    <a:pt x="0" y="205"/>
                  </a:lnTo>
                  <a:lnTo>
                    <a:pt x="0" y="183"/>
                  </a:lnTo>
                  <a:lnTo>
                    <a:pt x="0" y="159"/>
                  </a:lnTo>
                  <a:lnTo>
                    <a:pt x="0" y="137"/>
                  </a:lnTo>
                  <a:lnTo>
                    <a:pt x="1" y="115"/>
                  </a:lnTo>
                  <a:lnTo>
                    <a:pt x="2" y="93"/>
                  </a:lnTo>
                  <a:lnTo>
                    <a:pt x="2" y="71"/>
                  </a:lnTo>
                  <a:lnTo>
                    <a:pt x="5" y="50"/>
                  </a:lnTo>
                  <a:lnTo>
                    <a:pt x="6" y="29"/>
                  </a:lnTo>
                  <a:lnTo>
                    <a:pt x="9" y="10"/>
                  </a:lnTo>
                  <a:lnTo>
                    <a:pt x="15" y="7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0" name="Freeform 445"/>
            <p:cNvSpPr>
              <a:spLocks/>
            </p:cNvSpPr>
            <p:nvPr/>
          </p:nvSpPr>
          <p:spPr bwMode="auto">
            <a:xfrm>
              <a:off x="6875" y="3810"/>
              <a:ext cx="56" cy="25"/>
            </a:xfrm>
            <a:custGeom>
              <a:avLst/>
              <a:gdLst>
                <a:gd name="T0" fmla="*/ 0 w 224"/>
                <a:gd name="T1" fmla="*/ 0 h 101"/>
                <a:gd name="T2" fmla="*/ 0 w 224"/>
                <a:gd name="T3" fmla="*/ 0 h 101"/>
                <a:gd name="T4" fmla="*/ 0 w 224"/>
                <a:gd name="T5" fmla="*/ 0 h 101"/>
                <a:gd name="T6" fmla="*/ 0 w 224"/>
                <a:gd name="T7" fmla="*/ 0 h 101"/>
                <a:gd name="T8" fmla="*/ 0 w 224"/>
                <a:gd name="T9" fmla="*/ 0 h 101"/>
                <a:gd name="T10" fmla="*/ 0 w 224"/>
                <a:gd name="T11" fmla="*/ 0 h 101"/>
                <a:gd name="T12" fmla="*/ 0 w 224"/>
                <a:gd name="T13" fmla="*/ 0 h 101"/>
                <a:gd name="T14" fmla="*/ 0 w 224"/>
                <a:gd name="T15" fmla="*/ 0 h 101"/>
                <a:gd name="T16" fmla="*/ 0 w 224"/>
                <a:gd name="T17" fmla="*/ 0 h 101"/>
                <a:gd name="T18" fmla="*/ 0 w 224"/>
                <a:gd name="T19" fmla="*/ 0 h 101"/>
                <a:gd name="T20" fmla="*/ 0 w 224"/>
                <a:gd name="T21" fmla="*/ 0 h 101"/>
                <a:gd name="T22" fmla="*/ 0 w 224"/>
                <a:gd name="T23" fmla="*/ 0 h 101"/>
                <a:gd name="T24" fmla="*/ 0 w 224"/>
                <a:gd name="T25" fmla="*/ 0 h 101"/>
                <a:gd name="T26" fmla="*/ 0 w 224"/>
                <a:gd name="T27" fmla="*/ 0 h 101"/>
                <a:gd name="T28" fmla="*/ 0 w 224"/>
                <a:gd name="T29" fmla="*/ 0 h 101"/>
                <a:gd name="T30" fmla="*/ 0 w 224"/>
                <a:gd name="T31" fmla="*/ 0 h 101"/>
                <a:gd name="T32" fmla="*/ 0 w 224"/>
                <a:gd name="T33" fmla="*/ 0 h 101"/>
                <a:gd name="T34" fmla="*/ 0 w 224"/>
                <a:gd name="T35" fmla="*/ 0 h 101"/>
                <a:gd name="T36" fmla="*/ 0 w 224"/>
                <a:gd name="T37" fmla="*/ 0 h 101"/>
                <a:gd name="T38" fmla="*/ 0 w 224"/>
                <a:gd name="T39" fmla="*/ 0 h 101"/>
                <a:gd name="T40" fmla="*/ 0 w 224"/>
                <a:gd name="T41" fmla="*/ 0 h 101"/>
                <a:gd name="T42" fmla="*/ 0 w 224"/>
                <a:gd name="T43" fmla="*/ 0 h 101"/>
                <a:gd name="T44" fmla="*/ 0 w 224"/>
                <a:gd name="T45" fmla="*/ 0 h 101"/>
                <a:gd name="T46" fmla="*/ 0 w 224"/>
                <a:gd name="T47" fmla="*/ 0 h 101"/>
                <a:gd name="T48" fmla="*/ 0 w 224"/>
                <a:gd name="T49" fmla="*/ 0 h 101"/>
                <a:gd name="T50" fmla="*/ 0 w 224"/>
                <a:gd name="T51" fmla="*/ 0 h 101"/>
                <a:gd name="T52" fmla="*/ 0 w 224"/>
                <a:gd name="T53" fmla="*/ 0 h 101"/>
                <a:gd name="T54" fmla="*/ 0 w 224"/>
                <a:gd name="T55" fmla="*/ 0 h 101"/>
                <a:gd name="T56" fmla="*/ 0 w 224"/>
                <a:gd name="T57" fmla="*/ 0 h 101"/>
                <a:gd name="T58" fmla="*/ 0 w 224"/>
                <a:gd name="T59" fmla="*/ 0 h 101"/>
                <a:gd name="T60" fmla="*/ 0 w 224"/>
                <a:gd name="T61" fmla="*/ 0 h 101"/>
                <a:gd name="T62" fmla="*/ 0 w 224"/>
                <a:gd name="T63" fmla="*/ 0 h 101"/>
                <a:gd name="T64" fmla="*/ 0 w 224"/>
                <a:gd name="T65" fmla="*/ 0 h 101"/>
                <a:gd name="T66" fmla="*/ 0 w 224"/>
                <a:gd name="T67" fmla="*/ 0 h 101"/>
                <a:gd name="T68" fmla="*/ 0 w 224"/>
                <a:gd name="T69" fmla="*/ 0 h 101"/>
                <a:gd name="T70" fmla="*/ 0 w 224"/>
                <a:gd name="T71" fmla="*/ 0 h 101"/>
                <a:gd name="T72" fmla="*/ 0 w 224"/>
                <a:gd name="T73" fmla="*/ 0 h 101"/>
                <a:gd name="T74" fmla="*/ 0 w 224"/>
                <a:gd name="T75" fmla="*/ 0 h 101"/>
                <a:gd name="T76" fmla="*/ 0 w 224"/>
                <a:gd name="T77" fmla="*/ 0 h 101"/>
                <a:gd name="T78" fmla="*/ 0 w 224"/>
                <a:gd name="T79" fmla="*/ 0 h 101"/>
                <a:gd name="T80" fmla="*/ 0 w 224"/>
                <a:gd name="T81" fmla="*/ 0 h 101"/>
                <a:gd name="T82" fmla="*/ 0 w 224"/>
                <a:gd name="T83" fmla="*/ 0 h 101"/>
                <a:gd name="T84" fmla="*/ 0 w 224"/>
                <a:gd name="T85" fmla="*/ 0 h 101"/>
                <a:gd name="T86" fmla="*/ 0 w 224"/>
                <a:gd name="T87" fmla="*/ 0 h 101"/>
                <a:gd name="T88" fmla="*/ 0 w 224"/>
                <a:gd name="T89" fmla="*/ 0 h 101"/>
                <a:gd name="T90" fmla="*/ 0 w 224"/>
                <a:gd name="T91" fmla="*/ 0 h 101"/>
                <a:gd name="T92" fmla="*/ 0 w 224"/>
                <a:gd name="T93" fmla="*/ 0 h 101"/>
                <a:gd name="T94" fmla="*/ 0 w 224"/>
                <a:gd name="T95" fmla="*/ 0 h 101"/>
                <a:gd name="T96" fmla="*/ 0 w 224"/>
                <a:gd name="T97" fmla="*/ 0 h 101"/>
                <a:gd name="T98" fmla="*/ 0 w 224"/>
                <a:gd name="T99" fmla="*/ 0 h 1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4"/>
                <a:gd name="T151" fmla="*/ 0 h 101"/>
                <a:gd name="T152" fmla="*/ 224 w 224"/>
                <a:gd name="T153" fmla="*/ 101 h 1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4" h="101">
                  <a:moveTo>
                    <a:pt x="103" y="0"/>
                  </a:moveTo>
                  <a:lnTo>
                    <a:pt x="108" y="3"/>
                  </a:lnTo>
                  <a:lnTo>
                    <a:pt x="112" y="5"/>
                  </a:lnTo>
                  <a:lnTo>
                    <a:pt x="112" y="9"/>
                  </a:lnTo>
                  <a:lnTo>
                    <a:pt x="112" y="14"/>
                  </a:lnTo>
                  <a:lnTo>
                    <a:pt x="104" y="23"/>
                  </a:lnTo>
                  <a:lnTo>
                    <a:pt x="96" y="32"/>
                  </a:lnTo>
                  <a:lnTo>
                    <a:pt x="91" y="42"/>
                  </a:lnTo>
                  <a:lnTo>
                    <a:pt x="92" y="53"/>
                  </a:lnTo>
                  <a:lnTo>
                    <a:pt x="99" y="45"/>
                  </a:lnTo>
                  <a:lnTo>
                    <a:pt x="108" y="40"/>
                  </a:lnTo>
                  <a:lnTo>
                    <a:pt x="115" y="33"/>
                  </a:lnTo>
                  <a:lnTo>
                    <a:pt x="125" y="27"/>
                  </a:lnTo>
                  <a:lnTo>
                    <a:pt x="132" y="22"/>
                  </a:lnTo>
                  <a:lnTo>
                    <a:pt x="142" y="16"/>
                  </a:lnTo>
                  <a:lnTo>
                    <a:pt x="151" y="13"/>
                  </a:lnTo>
                  <a:lnTo>
                    <a:pt x="161" y="12"/>
                  </a:lnTo>
                  <a:lnTo>
                    <a:pt x="161" y="19"/>
                  </a:lnTo>
                  <a:lnTo>
                    <a:pt x="158" y="27"/>
                  </a:lnTo>
                  <a:lnTo>
                    <a:pt x="154" y="30"/>
                  </a:lnTo>
                  <a:lnTo>
                    <a:pt x="149" y="35"/>
                  </a:lnTo>
                  <a:lnTo>
                    <a:pt x="143" y="38"/>
                  </a:lnTo>
                  <a:lnTo>
                    <a:pt x="138" y="42"/>
                  </a:lnTo>
                  <a:lnTo>
                    <a:pt x="131" y="45"/>
                  </a:lnTo>
                  <a:lnTo>
                    <a:pt x="127" y="50"/>
                  </a:lnTo>
                  <a:lnTo>
                    <a:pt x="124" y="55"/>
                  </a:lnTo>
                  <a:lnTo>
                    <a:pt x="122" y="61"/>
                  </a:lnTo>
                  <a:lnTo>
                    <a:pt x="131" y="64"/>
                  </a:lnTo>
                  <a:lnTo>
                    <a:pt x="140" y="62"/>
                  </a:lnTo>
                  <a:lnTo>
                    <a:pt x="149" y="56"/>
                  </a:lnTo>
                  <a:lnTo>
                    <a:pt x="158" y="51"/>
                  </a:lnTo>
                  <a:lnTo>
                    <a:pt x="167" y="42"/>
                  </a:lnTo>
                  <a:lnTo>
                    <a:pt x="178" y="35"/>
                  </a:lnTo>
                  <a:lnTo>
                    <a:pt x="185" y="27"/>
                  </a:lnTo>
                  <a:lnTo>
                    <a:pt x="193" y="24"/>
                  </a:lnTo>
                  <a:lnTo>
                    <a:pt x="197" y="23"/>
                  </a:lnTo>
                  <a:lnTo>
                    <a:pt x="201" y="24"/>
                  </a:lnTo>
                  <a:lnTo>
                    <a:pt x="204" y="29"/>
                  </a:lnTo>
                  <a:lnTo>
                    <a:pt x="209" y="37"/>
                  </a:lnTo>
                  <a:lnTo>
                    <a:pt x="201" y="38"/>
                  </a:lnTo>
                  <a:lnTo>
                    <a:pt x="191" y="43"/>
                  </a:lnTo>
                  <a:lnTo>
                    <a:pt x="185" y="48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75" y="66"/>
                  </a:lnTo>
                  <a:lnTo>
                    <a:pt x="178" y="69"/>
                  </a:lnTo>
                  <a:lnTo>
                    <a:pt x="183" y="72"/>
                  </a:lnTo>
                  <a:lnTo>
                    <a:pt x="186" y="71"/>
                  </a:lnTo>
                  <a:lnTo>
                    <a:pt x="190" y="71"/>
                  </a:lnTo>
                  <a:lnTo>
                    <a:pt x="197" y="70"/>
                  </a:lnTo>
                  <a:lnTo>
                    <a:pt x="204" y="68"/>
                  </a:lnTo>
                  <a:lnTo>
                    <a:pt x="210" y="69"/>
                  </a:lnTo>
                  <a:lnTo>
                    <a:pt x="214" y="71"/>
                  </a:lnTo>
                  <a:lnTo>
                    <a:pt x="219" y="72"/>
                  </a:lnTo>
                  <a:lnTo>
                    <a:pt x="224" y="72"/>
                  </a:lnTo>
                  <a:lnTo>
                    <a:pt x="213" y="78"/>
                  </a:lnTo>
                  <a:lnTo>
                    <a:pt x="202" y="84"/>
                  </a:lnTo>
                  <a:lnTo>
                    <a:pt x="190" y="89"/>
                  </a:lnTo>
                  <a:lnTo>
                    <a:pt x="179" y="94"/>
                  </a:lnTo>
                  <a:lnTo>
                    <a:pt x="166" y="96"/>
                  </a:lnTo>
                  <a:lnTo>
                    <a:pt x="152" y="98"/>
                  </a:lnTo>
                  <a:lnTo>
                    <a:pt x="139" y="98"/>
                  </a:lnTo>
                  <a:lnTo>
                    <a:pt x="126" y="101"/>
                  </a:lnTo>
                  <a:lnTo>
                    <a:pt x="112" y="99"/>
                  </a:lnTo>
                  <a:lnTo>
                    <a:pt x="97" y="99"/>
                  </a:lnTo>
                  <a:lnTo>
                    <a:pt x="84" y="98"/>
                  </a:lnTo>
                  <a:lnTo>
                    <a:pt x="72" y="98"/>
                  </a:lnTo>
                  <a:lnTo>
                    <a:pt x="59" y="98"/>
                  </a:lnTo>
                  <a:lnTo>
                    <a:pt x="46" y="98"/>
                  </a:lnTo>
                  <a:lnTo>
                    <a:pt x="34" y="98"/>
                  </a:lnTo>
                  <a:lnTo>
                    <a:pt x="25" y="98"/>
                  </a:lnTo>
                  <a:lnTo>
                    <a:pt x="15" y="93"/>
                  </a:lnTo>
                  <a:lnTo>
                    <a:pt x="9" y="88"/>
                  </a:lnTo>
                  <a:lnTo>
                    <a:pt x="4" y="81"/>
                  </a:lnTo>
                  <a:lnTo>
                    <a:pt x="2" y="76"/>
                  </a:lnTo>
                  <a:lnTo>
                    <a:pt x="0" y="67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3" y="46"/>
                  </a:lnTo>
                  <a:lnTo>
                    <a:pt x="6" y="39"/>
                  </a:lnTo>
                  <a:lnTo>
                    <a:pt x="10" y="32"/>
                  </a:lnTo>
                  <a:lnTo>
                    <a:pt x="14" y="25"/>
                  </a:lnTo>
                  <a:lnTo>
                    <a:pt x="21" y="21"/>
                  </a:lnTo>
                  <a:lnTo>
                    <a:pt x="27" y="14"/>
                  </a:lnTo>
                  <a:lnTo>
                    <a:pt x="33" y="12"/>
                  </a:lnTo>
                  <a:lnTo>
                    <a:pt x="39" y="9"/>
                  </a:lnTo>
                  <a:lnTo>
                    <a:pt x="46" y="8"/>
                  </a:lnTo>
                  <a:lnTo>
                    <a:pt x="49" y="12"/>
                  </a:lnTo>
                  <a:lnTo>
                    <a:pt x="53" y="17"/>
                  </a:lnTo>
                  <a:lnTo>
                    <a:pt x="46" y="19"/>
                  </a:lnTo>
                  <a:lnTo>
                    <a:pt x="48" y="25"/>
                  </a:lnTo>
                  <a:lnTo>
                    <a:pt x="51" y="31"/>
                  </a:lnTo>
                  <a:lnTo>
                    <a:pt x="57" y="37"/>
                  </a:lnTo>
                  <a:lnTo>
                    <a:pt x="62" y="31"/>
                  </a:lnTo>
                  <a:lnTo>
                    <a:pt x="68" y="25"/>
                  </a:lnTo>
                  <a:lnTo>
                    <a:pt x="73" y="21"/>
                  </a:lnTo>
                  <a:lnTo>
                    <a:pt x="80" y="16"/>
                  </a:lnTo>
                  <a:lnTo>
                    <a:pt x="91" y="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1" name="Freeform 446"/>
            <p:cNvSpPr>
              <a:spLocks/>
            </p:cNvSpPr>
            <p:nvPr/>
          </p:nvSpPr>
          <p:spPr bwMode="auto">
            <a:xfrm>
              <a:off x="6968" y="3822"/>
              <a:ext cx="12" cy="5"/>
            </a:xfrm>
            <a:custGeom>
              <a:avLst/>
              <a:gdLst>
                <a:gd name="T0" fmla="*/ 0 w 50"/>
                <a:gd name="T1" fmla="*/ 0 h 21"/>
                <a:gd name="T2" fmla="*/ 0 w 50"/>
                <a:gd name="T3" fmla="*/ 0 h 21"/>
                <a:gd name="T4" fmla="*/ 0 w 50"/>
                <a:gd name="T5" fmla="*/ 0 h 21"/>
                <a:gd name="T6" fmla="*/ 0 w 50"/>
                <a:gd name="T7" fmla="*/ 0 h 21"/>
                <a:gd name="T8" fmla="*/ 0 w 50"/>
                <a:gd name="T9" fmla="*/ 0 h 21"/>
                <a:gd name="T10" fmla="*/ 0 w 50"/>
                <a:gd name="T11" fmla="*/ 0 h 21"/>
                <a:gd name="T12" fmla="*/ 0 w 50"/>
                <a:gd name="T13" fmla="*/ 0 h 21"/>
                <a:gd name="T14" fmla="*/ 0 w 50"/>
                <a:gd name="T15" fmla="*/ 0 h 21"/>
                <a:gd name="T16" fmla="*/ 0 w 50"/>
                <a:gd name="T17" fmla="*/ 0 h 21"/>
                <a:gd name="T18" fmla="*/ 0 w 50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21"/>
                <a:gd name="T32" fmla="*/ 50 w 50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21">
                  <a:moveTo>
                    <a:pt x="0" y="0"/>
                  </a:moveTo>
                  <a:lnTo>
                    <a:pt x="9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8" y="2"/>
                  </a:lnTo>
                  <a:lnTo>
                    <a:pt x="50" y="7"/>
                  </a:lnTo>
                  <a:lnTo>
                    <a:pt x="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2" name="Freeform 447"/>
            <p:cNvSpPr>
              <a:spLocks/>
            </p:cNvSpPr>
            <p:nvPr/>
          </p:nvSpPr>
          <p:spPr bwMode="auto">
            <a:xfrm>
              <a:off x="7112" y="3822"/>
              <a:ext cx="33" cy="13"/>
            </a:xfrm>
            <a:custGeom>
              <a:avLst/>
              <a:gdLst>
                <a:gd name="T0" fmla="*/ 0 w 130"/>
                <a:gd name="T1" fmla="*/ 0 h 54"/>
                <a:gd name="T2" fmla="*/ 0 w 130"/>
                <a:gd name="T3" fmla="*/ 0 h 54"/>
                <a:gd name="T4" fmla="*/ 0 w 130"/>
                <a:gd name="T5" fmla="*/ 0 h 54"/>
                <a:gd name="T6" fmla="*/ 0 w 130"/>
                <a:gd name="T7" fmla="*/ 0 h 54"/>
                <a:gd name="T8" fmla="*/ 0 w 130"/>
                <a:gd name="T9" fmla="*/ 0 h 54"/>
                <a:gd name="T10" fmla="*/ 0 w 130"/>
                <a:gd name="T11" fmla="*/ 0 h 54"/>
                <a:gd name="T12" fmla="*/ 0 w 130"/>
                <a:gd name="T13" fmla="*/ 0 h 54"/>
                <a:gd name="T14" fmla="*/ 0 w 130"/>
                <a:gd name="T15" fmla="*/ 0 h 54"/>
                <a:gd name="T16" fmla="*/ 0 w 130"/>
                <a:gd name="T17" fmla="*/ 0 h 54"/>
                <a:gd name="T18" fmla="*/ 0 w 130"/>
                <a:gd name="T19" fmla="*/ 0 h 54"/>
                <a:gd name="T20" fmla="*/ 0 w 130"/>
                <a:gd name="T21" fmla="*/ 0 h 54"/>
                <a:gd name="T22" fmla="*/ 0 w 130"/>
                <a:gd name="T23" fmla="*/ 0 h 54"/>
                <a:gd name="T24" fmla="*/ 0 w 130"/>
                <a:gd name="T25" fmla="*/ 0 h 54"/>
                <a:gd name="T26" fmla="*/ 0 w 130"/>
                <a:gd name="T27" fmla="*/ 0 h 54"/>
                <a:gd name="T28" fmla="*/ 0 w 130"/>
                <a:gd name="T29" fmla="*/ 0 h 54"/>
                <a:gd name="T30" fmla="*/ 0 w 130"/>
                <a:gd name="T31" fmla="*/ 0 h 54"/>
                <a:gd name="T32" fmla="*/ 0 w 130"/>
                <a:gd name="T33" fmla="*/ 0 h 54"/>
                <a:gd name="T34" fmla="*/ 0 w 130"/>
                <a:gd name="T35" fmla="*/ 0 h 54"/>
                <a:gd name="T36" fmla="*/ 0 w 130"/>
                <a:gd name="T37" fmla="*/ 0 h 54"/>
                <a:gd name="T38" fmla="*/ 0 w 130"/>
                <a:gd name="T39" fmla="*/ 0 h 54"/>
                <a:gd name="T40" fmla="*/ 0 w 130"/>
                <a:gd name="T41" fmla="*/ 0 h 54"/>
                <a:gd name="T42" fmla="*/ 0 w 130"/>
                <a:gd name="T43" fmla="*/ 0 h 54"/>
                <a:gd name="T44" fmla="*/ 0 w 130"/>
                <a:gd name="T45" fmla="*/ 0 h 54"/>
                <a:gd name="T46" fmla="*/ 0 w 130"/>
                <a:gd name="T47" fmla="*/ 0 h 54"/>
                <a:gd name="T48" fmla="*/ 0 w 130"/>
                <a:gd name="T49" fmla="*/ 0 h 54"/>
                <a:gd name="T50" fmla="*/ 0 w 130"/>
                <a:gd name="T51" fmla="*/ 0 h 54"/>
                <a:gd name="T52" fmla="*/ 0 w 130"/>
                <a:gd name="T53" fmla="*/ 0 h 54"/>
                <a:gd name="T54" fmla="*/ 0 w 130"/>
                <a:gd name="T55" fmla="*/ 0 h 54"/>
                <a:gd name="T56" fmla="*/ 0 w 130"/>
                <a:gd name="T57" fmla="*/ 0 h 54"/>
                <a:gd name="T58" fmla="*/ 0 w 130"/>
                <a:gd name="T59" fmla="*/ 0 h 54"/>
                <a:gd name="T60" fmla="*/ 0 w 130"/>
                <a:gd name="T61" fmla="*/ 0 h 54"/>
                <a:gd name="T62" fmla="*/ 0 w 130"/>
                <a:gd name="T63" fmla="*/ 0 h 54"/>
                <a:gd name="T64" fmla="*/ 0 w 130"/>
                <a:gd name="T65" fmla="*/ 0 h 54"/>
                <a:gd name="T66" fmla="*/ 0 w 130"/>
                <a:gd name="T67" fmla="*/ 0 h 54"/>
                <a:gd name="T68" fmla="*/ 0 w 130"/>
                <a:gd name="T69" fmla="*/ 0 h 54"/>
                <a:gd name="T70" fmla="*/ 0 w 130"/>
                <a:gd name="T71" fmla="*/ 0 h 54"/>
                <a:gd name="T72" fmla="*/ 0 w 130"/>
                <a:gd name="T73" fmla="*/ 0 h 54"/>
                <a:gd name="T74" fmla="*/ 0 w 130"/>
                <a:gd name="T75" fmla="*/ 0 h 54"/>
                <a:gd name="T76" fmla="*/ 0 w 130"/>
                <a:gd name="T77" fmla="*/ 0 h 54"/>
                <a:gd name="T78" fmla="*/ 0 w 130"/>
                <a:gd name="T79" fmla="*/ 0 h 54"/>
                <a:gd name="T80" fmla="*/ 0 w 130"/>
                <a:gd name="T81" fmla="*/ 0 h 54"/>
                <a:gd name="T82" fmla="*/ 0 w 130"/>
                <a:gd name="T83" fmla="*/ 0 h 54"/>
                <a:gd name="T84" fmla="*/ 0 w 130"/>
                <a:gd name="T85" fmla="*/ 0 h 54"/>
                <a:gd name="T86" fmla="*/ 0 w 130"/>
                <a:gd name="T87" fmla="*/ 0 h 54"/>
                <a:gd name="T88" fmla="*/ 0 w 130"/>
                <a:gd name="T89" fmla="*/ 0 h 54"/>
                <a:gd name="T90" fmla="*/ 0 w 130"/>
                <a:gd name="T91" fmla="*/ 0 h 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0"/>
                <a:gd name="T139" fmla="*/ 0 h 54"/>
                <a:gd name="T140" fmla="*/ 130 w 130"/>
                <a:gd name="T141" fmla="*/ 54 h 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0" h="54">
                  <a:moveTo>
                    <a:pt x="95" y="1"/>
                  </a:moveTo>
                  <a:lnTo>
                    <a:pt x="100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5" y="1"/>
                  </a:lnTo>
                  <a:lnTo>
                    <a:pt x="121" y="3"/>
                  </a:lnTo>
                  <a:lnTo>
                    <a:pt x="127" y="7"/>
                  </a:lnTo>
                  <a:lnTo>
                    <a:pt x="129" y="9"/>
                  </a:lnTo>
                  <a:lnTo>
                    <a:pt x="130" y="16"/>
                  </a:lnTo>
                  <a:lnTo>
                    <a:pt x="127" y="20"/>
                  </a:lnTo>
                  <a:lnTo>
                    <a:pt x="125" y="27"/>
                  </a:lnTo>
                  <a:lnTo>
                    <a:pt x="121" y="29"/>
                  </a:lnTo>
                  <a:lnTo>
                    <a:pt x="117" y="31"/>
                  </a:lnTo>
                  <a:lnTo>
                    <a:pt x="111" y="33"/>
                  </a:lnTo>
                  <a:lnTo>
                    <a:pt x="106" y="36"/>
                  </a:lnTo>
                  <a:lnTo>
                    <a:pt x="99" y="37"/>
                  </a:lnTo>
                  <a:lnTo>
                    <a:pt x="93" y="40"/>
                  </a:lnTo>
                  <a:lnTo>
                    <a:pt x="87" y="40"/>
                  </a:lnTo>
                  <a:lnTo>
                    <a:pt x="79" y="40"/>
                  </a:lnTo>
                  <a:lnTo>
                    <a:pt x="70" y="40"/>
                  </a:lnTo>
                  <a:lnTo>
                    <a:pt x="61" y="40"/>
                  </a:lnTo>
                  <a:lnTo>
                    <a:pt x="52" y="41"/>
                  </a:lnTo>
                  <a:lnTo>
                    <a:pt x="42" y="43"/>
                  </a:lnTo>
                  <a:lnTo>
                    <a:pt x="32" y="44"/>
                  </a:lnTo>
                  <a:lnTo>
                    <a:pt x="24" y="47"/>
                  </a:lnTo>
                  <a:lnTo>
                    <a:pt x="15" y="50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7"/>
                  </a:lnTo>
                  <a:lnTo>
                    <a:pt x="1" y="34"/>
                  </a:lnTo>
                  <a:lnTo>
                    <a:pt x="3" y="28"/>
                  </a:lnTo>
                  <a:lnTo>
                    <a:pt x="8" y="22"/>
                  </a:lnTo>
                  <a:lnTo>
                    <a:pt x="15" y="18"/>
                  </a:lnTo>
                  <a:lnTo>
                    <a:pt x="26" y="16"/>
                  </a:lnTo>
                  <a:lnTo>
                    <a:pt x="31" y="14"/>
                  </a:lnTo>
                  <a:lnTo>
                    <a:pt x="38" y="13"/>
                  </a:lnTo>
                  <a:lnTo>
                    <a:pt x="44" y="11"/>
                  </a:lnTo>
                  <a:lnTo>
                    <a:pt x="52" y="11"/>
                  </a:lnTo>
                  <a:lnTo>
                    <a:pt x="56" y="9"/>
                  </a:lnTo>
                  <a:lnTo>
                    <a:pt x="62" y="8"/>
                  </a:lnTo>
                  <a:lnTo>
                    <a:pt x="68" y="7"/>
                  </a:lnTo>
                  <a:lnTo>
                    <a:pt x="74" y="7"/>
                  </a:lnTo>
                  <a:lnTo>
                    <a:pt x="85" y="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3" name="Freeform 448"/>
            <p:cNvSpPr>
              <a:spLocks/>
            </p:cNvSpPr>
            <p:nvPr/>
          </p:nvSpPr>
          <p:spPr bwMode="auto">
            <a:xfrm>
              <a:off x="6708" y="3826"/>
              <a:ext cx="17" cy="7"/>
            </a:xfrm>
            <a:custGeom>
              <a:avLst/>
              <a:gdLst>
                <a:gd name="T0" fmla="*/ 0 w 69"/>
                <a:gd name="T1" fmla="*/ 0 h 27"/>
                <a:gd name="T2" fmla="*/ 0 w 69"/>
                <a:gd name="T3" fmla="*/ 0 h 27"/>
                <a:gd name="T4" fmla="*/ 0 w 69"/>
                <a:gd name="T5" fmla="*/ 0 h 27"/>
                <a:gd name="T6" fmla="*/ 0 w 69"/>
                <a:gd name="T7" fmla="*/ 0 h 27"/>
                <a:gd name="T8" fmla="*/ 0 w 69"/>
                <a:gd name="T9" fmla="*/ 0 h 27"/>
                <a:gd name="T10" fmla="*/ 0 w 69"/>
                <a:gd name="T11" fmla="*/ 0 h 27"/>
                <a:gd name="T12" fmla="*/ 0 w 69"/>
                <a:gd name="T13" fmla="*/ 0 h 27"/>
                <a:gd name="T14" fmla="*/ 0 w 69"/>
                <a:gd name="T15" fmla="*/ 0 h 27"/>
                <a:gd name="T16" fmla="*/ 0 w 69"/>
                <a:gd name="T17" fmla="*/ 0 h 27"/>
                <a:gd name="T18" fmla="*/ 0 w 69"/>
                <a:gd name="T19" fmla="*/ 0 h 27"/>
                <a:gd name="T20" fmla="*/ 0 w 69"/>
                <a:gd name="T21" fmla="*/ 0 h 27"/>
                <a:gd name="T22" fmla="*/ 0 w 69"/>
                <a:gd name="T23" fmla="*/ 0 h 27"/>
                <a:gd name="T24" fmla="*/ 0 w 69"/>
                <a:gd name="T25" fmla="*/ 0 h 27"/>
                <a:gd name="T26" fmla="*/ 0 w 69"/>
                <a:gd name="T27" fmla="*/ 0 h 27"/>
                <a:gd name="T28" fmla="*/ 0 w 69"/>
                <a:gd name="T29" fmla="*/ 0 h 27"/>
                <a:gd name="T30" fmla="*/ 0 w 69"/>
                <a:gd name="T31" fmla="*/ 0 h 27"/>
                <a:gd name="T32" fmla="*/ 0 w 69"/>
                <a:gd name="T33" fmla="*/ 0 h 27"/>
                <a:gd name="T34" fmla="*/ 0 w 69"/>
                <a:gd name="T35" fmla="*/ 0 h 27"/>
                <a:gd name="T36" fmla="*/ 0 w 69"/>
                <a:gd name="T37" fmla="*/ 0 h 27"/>
                <a:gd name="T38" fmla="*/ 0 w 69"/>
                <a:gd name="T39" fmla="*/ 0 h 27"/>
                <a:gd name="T40" fmla="*/ 0 w 69"/>
                <a:gd name="T41" fmla="*/ 0 h 27"/>
                <a:gd name="T42" fmla="*/ 0 w 69"/>
                <a:gd name="T43" fmla="*/ 0 h 27"/>
                <a:gd name="T44" fmla="*/ 0 w 69"/>
                <a:gd name="T45" fmla="*/ 0 h 27"/>
                <a:gd name="T46" fmla="*/ 0 w 69"/>
                <a:gd name="T47" fmla="*/ 0 h 27"/>
                <a:gd name="T48" fmla="*/ 0 w 69"/>
                <a:gd name="T49" fmla="*/ 0 h 27"/>
                <a:gd name="T50" fmla="*/ 0 w 69"/>
                <a:gd name="T51" fmla="*/ 0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9"/>
                <a:gd name="T79" fmla="*/ 0 h 27"/>
                <a:gd name="T80" fmla="*/ 69 w 69"/>
                <a:gd name="T81" fmla="*/ 27 h 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9" h="27">
                  <a:moveTo>
                    <a:pt x="58" y="0"/>
                  </a:moveTo>
                  <a:lnTo>
                    <a:pt x="65" y="2"/>
                  </a:lnTo>
                  <a:lnTo>
                    <a:pt x="69" y="4"/>
                  </a:lnTo>
                  <a:lnTo>
                    <a:pt x="69" y="7"/>
                  </a:lnTo>
                  <a:lnTo>
                    <a:pt x="68" y="12"/>
                  </a:lnTo>
                  <a:lnTo>
                    <a:pt x="62" y="14"/>
                  </a:lnTo>
                  <a:lnTo>
                    <a:pt x="57" y="18"/>
                  </a:lnTo>
                  <a:lnTo>
                    <a:pt x="48" y="21"/>
                  </a:lnTo>
                  <a:lnTo>
                    <a:pt x="42" y="24"/>
                  </a:lnTo>
                  <a:lnTo>
                    <a:pt x="34" y="25"/>
                  </a:lnTo>
                  <a:lnTo>
                    <a:pt x="26" y="27"/>
                  </a:lnTo>
                  <a:lnTo>
                    <a:pt x="18" y="27"/>
                  </a:lnTo>
                  <a:lnTo>
                    <a:pt x="12" y="27"/>
                  </a:lnTo>
                  <a:lnTo>
                    <a:pt x="6" y="25"/>
                  </a:lnTo>
                  <a:lnTo>
                    <a:pt x="3" y="23"/>
                  </a:lnTo>
                  <a:lnTo>
                    <a:pt x="0" y="17"/>
                  </a:lnTo>
                  <a:lnTo>
                    <a:pt x="1" y="12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36" y="5"/>
                  </a:lnTo>
                  <a:lnTo>
                    <a:pt x="45" y="3"/>
                  </a:lnTo>
                  <a:lnTo>
                    <a:pt x="51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4" name="Freeform 449"/>
            <p:cNvSpPr>
              <a:spLocks/>
            </p:cNvSpPr>
            <p:nvPr/>
          </p:nvSpPr>
          <p:spPr bwMode="auto">
            <a:xfrm>
              <a:off x="7038" y="3826"/>
              <a:ext cx="47" cy="16"/>
            </a:xfrm>
            <a:custGeom>
              <a:avLst/>
              <a:gdLst>
                <a:gd name="T0" fmla="*/ 0 w 188"/>
                <a:gd name="T1" fmla="*/ 0 h 61"/>
                <a:gd name="T2" fmla="*/ 0 w 188"/>
                <a:gd name="T3" fmla="*/ 0 h 61"/>
                <a:gd name="T4" fmla="*/ 0 w 188"/>
                <a:gd name="T5" fmla="*/ 0 h 61"/>
                <a:gd name="T6" fmla="*/ 0 w 188"/>
                <a:gd name="T7" fmla="*/ 0 h 61"/>
                <a:gd name="T8" fmla="*/ 0 w 188"/>
                <a:gd name="T9" fmla="*/ 0 h 61"/>
                <a:gd name="T10" fmla="*/ 0 w 188"/>
                <a:gd name="T11" fmla="*/ 0 h 61"/>
                <a:gd name="T12" fmla="*/ 0 w 188"/>
                <a:gd name="T13" fmla="*/ 0 h 61"/>
                <a:gd name="T14" fmla="*/ 0 w 188"/>
                <a:gd name="T15" fmla="*/ 0 h 61"/>
                <a:gd name="T16" fmla="*/ 0 w 188"/>
                <a:gd name="T17" fmla="*/ 0 h 61"/>
                <a:gd name="T18" fmla="*/ 0 w 188"/>
                <a:gd name="T19" fmla="*/ 0 h 61"/>
                <a:gd name="T20" fmla="*/ 0 w 188"/>
                <a:gd name="T21" fmla="*/ 0 h 61"/>
                <a:gd name="T22" fmla="*/ 0 w 188"/>
                <a:gd name="T23" fmla="*/ 0 h 61"/>
                <a:gd name="T24" fmla="*/ 0 w 188"/>
                <a:gd name="T25" fmla="*/ 0 h 61"/>
                <a:gd name="T26" fmla="*/ 0 w 188"/>
                <a:gd name="T27" fmla="*/ 0 h 61"/>
                <a:gd name="T28" fmla="*/ 0 w 188"/>
                <a:gd name="T29" fmla="*/ 0 h 61"/>
                <a:gd name="T30" fmla="*/ 0 w 188"/>
                <a:gd name="T31" fmla="*/ 0 h 61"/>
                <a:gd name="T32" fmla="*/ 0 w 188"/>
                <a:gd name="T33" fmla="*/ 0 h 61"/>
                <a:gd name="T34" fmla="*/ 0 w 188"/>
                <a:gd name="T35" fmla="*/ 0 h 61"/>
                <a:gd name="T36" fmla="*/ 0 w 188"/>
                <a:gd name="T37" fmla="*/ 0 h 61"/>
                <a:gd name="T38" fmla="*/ 0 w 188"/>
                <a:gd name="T39" fmla="*/ 0 h 61"/>
                <a:gd name="T40" fmla="*/ 0 w 188"/>
                <a:gd name="T41" fmla="*/ 0 h 61"/>
                <a:gd name="T42" fmla="*/ 0 w 188"/>
                <a:gd name="T43" fmla="*/ 0 h 61"/>
                <a:gd name="T44" fmla="*/ 0 w 188"/>
                <a:gd name="T45" fmla="*/ 0 h 61"/>
                <a:gd name="T46" fmla="*/ 0 w 188"/>
                <a:gd name="T47" fmla="*/ 0 h 61"/>
                <a:gd name="T48" fmla="*/ 0 w 188"/>
                <a:gd name="T49" fmla="*/ 0 h 61"/>
                <a:gd name="T50" fmla="*/ 0 w 188"/>
                <a:gd name="T51" fmla="*/ 0 h 61"/>
                <a:gd name="T52" fmla="*/ 0 w 188"/>
                <a:gd name="T53" fmla="*/ 0 h 61"/>
                <a:gd name="T54" fmla="*/ 0 w 188"/>
                <a:gd name="T55" fmla="*/ 0 h 61"/>
                <a:gd name="T56" fmla="*/ 0 w 188"/>
                <a:gd name="T57" fmla="*/ 0 h 61"/>
                <a:gd name="T58" fmla="*/ 0 w 188"/>
                <a:gd name="T59" fmla="*/ 0 h 61"/>
                <a:gd name="T60" fmla="*/ 0 w 188"/>
                <a:gd name="T61" fmla="*/ 0 h 61"/>
                <a:gd name="T62" fmla="*/ 0 w 188"/>
                <a:gd name="T63" fmla="*/ 0 h 61"/>
                <a:gd name="T64" fmla="*/ 0 w 188"/>
                <a:gd name="T65" fmla="*/ 0 h 61"/>
                <a:gd name="T66" fmla="*/ 0 w 188"/>
                <a:gd name="T67" fmla="*/ 0 h 61"/>
                <a:gd name="T68" fmla="*/ 0 w 188"/>
                <a:gd name="T69" fmla="*/ 0 h 61"/>
                <a:gd name="T70" fmla="*/ 0 w 188"/>
                <a:gd name="T71" fmla="*/ 0 h 61"/>
                <a:gd name="T72" fmla="*/ 0 w 188"/>
                <a:gd name="T73" fmla="*/ 0 h 61"/>
                <a:gd name="T74" fmla="*/ 0 w 188"/>
                <a:gd name="T75" fmla="*/ 0 h 61"/>
                <a:gd name="T76" fmla="*/ 0 w 188"/>
                <a:gd name="T77" fmla="*/ 0 h 61"/>
                <a:gd name="T78" fmla="*/ 0 w 188"/>
                <a:gd name="T79" fmla="*/ 0 h 61"/>
                <a:gd name="T80" fmla="*/ 0 w 188"/>
                <a:gd name="T81" fmla="*/ 0 h 61"/>
                <a:gd name="T82" fmla="*/ 0 w 188"/>
                <a:gd name="T83" fmla="*/ 0 h 61"/>
                <a:gd name="T84" fmla="*/ 0 w 188"/>
                <a:gd name="T85" fmla="*/ 0 h 61"/>
                <a:gd name="T86" fmla="*/ 0 w 188"/>
                <a:gd name="T87" fmla="*/ 0 h 61"/>
                <a:gd name="T88" fmla="*/ 0 w 188"/>
                <a:gd name="T89" fmla="*/ 0 h 61"/>
                <a:gd name="T90" fmla="*/ 0 w 188"/>
                <a:gd name="T91" fmla="*/ 0 h 61"/>
                <a:gd name="T92" fmla="*/ 0 w 188"/>
                <a:gd name="T93" fmla="*/ 0 h 61"/>
                <a:gd name="T94" fmla="*/ 0 w 188"/>
                <a:gd name="T95" fmla="*/ 0 h 61"/>
                <a:gd name="T96" fmla="*/ 0 w 188"/>
                <a:gd name="T97" fmla="*/ 0 h 61"/>
                <a:gd name="T98" fmla="*/ 0 w 188"/>
                <a:gd name="T99" fmla="*/ 0 h 61"/>
                <a:gd name="T100" fmla="*/ 0 w 188"/>
                <a:gd name="T101" fmla="*/ 0 h 61"/>
                <a:gd name="T102" fmla="*/ 0 w 188"/>
                <a:gd name="T103" fmla="*/ 0 h 61"/>
                <a:gd name="T104" fmla="*/ 0 w 188"/>
                <a:gd name="T105" fmla="*/ 0 h 61"/>
                <a:gd name="T106" fmla="*/ 0 w 188"/>
                <a:gd name="T107" fmla="*/ 0 h 61"/>
                <a:gd name="T108" fmla="*/ 0 w 188"/>
                <a:gd name="T109" fmla="*/ 0 h 61"/>
                <a:gd name="T110" fmla="*/ 0 w 188"/>
                <a:gd name="T111" fmla="*/ 0 h 61"/>
                <a:gd name="T112" fmla="*/ 0 w 188"/>
                <a:gd name="T113" fmla="*/ 0 h 61"/>
                <a:gd name="T114" fmla="*/ 0 w 188"/>
                <a:gd name="T115" fmla="*/ 0 h 61"/>
                <a:gd name="T116" fmla="*/ 0 w 188"/>
                <a:gd name="T117" fmla="*/ 0 h 61"/>
                <a:gd name="T118" fmla="*/ 0 w 188"/>
                <a:gd name="T119" fmla="*/ 0 h 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8"/>
                <a:gd name="T181" fmla="*/ 0 h 61"/>
                <a:gd name="T182" fmla="*/ 188 w 188"/>
                <a:gd name="T183" fmla="*/ 61 h 6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8" h="61">
                  <a:moveTo>
                    <a:pt x="157" y="0"/>
                  </a:moveTo>
                  <a:lnTo>
                    <a:pt x="167" y="1"/>
                  </a:lnTo>
                  <a:lnTo>
                    <a:pt x="175" y="6"/>
                  </a:lnTo>
                  <a:lnTo>
                    <a:pt x="180" y="15"/>
                  </a:lnTo>
                  <a:lnTo>
                    <a:pt x="176" y="25"/>
                  </a:lnTo>
                  <a:lnTo>
                    <a:pt x="181" y="28"/>
                  </a:lnTo>
                  <a:lnTo>
                    <a:pt x="186" y="33"/>
                  </a:lnTo>
                  <a:lnTo>
                    <a:pt x="188" y="39"/>
                  </a:lnTo>
                  <a:lnTo>
                    <a:pt x="188" y="45"/>
                  </a:lnTo>
                  <a:lnTo>
                    <a:pt x="180" y="45"/>
                  </a:lnTo>
                  <a:lnTo>
                    <a:pt x="173" y="46"/>
                  </a:lnTo>
                  <a:lnTo>
                    <a:pt x="164" y="47"/>
                  </a:lnTo>
                  <a:lnTo>
                    <a:pt x="156" y="48"/>
                  </a:lnTo>
                  <a:lnTo>
                    <a:pt x="146" y="50"/>
                  </a:lnTo>
                  <a:lnTo>
                    <a:pt x="139" y="51"/>
                  </a:lnTo>
                  <a:lnTo>
                    <a:pt x="129" y="52"/>
                  </a:lnTo>
                  <a:lnTo>
                    <a:pt x="121" y="53"/>
                  </a:lnTo>
                  <a:lnTo>
                    <a:pt x="111" y="53"/>
                  </a:lnTo>
                  <a:lnTo>
                    <a:pt x="103" y="53"/>
                  </a:lnTo>
                  <a:lnTo>
                    <a:pt x="93" y="53"/>
                  </a:lnTo>
                  <a:lnTo>
                    <a:pt x="83" y="54"/>
                  </a:lnTo>
                  <a:lnTo>
                    <a:pt x="74" y="54"/>
                  </a:lnTo>
                  <a:lnTo>
                    <a:pt x="64" y="54"/>
                  </a:lnTo>
                  <a:lnTo>
                    <a:pt x="55" y="54"/>
                  </a:lnTo>
                  <a:lnTo>
                    <a:pt x="46" y="54"/>
                  </a:lnTo>
                  <a:lnTo>
                    <a:pt x="34" y="60"/>
                  </a:lnTo>
                  <a:lnTo>
                    <a:pt x="23" y="61"/>
                  </a:lnTo>
                  <a:lnTo>
                    <a:pt x="11" y="59"/>
                  </a:lnTo>
                  <a:lnTo>
                    <a:pt x="0" y="57"/>
                  </a:lnTo>
                  <a:lnTo>
                    <a:pt x="2" y="52"/>
                  </a:lnTo>
                  <a:lnTo>
                    <a:pt x="5" y="50"/>
                  </a:lnTo>
                  <a:lnTo>
                    <a:pt x="11" y="47"/>
                  </a:lnTo>
                  <a:lnTo>
                    <a:pt x="16" y="47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2" y="41"/>
                  </a:lnTo>
                  <a:lnTo>
                    <a:pt x="9" y="41"/>
                  </a:lnTo>
                  <a:lnTo>
                    <a:pt x="4" y="41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6" y="31"/>
                  </a:lnTo>
                  <a:lnTo>
                    <a:pt x="8" y="25"/>
                  </a:lnTo>
                  <a:lnTo>
                    <a:pt x="5" y="21"/>
                  </a:lnTo>
                  <a:lnTo>
                    <a:pt x="12" y="17"/>
                  </a:lnTo>
                  <a:lnTo>
                    <a:pt x="22" y="14"/>
                  </a:lnTo>
                  <a:lnTo>
                    <a:pt x="32" y="12"/>
                  </a:lnTo>
                  <a:lnTo>
                    <a:pt x="41" y="12"/>
                  </a:lnTo>
                  <a:lnTo>
                    <a:pt x="51" y="11"/>
                  </a:lnTo>
                  <a:lnTo>
                    <a:pt x="61" y="11"/>
                  </a:lnTo>
                  <a:lnTo>
                    <a:pt x="70" y="11"/>
                  </a:lnTo>
                  <a:lnTo>
                    <a:pt x="81" y="11"/>
                  </a:lnTo>
                  <a:lnTo>
                    <a:pt x="91" y="10"/>
                  </a:lnTo>
                  <a:lnTo>
                    <a:pt x="100" y="8"/>
                  </a:lnTo>
                  <a:lnTo>
                    <a:pt x="110" y="7"/>
                  </a:lnTo>
                  <a:lnTo>
                    <a:pt x="120" y="7"/>
                  </a:lnTo>
                  <a:lnTo>
                    <a:pt x="129" y="5"/>
                  </a:lnTo>
                  <a:lnTo>
                    <a:pt x="139" y="4"/>
                  </a:lnTo>
                  <a:lnTo>
                    <a:pt x="147" y="2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5" name="Freeform 450"/>
            <p:cNvSpPr>
              <a:spLocks/>
            </p:cNvSpPr>
            <p:nvPr/>
          </p:nvSpPr>
          <p:spPr bwMode="auto">
            <a:xfrm>
              <a:off x="6658" y="3827"/>
              <a:ext cx="41" cy="15"/>
            </a:xfrm>
            <a:custGeom>
              <a:avLst/>
              <a:gdLst>
                <a:gd name="T0" fmla="*/ 0 w 168"/>
                <a:gd name="T1" fmla="*/ 0 h 63"/>
                <a:gd name="T2" fmla="*/ 0 w 168"/>
                <a:gd name="T3" fmla="*/ 0 h 63"/>
                <a:gd name="T4" fmla="*/ 0 w 168"/>
                <a:gd name="T5" fmla="*/ 0 h 63"/>
                <a:gd name="T6" fmla="*/ 0 w 168"/>
                <a:gd name="T7" fmla="*/ 0 h 63"/>
                <a:gd name="T8" fmla="*/ 0 w 168"/>
                <a:gd name="T9" fmla="*/ 0 h 63"/>
                <a:gd name="T10" fmla="*/ 0 w 168"/>
                <a:gd name="T11" fmla="*/ 0 h 63"/>
                <a:gd name="T12" fmla="*/ 0 w 168"/>
                <a:gd name="T13" fmla="*/ 0 h 63"/>
                <a:gd name="T14" fmla="*/ 0 w 168"/>
                <a:gd name="T15" fmla="*/ 0 h 63"/>
                <a:gd name="T16" fmla="*/ 0 w 168"/>
                <a:gd name="T17" fmla="*/ 0 h 63"/>
                <a:gd name="T18" fmla="*/ 0 w 168"/>
                <a:gd name="T19" fmla="*/ 0 h 63"/>
                <a:gd name="T20" fmla="*/ 0 w 168"/>
                <a:gd name="T21" fmla="*/ 0 h 63"/>
                <a:gd name="T22" fmla="*/ 0 w 168"/>
                <a:gd name="T23" fmla="*/ 0 h 63"/>
                <a:gd name="T24" fmla="*/ 0 w 168"/>
                <a:gd name="T25" fmla="*/ 0 h 63"/>
                <a:gd name="T26" fmla="*/ 0 w 168"/>
                <a:gd name="T27" fmla="*/ 0 h 63"/>
                <a:gd name="T28" fmla="*/ 0 w 168"/>
                <a:gd name="T29" fmla="*/ 0 h 63"/>
                <a:gd name="T30" fmla="*/ 0 w 168"/>
                <a:gd name="T31" fmla="*/ 0 h 63"/>
                <a:gd name="T32" fmla="*/ 0 w 168"/>
                <a:gd name="T33" fmla="*/ 0 h 63"/>
                <a:gd name="T34" fmla="*/ 0 w 168"/>
                <a:gd name="T35" fmla="*/ 0 h 63"/>
                <a:gd name="T36" fmla="*/ 0 w 168"/>
                <a:gd name="T37" fmla="*/ 0 h 63"/>
                <a:gd name="T38" fmla="*/ 0 w 168"/>
                <a:gd name="T39" fmla="*/ 0 h 63"/>
                <a:gd name="T40" fmla="*/ 0 w 168"/>
                <a:gd name="T41" fmla="*/ 0 h 63"/>
                <a:gd name="T42" fmla="*/ 0 w 168"/>
                <a:gd name="T43" fmla="*/ 0 h 63"/>
                <a:gd name="T44" fmla="*/ 0 w 168"/>
                <a:gd name="T45" fmla="*/ 0 h 63"/>
                <a:gd name="T46" fmla="*/ 0 w 168"/>
                <a:gd name="T47" fmla="*/ 0 h 63"/>
                <a:gd name="T48" fmla="*/ 0 w 168"/>
                <a:gd name="T49" fmla="*/ 0 h 63"/>
                <a:gd name="T50" fmla="*/ 0 w 168"/>
                <a:gd name="T51" fmla="*/ 0 h 63"/>
                <a:gd name="T52" fmla="*/ 0 w 168"/>
                <a:gd name="T53" fmla="*/ 0 h 63"/>
                <a:gd name="T54" fmla="*/ 0 w 168"/>
                <a:gd name="T55" fmla="*/ 0 h 63"/>
                <a:gd name="T56" fmla="*/ 0 w 168"/>
                <a:gd name="T57" fmla="*/ 0 h 63"/>
                <a:gd name="T58" fmla="*/ 0 w 168"/>
                <a:gd name="T59" fmla="*/ 0 h 63"/>
                <a:gd name="T60" fmla="*/ 0 w 168"/>
                <a:gd name="T61" fmla="*/ 0 h 63"/>
                <a:gd name="T62" fmla="*/ 0 w 168"/>
                <a:gd name="T63" fmla="*/ 0 h 63"/>
                <a:gd name="T64" fmla="*/ 0 w 168"/>
                <a:gd name="T65" fmla="*/ 0 h 63"/>
                <a:gd name="T66" fmla="*/ 0 w 168"/>
                <a:gd name="T67" fmla="*/ 0 h 63"/>
                <a:gd name="T68" fmla="*/ 0 w 168"/>
                <a:gd name="T69" fmla="*/ 0 h 63"/>
                <a:gd name="T70" fmla="*/ 0 w 168"/>
                <a:gd name="T71" fmla="*/ 0 h 63"/>
                <a:gd name="T72" fmla="*/ 0 w 168"/>
                <a:gd name="T73" fmla="*/ 0 h 63"/>
                <a:gd name="T74" fmla="*/ 0 w 168"/>
                <a:gd name="T75" fmla="*/ 0 h 63"/>
                <a:gd name="T76" fmla="*/ 0 w 168"/>
                <a:gd name="T77" fmla="*/ 0 h 63"/>
                <a:gd name="T78" fmla="*/ 0 w 168"/>
                <a:gd name="T79" fmla="*/ 0 h 63"/>
                <a:gd name="T80" fmla="*/ 0 w 168"/>
                <a:gd name="T81" fmla="*/ 0 h 63"/>
                <a:gd name="T82" fmla="*/ 0 w 168"/>
                <a:gd name="T83" fmla="*/ 0 h 63"/>
                <a:gd name="T84" fmla="*/ 0 w 168"/>
                <a:gd name="T85" fmla="*/ 0 h 63"/>
                <a:gd name="T86" fmla="*/ 0 w 168"/>
                <a:gd name="T87" fmla="*/ 0 h 63"/>
                <a:gd name="T88" fmla="*/ 0 w 168"/>
                <a:gd name="T89" fmla="*/ 0 h 63"/>
                <a:gd name="T90" fmla="*/ 0 w 168"/>
                <a:gd name="T91" fmla="*/ 0 h 63"/>
                <a:gd name="T92" fmla="*/ 0 w 168"/>
                <a:gd name="T93" fmla="*/ 0 h 63"/>
                <a:gd name="T94" fmla="*/ 0 w 168"/>
                <a:gd name="T95" fmla="*/ 0 h 63"/>
                <a:gd name="T96" fmla="*/ 0 w 168"/>
                <a:gd name="T97" fmla="*/ 0 h 63"/>
                <a:gd name="T98" fmla="*/ 0 w 168"/>
                <a:gd name="T99" fmla="*/ 0 h 63"/>
                <a:gd name="T100" fmla="*/ 0 w 168"/>
                <a:gd name="T101" fmla="*/ 0 h 63"/>
                <a:gd name="T102" fmla="*/ 0 w 168"/>
                <a:gd name="T103" fmla="*/ 0 h 63"/>
                <a:gd name="T104" fmla="*/ 0 w 168"/>
                <a:gd name="T105" fmla="*/ 0 h 63"/>
                <a:gd name="T106" fmla="*/ 0 w 168"/>
                <a:gd name="T107" fmla="*/ 0 h 63"/>
                <a:gd name="T108" fmla="*/ 0 w 168"/>
                <a:gd name="T109" fmla="*/ 0 h 63"/>
                <a:gd name="T110" fmla="*/ 0 w 168"/>
                <a:gd name="T111" fmla="*/ 0 h 63"/>
                <a:gd name="T112" fmla="*/ 0 w 168"/>
                <a:gd name="T113" fmla="*/ 0 h 63"/>
                <a:gd name="T114" fmla="*/ 0 w 168"/>
                <a:gd name="T115" fmla="*/ 0 h 63"/>
                <a:gd name="T116" fmla="*/ 0 w 168"/>
                <a:gd name="T117" fmla="*/ 0 h 63"/>
                <a:gd name="T118" fmla="*/ 0 w 168"/>
                <a:gd name="T119" fmla="*/ 0 h 63"/>
                <a:gd name="T120" fmla="*/ 0 w 168"/>
                <a:gd name="T121" fmla="*/ 0 h 63"/>
                <a:gd name="T122" fmla="*/ 0 w 168"/>
                <a:gd name="T123" fmla="*/ 0 h 63"/>
                <a:gd name="T124" fmla="*/ 0 w 168"/>
                <a:gd name="T125" fmla="*/ 0 h 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"/>
                <a:gd name="T190" fmla="*/ 0 h 63"/>
                <a:gd name="T191" fmla="*/ 168 w 168"/>
                <a:gd name="T192" fmla="*/ 63 h 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" h="63">
                  <a:moveTo>
                    <a:pt x="101" y="1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5" y="0"/>
                  </a:lnTo>
                  <a:lnTo>
                    <a:pt x="134" y="2"/>
                  </a:lnTo>
                  <a:lnTo>
                    <a:pt x="141" y="2"/>
                  </a:lnTo>
                  <a:lnTo>
                    <a:pt x="151" y="5"/>
                  </a:lnTo>
                  <a:lnTo>
                    <a:pt x="159" y="10"/>
                  </a:lnTo>
                  <a:lnTo>
                    <a:pt x="168" y="15"/>
                  </a:lnTo>
                  <a:lnTo>
                    <a:pt x="159" y="15"/>
                  </a:lnTo>
                  <a:lnTo>
                    <a:pt x="152" y="16"/>
                  </a:lnTo>
                  <a:lnTo>
                    <a:pt x="143" y="18"/>
                  </a:lnTo>
                  <a:lnTo>
                    <a:pt x="136" y="21"/>
                  </a:lnTo>
                  <a:lnTo>
                    <a:pt x="128" y="24"/>
                  </a:lnTo>
                  <a:lnTo>
                    <a:pt x="121" y="27"/>
                  </a:lnTo>
                  <a:lnTo>
                    <a:pt x="112" y="31"/>
                  </a:lnTo>
                  <a:lnTo>
                    <a:pt x="106" y="35"/>
                  </a:lnTo>
                  <a:lnTo>
                    <a:pt x="96" y="38"/>
                  </a:lnTo>
                  <a:lnTo>
                    <a:pt x="89" y="41"/>
                  </a:lnTo>
                  <a:lnTo>
                    <a:pt x="82" y="45"/>
                  </a:lnTo>
                  <a:lnTo>
                    <a:pt x="75" y="50"/>
                  </a:lnTo>
                  <a:lnTo>
                    <a:pt x="68" y="52"/>
                  </a:lnTo>
                  <a:lnTo>
                    <a:pt x="60" y="55"/>
                  </a:lnTo>
                  <a:lnTo>
                    <a:pt x="53" y="58"/>
                  </a:lnTo>
                  <a:lnTo>
                    <a:pt x="47" y="62"/>
                  </a:lnTo>
                  <a:lnTo>
                    <a:pt x="40" y="63"/>
                  </a:lnTo>
                  <a:lnTo>
                    <a:pt x="35" y="63"/>
                  </a:lnTo>
                  <a:lnTo>
                    <a:pt x="28" y="63"/>
                  </a:lnTo>
                  <a:lnTo>
                    <a:pt x="23" y="63"/>
                  </a:lnTo>
                  <a:lnTo>
                    <a:pt x="11" y="61"/>
                  </a:lnTo>
                  <a:lnTo>
                    <a:pt x="0" y="55"/>
                  </a:lnTo>
                  <a:lnTo>
                    <a:pt x="9" y="52"/>
                  </a:lnTo>
                  <a:lnTo>
                    <a:pt x="18" y="50"/>
                  </a:lnTo>
                  <a:lnTo>
                    <a:pt x="28" y="46"/>
                  </a:lnTo>
                  <a:lnTo>
                    <a:pt x="37" y="43"/>
                  </a:lnTo>
                  <a:lnTo>
                    <a:pt x="45" y="41"/>
                  </a:lnTo>
                  <a:lnTo>
                    <a:pt x="52" y="38"/>
                  </a:lnTo>
                  <a:lnTo>
                    <a:pt x="60" y="35"/>
                  </a:lnTo>
                  <a:lnTo>
                    <a:pt x="68" y="32"/>
                  </a:lnTo>
                  <a:lnTo>
                    <a:pt x="74" y="30"/>
                  </a:lnTo>
                  <a:lnTo>
                    <a:pt x="83" y="29"/>
                  </a:lnTo>
                  <a:lnTo>
                    <a:pt x="90" y="27"/>
                  </a:lnTo>
                  <a:lnTo>
                    <a:pt x="99" y="27"/>
                  </a:lnTo>
                  <a:lnTo>
                    <a:pt x="93" y="19"/>
                  </a:lnTo>
                  <a:lnTo>
                    <a:pt x="84" y="16"/>
                  </a:lnTo>
                  <a:lnTo>
                    <a:pt x="74" y="16"/>
                  </a:lnTo>
                  <a:lnTo>
                    <a:pt x="63" y="21"/>
                  </a:lnTo>
                  <a:lnTo>
                    <a:pt x="57" y="21"/>
                  </a:lnTo>
                  <a:lnTo>
                    <a:pt x="51" y="23"/>
                  </a:lnTo>
                  <a:lnTo>
                    <a:pt x="45" y="25"/>
                  </a:lnTo>
                  <a:lnTo>
                    <a:pt x="39" y="28"/>
                  </a:lnTo>
                  <a:lnTo>
                    <a:pt x="27" y="30"/>
                  </a:lnTo>
                  <a:lnTo>
                    <a:pt x="18" y="31"/>
                  </a:lnTo>
                  <a:lnTo>
                    <a:pt x="27" y="5"/>
                  </a:lnTo>
                  <a:lnTo>
                    <a:pt x="35" y="5"/>
                  </a:lnTo>
                  <a:lnTo>
                    <a:pt x="43" y="5"/>
                  </a:lnTo>
                  <a:lnTo>
                    <a:pt x="53" y="5"/>
                  </a:lnTo>
                  <a:lnTo>
                    <a:pt x="63" y="6"/>
                  </a:lnTo>
                  <a:lnTo>
                    <a:pt x="71" y="5"/>
                  </a:lnTo>
                  <a:lnTo>
                    <a:pt x="82" y="5"/>
                  </a:lnTo>
                  <a:lnTo>
                    <a:pt x="92" y="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6" name="Freeform 451"/>
            <p:cNvSpPr>
              <a:spLocks/>
            </p:cNvSpPr>
            <p:nvPr/>
          </p:nvSpPr>
          <p:spPr bwMode="auto">
            <a:xfrm>
              <a:off x="6619" y="3830"/>
              <a:ext cx="16" cy="7"/>
            </a:xfrm>
            <a:custGeom>
              <a:avLst/>
              <a:gdLst>
                <a:gd name="T0" fmla="*/ 0 w 63"/>
                <a:gd name="T1" fmla="*/ 0 h 27"/>
                <a:gd name="T2" fmla="*/ 0 w 63"/>
                <a:gd name="T3" fmla="*/ 0 h 27"/>
                <a:gd name="T4" fmla="*/ 0 w 63"/>
                <a:gd name="T5" fmla="*/ 0 h 27"/>
                <a:gd name="T6" fmla="*/ 0 w 63"/>
                <a:gd name="T7" fmla="*/ 0 h 27"/>
                <a:gd name="T8" fmla="*/ 0 w 63"/>
                <a:gd name="T9" fmla="*/ 0 h 27"/>
                <a:gd name="T10" fmla="*/ 0 w 63"/>
                <a:gd name="T11" fmla="*/ 0 h 27"/>
                <a:gd name="T12" fmla="*/ 0 w 63"/>
                <a:gd name="T13" fmla="*/ 0 h 27"/>
                <a:gd name="T14" fmla="*/ 0 w 63"/>
                <a:gd name="T15" fmla="*/ 0 h 27"/>
                <a:gd name="T16" fmla="*/ 0 w 63"/>
                <a:gd name="T17" fmla="*/ 0 h 27"/>
                <a:gd name="T18" fmla="*/ 0 w 63"/>
                <a:gd name="T19" fmla="*/ 0 h 27"/>
                <a:gd name="T20" fmla="*/ 0 w 63"/>
                <a:gd name="T21" fmla="*/ 0 h 27"/>
                <a:gd name="T22" fmla="*/ 0 w 63"/>
                <a:gd name="T23" fmla="*/ 0 h 27"/>
                <a:gd name="T24" fmla="*/ 0 w 63"/>
                <a:gd name="T25" fmla="*/ 0 h 27"/>
                <a:gd name="T26" fmla="*/ 0 w 63"/>
                <a:gd name="T27" fmla="*/ 0 h 27"/>
                <a:gd name="T28" fmla="*/ 0 w 63"/>
                <a:gd name="T29" fmla="*/ 0 h 27"/>
                <a:gd name="T30" fmla="*/ 0 w 63"/>
                <a:gd name="T31" fmla="*/ 0 h 27"/>
                <a:gd name="T32" fmla="*/ 0 w 63"/>
                <a:gd name="T33" fmla="*/ 0 h 27"/>
                <a:gd name="T34" fmla="*/ 0 w 63"/>
                <a:gd name="T35" fmla="*/ 0 h 27"/>
                <a:gd name="T36" fmla="*/ 0 w 63"/>
                <a:gd name="T37" fmla="*/ 0 h 27"/>
                <a:gd name="T38" fmla="*/ 0 w 63"/>
                <a:gd name="T39" fmla="*/ 0 h 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27"/>
                <a:gd name="T62" fmla="*/ 63 w 63"/>
                <a:gd name="T63" fmla="*/ 27 h 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27">
                  <a:moveTo>
                    <a:pt x="49" y="0"/>
                  </a:moveTo>
                  <a:lnTo>
                    <a:pt x="57" y="1"/>
                  </a:lnTo>
                  <a:lnTo>
                    <a:pt x="63" y="6"/>
                  </a:lnTo>
                  <a:lnTo>
                    <a:pt x="53" y="8"/>
                  </a:lnTo>
                  <a:lnTo>
                    <a:pt x="47" y="10"/>
                  </a:lnTo>
                  <a:lnTo>
                    <a:pt x="38" y="13"/>
                  </a:lnTo>
                  <a:lnTo>
                    <a:pt x="31" y="16"/>
                  </a:lnTo>
                  <a:lnTo>
                    <a:pt x="23" y="18"/>
                  </a:lnTo>
                  <a:lnTo>
                    <a:pt x="16" y="21"/>
                  </a:lnTo>
                  <a:lnTo>
                    <a:pt x="7" y="24"/>
                  </a:lnTo>
                  <a:lnTo>
                    <a:pt x="0" y="27"/>
                  </a:lnTo>
                  <a:lnTo>
                    <a:pt x="4" y="19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9" y="8"/>
                  </a:lnTo>
                  <a:lnTo>
                    <a:pt x="37" y="6"/>
                  </a:lnTo>
                  <a:lnTo>
                    <a:pt x="42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7" name="Freeform 452"/>
            <p:cNvSpPr>
              <a:spLocks/>
            </p:cNvSpPr>
            <p:nvPr/>
          </p:nvSpPr>
          <p:spPr bwMode="auto">
            <a:xfrm>
              <a:off x="6729" y="3833"/>
              <a:ext cx="82" cy="26"/>
            </a:xfrm>
            <a:custGeom>
              <a:avLst/>
              <a:gdLst>
                <a:gd name="T0" fmla="*/ 0 w 328"/>
                <a:gd name="T1" fmla="*/ 0 h 103"/>
                <a:gd name="T2" fmla="*/ 0 w 328"/>
                <a:gd name="T3" fmla="*/ 0 h 103"/>
                <a:gd name="T4" fmla="*/ 0 w 328"/>
                <a:gd name="T5" fmla="*/ 0 h 103"/>
                <a:gd name="T6" fmla="*/ 0 w 328"/>
                <a:gd name="T7" fmla="*/ 0 h 103"/>
                <a:gd name="T8" fmla="*/ 0 w 328"/>
                <a:gd name="T9" fmla="*/ 0 h 103"/>
                <a:gd name="T10" fmla="*/ 0 w 328"/>
                <a:gd name="T11" fmla="*/ 0 h 103"/>
                <a:gd name="T12" fmla="*/ 0 w 328"/>
                <a:gd name="T13" fmla="*/ 0 h 103"/>
                <a:gd name="T14" fmla="*/ 0 w 328"/>
                <a:gd name="T15" fmla="*/ 0 h 103"/>
                <a:gd name="T16" fmla="*/ 0 w 328"/>
                <a:gd name="T17" fmla="*/ 0 h 103"/>
                <a:gd name="T18" fmla="*/ 0 w 328"/>
                <a:gd name="T19" fmla="*/ 0 h 103"/>
                <a:gd name="T20" fmla="*/ 0 w 328"/>
                <a:gd name="T21" fmla="*/ 0 h 103"/>
                <a:gd name="T22" fmla="*/ 0 w 328"/>
                <a:gd name="T23" fmla="*/ 0 h 103"/>
                <a:gd name="T24" fmla="*/ 0 w 328"/>
                <a:gd name="T25" fmla="*/ 0 h 103"/>
                <a:gd name="T26" fmla="*/ 0 w 328"/>
                <a:gd name="T27" fmla="*/ 0 h 103"/>
                <a:gd name="T28" fmla="*/ 0 w 328"/>
                <a:gd name="T29" fmla="*/ 0 h 103"/>
                <a:gd name="T30" fmla="*/ 0 w 328"/>
                <a:gd name="T31" fmla="*/ 0 h 103"/>
                <a:gd name="T32" fmla="*/ 0 w 328"/>
                <a:gd name="T33" fmla="*/ 0 h 103"/>
                <a:gd name="T34" fmla="*/ 0 w 328"/>
                <a:gd name="T35" fmla="*/ 0 h 103"/>
                <a:gd name="T36" fmla="*/ 0 w 328"/>
                <a:gd name="T37" fmla="*/ 0 h 103"/>
                <a:gd name="T38" fmla="*/ 0 w 328"/>
                <a:gd name="T39" fmla="*/ 0 h 103"/>
                <a:gd name="T40" fmla="*/ 0 w 328"/>
                <a:gd name="T41" fmla="*/ 0 h 103"/>
                <a:gd name="T42" fmla="*/ 0 w 328"/>
                <a:gd name="T43" fmla="*/ 0 h 103"/>
                <a:gd name="T44" fmla="*/ 0 w 328"/>
                <a:gd name="T45" fmla="*/ 0 h 103"/>
                <a:gd name="T46" fmla="*/ 0 w 328"/>
                <a:gd name="T47" fmla="*/ 0 h 103"/>
                <a:gd name="T48" fmla="*/ 0 w 328"/>
                <a:gd name="T49" fmla="*/ 0 h 103"/>
                <a:gd name="T50" fmla="*/ 0 w 328"/>
                <a:gd name="T51" fmla="*/ 0 h 103"/>
                <a:gd name="T52" fmla="*/ 0 w 328"/>
                <a:gd name="T53" fmla="*/ 0 h 103"/>
                <a:gd name="T54" fmla="*/ 0 w 328"/>
                <a:gd name="T55" fmla="*/ 0 h 103"/>
                <a:gd name="T56" fmla="*/ 0 w 328"/>
                <a:gd name="T57" fmla="*/ 0 h 103"/>
                <a:gd name="T58" fmla="*/ 0 w 328"/>
                <a:gd name="T59" fmla="*/ 0 h 103"/>
                <a:gd name="T60" fmla="*/ 0 w 328"/>
                <a:gd name="T61" fmla="*/ 0 h 103"/>
                <a:gd name="T62" fmla="*/ 0 w 328"/>
                <a:gd name="T63" fmla="*/ 0 h 103"/>
                <a:gd name="T64" fmla="*/ 0 w 328"/>
                <a:gd name="T65" fmla="*/ 0 h 103"/>
                <a:gd name="T66" fmla="*/ 0 w 328"/>
                <a:gd name="T67" fmla="*/ 0 h 103"/>
                <a:gd name="T68" fmla="*/ 0 w 328"/>
                <a:gd name="T69" fmla="*/ 0 h 103"/>
                <a:gd name="T70" fmla="*/ 0 w 328"/>
                <a:gd name="T71" fmla="*/ 0 h 103"/>
                <a:gd name="T72" fmla="*/ 0 w 328"/>
                <a:gd name="T73" fmla="*/ 0 h 103"/>
                <a:gd name="T74" fmla="*/ 0 w 328"/>
                <a:gd name="T75" fmla="*/ 0 h 103"/>
                <a:gd name="T76" fmla="*/ 0 w 328"/>
                <a:gd name="T77" fmla="*/ 0 h 103"/>
                <a:gd name="T78" fmla="*/ 0 w 328"/>
                <a:gd name="T79" fmla="*/ 0 h 103"/>
                <a:gd name="T80" fmla="*/ 0 w 328"/>
                <a:gd name="T81" fmla="*/ 0 h 103"/>
                <a:gd name="T82" fmla="*/ 0 w 328"/>
                <a:gd name="T83" fmla="*/ 0 h 103"/>
                <a:gd name="T84" fmla="*/ 0 w 328"/>
                <a:gd name="T85" fmla="*/ 0 h 103"/>
                <a:gd name="T86" fmla="*/ 0 w 328"/>
                <a:gd name="T87" fmla="*/ 0 h 103"/>
                <a:gd name="T88" fmla="*/ 0 w 328"/>
                <a:gd name="T89" fmla="*/ 0 h 103"/>
                <a:gd name="T90" fmla="*/ 0 w 328"/>
                <a:gd name="T91" fmla="*/ 0 h 103"/>
                <a:gd name="T92" fmla="*/ 0 w 328"/>
                <a:gd name="T93" fmla="*/ 0 h 103"/>
                <a:gd name="T94" fmla="*/ 0 w 328"/>
                <a:gd name="T95" fmla="*/ 0 h 103"/>
                <a:gd name="T96" fmla="*/ 0 w 328"/>
                <a:gd name="T97" fmla="*/ 0 h 103"/>
                <a:gd name="T98" fmla="*/ 0 w 328"/>
                <a:gd name="T99" fmla="*/ 0 h 103"/>
                <a:gd name="T100" fmla="*/ 0 w 328"/>
                <a:gd name="T101" fmla="*/ 0 h 103"/>
                <a:gd name="T102" fmla="*/ 0 w 328"/>
                <a:gd name="T103" fmla="*/ 0 h 103"/>
                <a:gd name="T104" fmla="*/ 0 w 328"/>
                <a:gd name="T105" fmla="*/ 0 h 103"/>
                <a:gd name="T106" fmla="*/ 0 w 328"/>
                <a:gd name="T107" fmla="*/ 0 h 103"/>
                <a:gd name="T108" fmla="*/ 0 w 328"/>
                <a:gd name="T109" fmla="*/ 0 h 103"/>
                <a:gd name="T110" fmla="*/ 0 w 328"/>
                <a:gd name="T111" fmla="*/ 0 h 103"/>
                <a:gd name="T112" fmla="*/ 0 w 328"/>
                <a:gd name="T113" fmla="*/ 0 h 103"/>
                <a:gd name="T114" fmla="*/ 0 w 328"/>
                <a:gd name="T115" fmla="*/ 0 h 103"/>
                <a:gd name="T116" fmla="*/ 0 w 328"/>
                <a:gd name="T117" fmla="*/ 0 h 103"/>
                <a:gd name="T118" fmla="*/ 0 w 328"/>
                <a:gd name="T119" fmla="*/ 0 h 1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8"/>
                <a:gd name="T181" fmla="*/ 0 h 103"/>
                <a:gd name="T182" fmla="*/ 328 w 328"/>
                <a:gd name="T183" fmla="*/ 103 h 1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8" h="103">
                  <a:moveTo>
                    <a:pt x="317" y="0"/>
                  </a:moveTo>
                  <a:lnTo>
                    <a:pt x="324" y="4"/>
                  </a:lnTo>
                  <a:lnTo>
                    <a:pt x="328" y="9"/>
                  </a:lnTo>
                  <a:lnTo>
                    <a:pt x="328" y="12"/>
                  </a:lnTo>
                  <a:lnTo>
                    <a:pt x="326" y="16"/>
                  </a:lnTo>
                  <a:lnTo>
                    <a:pt x="320" y="17"/>
                  </a:lnTo>
                  <a:lnTo>
                    <a:pt x="316" y="20"/>
                  </a:lnTo>
                  <a:lnTo>
                    <a:pt x="306" y="23"/>
                  </a:lnTo>
                  <a:lnTo>
                    <a:pt x="299" y="26"/>
                  </a:lnTo>
                  <a:lnTo>
                    <a:pt x="289" y="27"/>
                  </a:lnTo>
                  <a:lnTo>
                    <a:pt x="279" y="27"/>
                  </a:lnTo>
                  <a:lnTo>
                    <a:pt x="270" y="28"/>
                  </a:lnTo>
                  <a:lnTo>
                    <a:pt x="260" y="30"/>
                  </a:lnTo>
                  <a:lnTo>
                    <a:pt x="249" y="31"/>
                  </a:lnTo>
                  <a:lnTo>
                    <a:pt x="242" y="33"/>
                  </a:lnTo>
                  <a:lnTo>
                    <a:pt x="236" y="34"/>
                  </a:lnTo>
                  <a:lnTo>
                    <a:pt x="231" y="37"/>
                  </a:lnTo>
                  <a:lnTo>
                    <a:pt x="216" y="39"/>
                  </a:lnTo>
                  <a:lnTo>
                    <a:pt x="201" y="42"/>
                  </a:lnTo>
                  <a:lnTo>
                    <a:pt x="187" y="45"/>
                  </a:lnTo>
                  <a:lnTo>
                    <a:pt x="172" y="47"/>
                  </a:lnTo>
                  <a:lnTo>
                    <a:pt x="157" y="51"/>
                  </a:lnTo>
                  <a:lnTo>
                    <a:pt x="143" y="54"/>
                  </a:lnTo>
                  <a:lnTo>
                    <a:pt x="128" y="58"/>
                  </a:lnTo>
                  <a:lnTo>
                    <a:pt x="113" y="63"/>
                  </a:lnTo>
                  <a:lnTo>
                    <a:pt x="98" y="66"/>
                  </a:lnTo>
                  <a:lnTo>
                    <a:pt x="84" y="70"/>
                  </a:lnTo>
                  <a:lnTo>
                    <a:pt x="70" y="74"/>
                  </a:lnTo>
                  <a:lnTo>
                    <a:pt x="55" y="80"/>
                  </a:lnTo>
                  <a:lnTo>
                    <a:pt x="41" y="85"/>
                  </a:lnTo>
                  <a:lnTo>
                    <a:pt x="26" y="91"/>
                  </a:lnTo>
                  <a:lnTo>
                    <a:pt x="13" y="96"/>
                  </a:lnTo>
                  <a:lnTo>
                    <a:pt x="0" y="103"/>
                  </a:lnTo>
                  <a:lnTo>
                    <a:pt x="6" y="93"/>
                  </a:lnTo>
                  <a:lnTo>
                    <a:pt x="14" y="86"/>
                  </a:lnTo>
                  <a:lnTo>
                    <a:pt x="20" y="80"/>
                  </a:lnTo>
                  <a:lnTo>
                    <a:pt x="29" y="76"/>
                  </a:lnTo>
                  <a:lnTo>
                    <a:pt x="37" y="70"/>
                  </a:lnTo>
                  <a:lnTo>
                    <a:pt x="48" y="65"/>
                  </a:lnTo>
                  <a:lnTo>
                    <a:pt x="53" y="61"/>
                  </a:lnTo>
                  <a:lnTo>
                    <a:pt x="60" y="59"/>
                  </a:lnTo>
                  <a:lnTo>
                    <a:pt x="66" y="58"/>
                  </a:lnTo>
                  <a:lnTo>
                    <a:pt x="75" y="56"/>
                  </a:lnTo>
                  <a:lnTo>
                    <a:pt x="92" y="50"/>
                  </a:lnTo>
                  <a:lnTo>
                    <a:pt x="108" y="45"/>
                  </a:lnTo>
                  <a:lnTo>
                    <a:pt x="125" y="40"/>
                  </a:lnTo>
                  <a:lnTo>
                    <a:pt x="143" y="38"/>
                  </a:lnTo>
                  <a:lnTo>
                    <a:pt x="159" y="34"/>
                  </a:lnTo>
                  <a:lnTo>
                    <a:pt x="176" y="31"/>
                  </a:lnTo>
                  <a:lnTo>
                    <a:pt x="190" y="28"/>
                  </a:lnTo>
                  <a:lnTo>
                    <a:pt x="207" y="26"/>
                  </a:lnTo>
                  <a:lnTo>
                    <a:pt x="222" y="23"/>
                  </a:lnTo>
                  <a:lnTo>
                    <a:pt x="236" y="19"/>
                  </a:lnTo>
                  <a:lnTo>
                    <a:pt x="249" y="16"/>
                  </a:lnTo>
                  <a:lnTo>
                    <a:pt x="265" y="14"/>
                  </a:lnTo>
                  <a:lnTo>
                    <a:pt x="278" y="10"/>
                  </a:lnTo>
                  <a:lnTo>
                    <a:pt x="291" y="6"/>
                  </a:lnTo>
                  <a:lnTo>
                    <a:pt x="305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8" name="Freeform 453"/>
            <p:cNvSpPr>
              <a:spLocks/>
            </p:cNvSpPr>
            <p:nvPr/>
          </p:nvSpPr>
          <p:spPr bwMode="auto">
            <a:xfrm>
              <a:off x="6960" y="3835"/>
              <a:ext cx="51" cy="13"/>
            </a:xfrm>
            <a:custGeom>
              <a:avLst/>
              <a:gdLst>
                <a:gd name="T0" fmla="*/ 0 w 205"/>
                <a:gd name="T1" fmla="*/ 0 h 52"/>
                <a:gd name="T2" fmla="*/ 0 w 205"/>
                <a:gd name="T3" fmla="*/ 0 h 52"/>
                <a:gd name="T4" fmla="*/ 0 w 205"/>
                <a:gd name="T5" fmla="*/ 0 h 52"/>
                <a:gd name="T6" fmla="*/ 0 w 205"/>
                <a:gd name="T7" fmla="*/ 0 h 52"/>
                <a:gd name="T8" fmla="*/ 0 w 205"/>
                <a:gd name="T9" fmla="*/ 0 h 52"/>
                <a:gd name="T10" fmla="*/ 0 w 205"/>
                <a:gd name="T11" fmla="*/ 0 h 52"/>
                <a:gd name="T12" fmla="*/ 0 w 205"/>
                <a:gd name="T13" fmla="*/ 0 h 52"/>
                <a:gd name="T14" fmla="*/ 0 w 205"/>
                <a:gd name="T15" fmla="*/ 0 h 52"/>
                <a:gd name="T16" fmla="*/ 0 w 205"/>
                <a:gd name="T17" fmla="*/ 0 h 52"/>
                <a:gd name="T18" fmla="*/ 0 w 205"/>
                <a:gd name="T19" fmla="*/ 0 h 52"/>
                <a:gd name="T20" fmla="*/ 0 w 205"/>
                <a:gd name="T21" fmla="*/ 0 h 52"/>
                <a:gd name="T22" fmla="*/ 0 w 205"/>
                <a:gd name="T23" fmla="*/ 0 h 52"/>
                <a:gd name="T24" fmla="*/ 0 w 205"/>
                <a:gd name="T25" fmla="*/ 0 h 52"/>
                <a:gd name="T26" fmla="*/ 0 w 205"/>
                <a:gd name="T27" fmla="*/ 0 h 52"/>
                <a:gd name="T28" fmla="*/ 0 w 205"/>
                <a:gd name="T29" fmla="*/ 0 h 52"/>
                <a:gd name="T30" fmla="*/ 0 w 205"/>
                <a:gd name="T31" fmla="*/ 0 h 52"/>
                <a:gd name="T32" fmla="*/ 0 w 205"/>
                <a:gd name="T33" fmla="*/ 0 h 52"/>
                <a:gd name="T34" fmla="*/ 0 w 205"/>
                <a:gd name="T35" fmla="*/ 0 h 52"/>
                <a:gd name="T36" fmla="*/ 0 w 205"/>
                <a:gd name="T37" fmla="*/ 0 h 52"/>
                <a:gd name="T38" fmla="*/ 0 w 205"/>
                <a:gd name="T39" fmla="*/ 0 h 52"/>
                <a:gd name="T40" fmla="*/ 0 w 205"/>
                <a:gd name="T41" fmla="*/ 0 h 52"/>
                <a:gd name="T42" fmla="*/ 0 w 205"/>
                <a:gd name="T43" fmla="*/ 0 h 52"/>
                <a:gd name="T44" fmla="*/ 0 w 205"/>
                <a:gd name="T45" fmla="*/ 0 h 52"/>
                <a:gd name="T46" fmla="*/ 0 w 205"/>
                <a:gd name="T47" fmla="*/ 0 h 52"/>
                <a:gd name="T48" fmla="*/ 0 w 205"/>
                <a:gd name="T49" fmla="*/ 0 h 52"/>
                <a:gd name="T50" fmla="*/ 0 w 205"/>
                <a:gd name="T51" fmla="*/ 0 h 52"/>
                <a:gd name="T52" fmla="*/ 0 w 205"/>
                <a:gd name="T53" fmla="*/ 0 h 52"/>
                <a:gd name="T54" fmla="*/ 0 w 205"/>
                <a:gd name="T55" fmla="*/ 0 h 52"/>
                <a:gd name="T56" fmla="*/ 0 w 205"/>
                <a:gd name="T57" fmla="*/ 0 h 52"/>
                <a:gd name="T58" fmla="*/ 0 w 205"/>
                <a:gd name="T59" fmla="*/ 0 h 52"/>
                <a:gd name="T60" fmla="*/ 0 w 205"/>
                <a:gd name="T61" fmla="*/ 0 h 52"/>
                <a:gd name="T62" fmla="*/ 0 w 205"/>
                <a:gd name="T63" fmla="*/ 0 h 52"/>
                <a:gd name="T64" fmla="*/ 0 w 205"/>
                <a:gd name="T65" fmla="*/ 0 h 52"/>
                <a:gd name="T66" fmla="*/ 0 w 205"/>
                <a:gd name="T67" fmla="*/ 0 h 52"/>
                <a:gd name="T68" fmla="*/ 0 w 205"/>
                <a:gd name="T69" fmla="*/ 0 h 52"/>
                <a:gd name="T70" fmla="*/ 0 w 205"/>
                <a:gd name="T71" fmla="*/ 0 h 52"/>
                <a:gd name="T72" fmla="*/ 0 w 205"/>
                <a:gd name="T73" fmla="*/ 0 h 52"/>
                <a:gd name="T74" fmla="*/ 0 w 205"/>
                <a:gd name="T75" fmla="*/ 0 h 52"/>
                <a:gd name="T76" fmla="*/ 0 w 205"/>
                <a:gd name="T77" fmla="*/ 0 h 52"/>
                <a:gd name="T78" fmla="*/ 0 w 205"/>
                <a:gd name="T79" fmla="*/ 0 h 52"/>
                <a:gd name="T80" fmla="*/ 0 w 205"/>
                <a:gd name="T81" fmla="*/ 0 h 52"/>
                <a:gd name="T82" fmla="*/ 0 w 205"/>
                <a:gd name="T83" fmla="*/ 0 h 52"/>
                <a:gd name="T84" fmla="*/ 0 w 205"/>
                <a:gd name="T85" fmla="*/ 0 h 52"/>
                <a:gd name="T86" fmla="*/ 0 w 205"/>
                <a:gd name="T87" fmla="*/ 0 h 52"/>
                <a:gd name="T88" fmla="*/ 0 w 205"/>
                <a:gd name="T89" fmla="*/ 0 h 52"/>
                <a:gd name="T90" fmla="*/ 0 w 205"/>
                <a:gd name="T91" fmla="*/ 0 h 52"/>
                <a:gd name="T92" fmla="*/ 0 w 205"/>
                <a:gd name="T93" fmla="*/ 0 h 52"/>
                <a:gd name="T94" fmla="*/ 0 w 205"/>
                <a:gd name="T95" fmla="*/ 0 h 52"/>
                <a:gd name="T96" fmla="*/ 0 w 205"/>
                <a:gd name="T97" fmla="*/ 0 h 52"/>
                <a:gd name="T98" fmla="*/ 0 w 205"/>
                <a:gd name="T99" fmla="*/ 0 h 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5"/>
                <a:gd name="T151" fmla="*/ 0 h 52"/>
                <a:gd name="T152" fmla="*/ 205 w 205"/>
                <a:gd name="T153" fmla="*/ 52 h 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5" h="52">
                  <a:moveTo>
                    <a:pt x="162" y="4"/>
                  </a:moveTo>
                  <a:lnTo>
                    <a:pt x="173" y="0"/>
                  </a:lnTo>
                  <a:lnTo>
                    <a:pt x="183" y="1"/>
                  </a:lnTo>
                  <a:lnTo>
                    <a:pt x="192" y="5"/>
                  </a:lnTo>
                  <a:lnTo>
                    <a:pt x="200" y="10"/>
                  </a:lnTo>
                  <a:lnTo>
                    <a:pt x="203" y="15"/>
                  </a:lnTo>
                  <a:lnTo>
                    <a:pt x="205" y="21"/>
                  </a:lnTo>
                  <a:lnTo>
                    <a:pt x="205" y="28"/>
                  </a:lnTo>
                  <a:lnTo>
                    <a:pt x="205" y="36"/>
                  </a:lnTo>
                  <a:lnTo>
                    <a:pt x="199" y="34"/>
                  </a:lnTo>
                  <a:lnTo>
                    <a:pt x="194" y="34"/>
                  </a:lnTo>
                  <a:lnTo>
                    <a:pt x="185" y="34"/>
                  </a:lnTo>
                  <a:lnTo>
                    <a:pt x="175" y="37"/>
                  </a:lnTo>
                  <a:lnTo>
                    <a:pt x="164" y="40"/>
                  </a:lnTo>
                  <a:lnTo>
                    <a:pt x="153" y="45"/>
                  </a:lnTo>
                  <a:lnTo>
                    <a:pt x="147" y="46"/>
                  </a:lnTo>
                  <a:lnTo>
                    <a:pt x="141" y="47"/>
                  </a:lnTo>
                  <a:lnTo>
                    <a:pt x="135" y="48"/>
                  </a:lnTo>
                  <a:lnTo>
                    <a:pt x="129" y="50"/>
                  </a:lnTo>
                  <a:lnTo>
                    <a:pt x="117" y="51"/>
                  </a:lnTo>
                  <a:lnTo>
                    <a:pt x="106" y="50"/>
                  </a:lnTo>
                  <a:lnTo>
                    <a:pt x="96" y="47"/>
                  </a:lnTo>
                  <a:lnTo>
                    <a:pt x="86" y="47"/>
                  </a:lnTo>
                  <a:lnTo>
                    <a:pt x="74" y="48"/>
                  </a:lnTo>
                  <a:lnTo>
                    <a:pt x="63" y="50"/>
                  </a:lnTo>
                  <a:lnTo>
                    <a:pt x="51" y="51"/>
                  </a:lnTo>
                  <a:lnTo>
                    <a:pt x="41" y="52"/>
                  </a:lnTo>
                  <a:lnTo>
                    <a:pt x="30" y="52"/>
                  </a:lnTo>
                  <a:lnTo>
                    <a:pt x="23" y="52"/>
                  </a:lnTo>
                  <a:lnTo>
                    <a:pt x="15" y="49"/>
                  </a:lnTo>
                  <a:lnTo>
                    <a:pt x="9" y="45"/>
                  </a:lnTo>
                  <a:lnTo>
                    <a:pt x="4" y="39"/>
                  </a:lnTo>
                  <a:lnTo>
                    <a:pt x="0" y="31"/>
                  </a:lnTo>
                  <a:lnTo>
                    <a:pt x="10" y="24"/>
                  </a:lnTo>
                  <a:lnTo>
                    <a:pt x="20" y="21"/>
                  </a:lnTo>
                  <a:lnTo>
                    <a:pt x="29" y="19"/>
                  </a:lnTo>
                  <a:lnTo>
                    <a:pt x="39" y="18"/>
                  </a:lnTo>
                  <a:lnTo>
                    <a:pt x="49" y="15"/>
                  </a:lnTo>
                  <a:lnTo>
                    <a:pt x="59" y="14"/>
                  </a:lnTo>
                  <a:lnTo>
                    <a:pt x="69" y="13"/>
                  </a:lnTo>
                  <a:lnTo>
                    <a:pt x="81" y="13"/>
                  </a:lnTo>
                  <a:lnTo>
                    <a:pt x="91" y="12"/>
                  </a:lnTo>
                  <a:lnTo>
                    <a:pt x="100" y="11"/>
                  </a:lnTo>
                  <a:lnTo>
                    <a:pt x="110" y="10"/>
                  </a:lnTo>
                  <a:lnTo>
                    <a:pt x="121" y="10"/>
                  </a:lnTo>
                  <a:lnTo>
                    <a:pt x="130" y="9"/>
                  </a:lnTo>
                  <a:lnTo>
                    <a:pt x="140" y="8"/>
                  </a:lnTo>
                  <a:lnTo>
                    <a:pt x="151" y="6"/>
                  </a:lnTo>
                  <a:lnTo>
                    <a:pt x="162" y="4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9" name="Freeform 454"/>
            <p:cNvSpPr>
              <a:spLocks/>
            </p:cNvSpPr>
            <p:nvPr/>
          </p:nvSpPr>
          <p:spPr bwMode="auto">
            <a:xfrm>
              <a:off x="6627" y="3839"/>
              <a:ext cx="15" cy="5"/>
            </a:xfrm>
            <a:custGeom>
              <a:avLst/>
              <a:gdLst>
                <a:gd name="T0" fmla="*/ 0 w 62"/>
                <a:gd name="T1" fmla="*/ 0 h 19"/>
                <a:gd name="T2" fmla="*/ 0 w 62"/>
                <a:gd name="T3" fmla="*/ 0 h 19"/>
                <a:gd name="T4" fmla="*/ 0 w 62"/>
                <a:gd name="T5" fmla="*/ 0 h 19"/>
                <a:gd name="T6" fmla="*/ 0 w 62"/>
                <a:gd name="T7" fmla="*/ 0 h 19"/>
                <a:gd name="T8" fmla="*/ 0 w 62"/>
                <a:gd name="T9" fmla="*/ 0 h 19"/>
                <a:gd name="T10" fmla="*/ 0 w 62"/>
                <a:gd name="T11" fmla="*/ 0 h 19"/>
                <a:gd name="T12" fmla="*/ 0 w 62"/>
                <a:gd name="T13" fmla="*/ 0 h 19"/>
                <a:gd name="T14" fmla="*/ 0 w 62"/>
                <a:gd name="T15" fmla="*/ 0 h 19"/>
                <a:gd name="T16" fmla="*/ 0 w 62"/>
                <a:gd name="T17" fmla="*/ 0 h 19"/>
                <a:gd name="T18" fmla="*/ 0 w 62"/>
                <a:gd name="T19" fmla="*/ 0 h 19"/>
                <a:gd name="T20" fmla="*/ 0 w 62"/>
                <a:gd name="T21" fmla="*/ 0 h 19"/>
                <a:gd name="T22" fmla="*/ 0 w 62"/>
                <a:gd name="T23" fmla="*/ 0 h 19"/>
                <a:gd name="T24" fmla="*/ 0 w 62"/>
                <a:gd name="T25" fmla="*/ 0 h 19"/>
                <a:gd name="T26" fmla="*/ 0 w 62"/>
                <a:gd name="T27" fmla="*/ 0 h 19"/>
                <a:gd name="T28" fmla="*/ 0 w 62"/>
                <a:gd name="T29" fmla="*/ 0 h 19"/>
                <a:gd name="T30" fmla="*/ 0 w 62"/>
                <a:gd name="T31" fmla="*/ 0 h 19"/>
                <a:gd name="T32" fmla="*/ 0 w 62"/>
                <a:gd name="T33" fmla="*/ 0 h 19"/>
                <a:gd name="T34" fmla="*/ 0 w 62"/>
                <a:gd name="T35" fmla="*/ 0 h 19"/>
                <a:gd name="T36" fmla="*/ 0 w 62"/>
                <a:gd name="T37" fmla="*/ 0 h 19"/>
                <a:gd name="T38" fmla="*/ 0 w 62"/>
                <a:gd name="T39" fmla="*/ 0 h 19"/>
                <a:gd name="T40" fmla="*/ 0 w 62"/>
                <a:gd name="T41" fmla="*/ 0 h 19"/>
                <a:gd name="T42" fmla="*/ 0 w 62"/>
                <a:gd name="T43" fmla="*/ 0 h 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2"/>
                <a:gd name="T67" fmla="*/ 0 h 19"/>
                <a:gd name="T68" fmla="*/ 62 w 62"/>
                <a:gd name="T69" fmla="*/ 19 h 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2" h="19">
                  <a:moveTo>
                    <a:pt x="62" y="0"/>
                  </a:moveTo>
                  <a:lnTo>
                    <a:pt x="59" y="5"/>
                  </a:lnTo>
                  <a:lnTo>
                    <a:pt x="57" y="10"/>
                  </a:lnTo>
                  <a:lnTo>
                    <a:pt x="53" y="13"/>
                  </a:lnTo>
                  <a:lnTo>
                    <a:pt x="48" y="15"/>
                  </a:lnTo>
                  <a:lnTo>
                    <a:pt x="42" y="15"/>
                  </a:lnTo>
                  <a:lnTo>
                    <a:pt x="36" y="16"/>
                  </a:lnTo>
                  <a:lnTo>
                    <a:pt x="29" y="16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9" y="17"/>
                  </a:lnTo>
                  <a:lnTo>
                    <a:pt x="4" y="17"/>
                  </a:lnTo>
                  <a:lnTo>
                    <a:pt x="0" y="19"/>
                  </a:lnTo>
                  <a:lnTo>
                    <a:pt x="5" y="16"/>
                  </a:lnTo>
                  <a:lnTo>
                    <a:pt x="10" y="14"/>
                  </a:lnTo>
                  <a:lnTo>
                    <a:pt x="16" y="10"/>
                  </a:lnTo>
                  <a:lnTo>
                    <a:pt x="22" y="9"/>
                  </a:lnTo>
                  <a:lnTo>
                    <a:pt x="33" y="6"/>
                  </a:lnTo>
                  <a:lnTo>
                    <a:pt x="42" y="4"/>
                  </a:lnTo>
                  <a:lnTo>
                    <a:pt x="52" y="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0" name="Freeform 455"/>
            <p:cNvSpPr>
              <a:spLocks/>
            </p:cNvSpPr>
            <p:nvPr/>
          </p:nvSpPr>
          <p:spPr bwMode="auto">
            <a:xfrm>
              <a:off x="7108" y="3841"/>
              <a:ext cx="35" cy="23"/>
            </a:xfrm>
            <a:custGeom>
              <a:avLst/>
              <a:gdLst>
                <a:gd name="T0" fmla="*/ 0 w 137"/>
                <a:gd name="T1" fmla="*/ 0 h 92"/>
                <a:gd name="T2" fmla="*/ 0 w 137"/>
                <a:gd name="T3" fmla="*/ 0 h 92"/>
                <a:gd name="T4" fmla="*/ 0 w 137"/>
                <a:gd name="T5" fmla="*/ 0 h 92"/>
                <a:gd name="T6" fmla="*/ 0 w 137"/>
                <a:gd name="T7" fmla="*/ 0 h 92"/>
                <a:gd name="T8" fmla="*/ 0 w 137"/>
                <a:gd name="T9" fmla="*/ 0 h 92"/>
                <a:gd name="T10" fmla="*/ 0 w 137"/>
                <a:gd name="T11" fmla="*/ 0 h 92"/>
                <a:gd name="T12" fmla="*/ 0 w 137"/>
                <a:gd name="T13" fmla="*/ 0 h 92"/>
                <a:gd name="T14" fmla="*/ 0 w 137"/>
                <a:gd name="T15" fmla="*/ 0 h 92"/>
                <a:gd name="T16" fmla="*/ 0 w 137"/>
                <a:gd name="T17" fmla="*/ 0 h 92"/>
                <a:gd name="T18" fmla="*/ 0 w 137"/>
                <a:gd name="T19" fmla="*/ 0 h 92"/>
                <a:gd name="T20" fmla="*/ 0 w 137"/>
                <a:gd name="T21" fmla="*/ 0 h 92"/>
                <a:gd name="T22" fmla="*/ 0 w 137"/>
                <a:gd name="T23" fmla="*/ 0 h 92"/>
                <a:gd name="T24" fmla="*/ 0 w 137"/>
                <a:gd name="T25" fmla="*/ 0 h 92"/>
                <a:gd name="T26" fmla="*/ 0 w 137"/>
                <a:gd name="T27" fmla="*/ 0 h 92"/>
                <a:gd name="T28" fmla="*/ 0 w 137"/>
                <a:gd name="T29" fmla="*/ 0 h 92"/>
                <a:gd name="T30" fmla="*/ 0 w 137"/>
                <a:gd name="T31" fmla="*/ 0 h 92"/>
                <a:gd name="T32" fmla="*/ 0 w 137"/>
                <a:gd name="T33" fmla="*/ 0 h 92"/>
                <a:gd name="T34" fmla="*/ 0 w 137"/>
                <a:gd name="T35" fmla="*/ 0 h 92"/>
                <a:gd name="T36" fmla="*/ 0 w 137"/>
                <a:gd name="T37" fmla="*/ 0 h 92"/>
                <a:gd name="T38" fmla="*/ 0 w 137"/>
                <a:gd name="T39" fmla="*/ 0 h 92"/>
                <a:gd name="T40" fmla="*/ 0 w 137"/>
                <a:gd name="T41" fmla="*/ 0 h 92"/>
                <a:gd name="T42" fmla="*/ 0 w 137"/>
                <a:gd name="T43" fmla="*/ 0 h 92"/>
                <a:gd name="T44" fmla="*/ 0 w 137"/>
                <a:gd name="T45" fmla="*/ 0 h 92"/>
                <a:gd name="T46" fmla="*/ 0 w 137"/>
                <a:gd name="T47" fmla="*/ 0 h 92"/>
                <a:gd name="T48" fmla="*/ 0 w 137"/>
                <a:gd name="T49" fmla="*/ 0 h 92"/>
                <a:gd name="T50" fmla="*/ 0 w 137"/>
                <a:gd name="T51" fmla="*/ 0 h 92"/>
                <a:gd name="T52" fmla="*/ 0 w 137"/>
                <a:gd name="T53" fmla="*/ 0 h 92"/>
                <a:gd name="T54" fmla="*/ 0 w 137"/>
                <a:gd name="T55" fmla="*/ 0 h 92"/>
                <a:gd name="T56" fmla="*/ 0 w 137"/>
                <a:gd name="T57" fmla="*/ 0 h 92"/>
                <a:gd name="T58" fmla="*/ 0 w 137"/>
                <a:gd name="T59" fmla="*/ 0 h 92"/>
                <a:gd name="T60" fmla="*/ 0 w 137"/>
                <a:gd name="T61" fmla="*/ 0 h 92"/>
                <a:gd name="T62" fmla="*/ 0 w 137"/>
                <a:gd name="T63" fmla="*/ 0 h 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92"/>
                <a:gd name="T98" fmla="*/ 137 w 137"/>
                <a:gd name="T99" fmla="*/ 92 h 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92">
                  <a:moveTo>
                    <a:pt x="98" y="0"/>
                  </a:moveTo>
                  <a:lnTo>
                    <a:pt x="103" y="4"/>
                  </a:lnTo>
                  <a:lnTo>
                    <a:pt x="109" y="14"/>
                  </a:lnTo>
                  <a:lnTo>
                    <a:pt x="107" y="17"/>
                  </a:lnTo>
                  <a:lnTo>
                    <a:pt x="107" y="23"/>
                  </a:lnTo>
                  <a:lnTo>
                    <a:pt x="104" y="26"/>
                  </a:lnTo>
                  <a:lnTo>
                    <a:pt x="100" y="28"/>
                  </a:lnTo>
                  <a:lnTo>
                    <a:pt x="99" y="31"/>
                  </a:lnTo>
                  <a:lnTo>
                    <a:pt x="101" y="35"/>
                  </a:lnTo>
                  <a:lnTo>
                    <a:pt x="103" y="34"/>
                  </a:lnTo>
                  <a:lnTo>
                    <a:pt x="107" y="33"/>
                  </a:lnTo>
                  <a:lnTo>
                    <a:pt x="115" y="27"/>
                  </a:lnTo>
                  <a:lnTo>
                    <a:pt x="124" y="24"/>
                  </a:lnTo>
                  <a:lnTo>
                    <a:pt x="119" y="29"/>
                  </a:lnTo>
                  <a:lnTo>
                    <a:pt x="116" y="37"/>
                  </a:lnTo>
                  <a:lnTo>
                    <a:pt x="113" y="42"/>
                  </a:lnTo>
                  <a:lnTo>
                    <a:pt x="112" y="50"/>
                  </a:lnTo>
                  <a:lnTo>
                    <a:pt x="112" y="54"/>
                  </a:lnTo>
                  <a:lnTo>
                    <a:pt x="116" y="57"/>
                  </a:lnTo>
                  <a:lnTo>
                    <a:pt x="118" y="57"/>
                  </a:lnTo>
                  <a:lnTo>
                    <a:pt x="123" y="59"/>
                  </a:lnTo>
                  <a:lnTo>
                    <a:pt x="129" y="57"/>
                  </a:lnTo>
                  <a:lnTo>
                    <a:pt x="137" y="57"/>
                  </a:lnTo>
                  <a:lnTo>
                    <a:pt x="137" y="64"/>
                  </a:lnTo>
                  <a:lnTo>
                    <a:pt x="137" y="73"/>
                  </a:lnTo>
                  <a:lnTo>
                    <a:pt x="130" y="75"/>
                  </a:lnTo>
                  <a:lnTo>
                    <a:pt x="124" y="78"/>
                  </a:lnTo>
                  <a:lnTo>
                    <a:pt x="116" y="80"/>
                  </a:lnTo>
                  <a:lnTo>
                    <a:pt x="109" y="82"/>
                  </a:lnTo>
                  <a:lnTo>
                    <a:pt x="100" y="84"/>
                  </a:lnTo>
                  <a:lnTo>
                    <a:pt x="92" y="87"/>
                  </a:lnTo>
                  <a:lnTo>
                    <a:pt x="83" y="89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2"/>
                  </a:lnTo>
                  <a:lnTo>
                    <a:pt x="50" y="92"/>
                  </a:lnTo>
                  <a:lnTo>
                    <a:pt x="42" y="92"/>
                  </a:lnTo>
                  <a:lnTo>
                    <a:pt x="34" y="90"/>
                  </a:lnTo>
                  <a:lnTo>
                    <a:pt x="27" y="89"/>
                  </a:lnTo>
                  <a:lnTo>
                    <a:pt x="21" y="87"/>
                  </a:lnTo>
                  <a:lnTo>
                    <a:pt x="16" y="84"/>
                  </a:lnTo>
                  <a:lnTo>
                    <a:pt x="9" y="80"/>
                  </a:lnTo>
                  <a:lnTo>
                    <a:pt x="6" y="75"/>
                  </a:lnTo>
                  <a:lnTo>
                    <a:pt x="3" y="69"/>
                  </a:lnTo>
                  <a:lnTo>
                    <a:pt x="1" y="63"/>
                  </a:lnTo>
                  <a:lnTo>
                    <a:pt x="0" y="55"/>
                  </a:lnTo>
                  <a:lnTo>
                    <a:pt x="3" y="48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22" y="28"/>
                  </a:lnTo>
                  <a:lnTo>
                    <a:pt x="30" y="24"/>
                  </a:lnTo>
                  <a:lnTo>
                    <a:pt x="37" y="16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48" y="17"/>
                  </a:lnTo>
                  <a:lnTo>
                    <a:pt x="52" y="19"/>
                  </a:lnTo>
                  <a:lnTo>
                    <a:pt x="56" y="22"/>
                  </a:lnTo>
                  <a:lnTo>
                    <a:pt x="60" y="23"/>
                  </a:lnTo>
                  <a:lnTo>
                    <a:pt x="68" y="22"/>
                  </a:lnTo>
                  <a:lnTo>
                    <a:pt x="75" y="17"/>
                  </a:lnTo>
                  <a:lnTo>
                    <a:pt x="82" y="13"/>
                  </a:lnTo>
                  <a:lnTo>
                    <a:pt x="89" y="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1" name="Freeform 456"/>
            <p:cNvSpPr>
              <a:spLocks/>
            </p:cNvSpPr>
            <p:nvPr/>
          </p:nvSpPr>
          <p:spPr bwMode="auto">
            <a:xfrm>
              <a:off x="6744" y="3842"/>
              <a:ext cx="69" cy="21"/>
            </a:xfrm>
            <a:custGeom>
              <a:avLst/>
              <a:gdLst>
                <a:gd name="T0" fmla="*/ 0 w 274"/>
                <a:gd name="T1" fmla="*/ 0 h 81"/>
                <a:gd name="T2" fmla="*/ 0 w 274"/>
                <a:gd name="T3" fmla="*/ 0 h 81"/>
                <a:gd name="T4" fmla="*/ 0 w 274"/>
                <a:gd name="T5" fmla="*/ 0 h 81"/>
                <a:gd name="T6" fmla="*/ 0 w 274"/>
                <a:gd name="T7" fmla="*/ 0 h 81"/>
                <a:gd name="T8" fmla="*/ 0 w 274"/>
                <a:gd name="T9" fmla="*/ 0 h 81"/>
                <a:gd name="T10" fmla="*/ 0 w 274"/>
                <a:gd name="T11" fmla="*/ 0 h 81"/>
                <a:gd name="T12" fmla="*/ 0 w 274"/>
                <a:gd name="T13" fmla="*/ 0 h 81"/>
                <a:gd name="T14" fmla="*/ 0 w 274"/>
                <a:gd name="T15" fmla="*/ 0 h 81"/>
                <a:gd name="T16" fmla="*/ 0 w 274"/>
                <a:gd name="T17" fmla="*/ 0 h 81"/>
                <a:gd name="T18" fmla="*/ 0 w 274"/>
                <a:gd name="T19" fmla="*/ 0 h 81"/>
                <a:gd name="T20" fmla="*/ 0 w 274"/>
                <a:gd name="T21" fmla="*/ 0 h 81"/>
                <a:gd name="T22" fmla="*/ 0 w 274"/>
                <a:gd name="T23" fmla="*/ 0 h 81"/>
                <a:gd name="T24" fmla="*/ 0 w 274"/>
                <a:gd name="T25" fmla="*/ 0 h 81"/>
                <a:gd name="T26" fmla="*/ 0 w 274"/>
                <a:gd name="T27" fmla="*/ 0 h 81"/>
                <a:gd name="T28" fmla="*/ 0 w 274"/>
                <a:gd name="T29" fmla="*/ 0 h 81"/>
                <a:gd name="T30" fmla="*/ 0 w 274"/>
                <a:gd name="T31" fmla="*/ 0 h 81"/>
                <a:gd name="T32" fmla="*/ 0 w 274"/>
                <a:gd name="T33" fmla="*/ 0 h 81"/>
                <a:gd name="T34" fmla="*/ 0 w 274"/>
                <a:gd name="T35" fmla="*/ 0 h 81"/>
                <a:gd name="T36" fmla="*/ 0 w 274"/>
                <a:gd name="T37" fmla="*/ 0 h 81"/>
                <a:gd name="T38" fmla="*/ 0 w 274"/>
                <a:gd name="T39" fmla="*/ 0 h 81"/>
                <a:gd name="T40" fmla="*/ 0 w 274"/>
                <a:gd name="T41" fmla="*/ 0 h 81"/>
                <a:gd name="T42" fmla="*/ 0 w 274"/>
                <a:gd name="T43" fmla="*/ 0 h 81"/>
                <a:gd name="T44" fmla="*/ 0 w 274"/>
                <a:gd name="T45" fmla="*/ 0 h 81"/>
                <a:gd name="T46" fmla="*/ 0 w 274"/>
                <a:gd name="T47" fmla="*/ 0 h 81"/>
                <a:gd name="T48" fmla="*/ 0 w 274"/>
                <a:gd name="T49" fmla="*/ 0 h 81"/>
                <a:gd name="T50" fmla="*/ 0 w 274"/>
                <a:gd name="T51" fmla="*/ 0 h 81"/>
                <a:gd name="T52" fmla="*/ 0 w 274"/>
                <a:gd name="T53" fmla="*/ 0 h 81"/>
                <a:gd name="T54" fmla="*/ 0 w 274"/>
                <a:gd name="T55" fmla="*/ 0 h 81"/>
                <a:gd name="T56" fmla="*/ 0 w 274"/>
                <a:gd name="T57" fmla="*/ 0 h 81"/>
                <a:gd name="T58" fmla="*/ 0 w 274"/>
                <a:gd name="T59" fmla="*/ 0 h 81"/>
                <a:gd name="T60" fmla="*/ 0 w 274"/>
                <a:gd name="T61" fmla="*/ 0 h 81"/>
                <a:gd name="T62" fmla="*/ 0 w 274"/>
                <a:gd name="T63" fmla="*/ 0 h 81"/>
                <a:gd name="T64" fmla="*/ 0 w 274"/>
                <a:gd name="T65" fmla="*/ 0 h 81"/>
                <a:gd name="T66" fmla="*/ 0 w 274"/>
                <a:gd name="T67" fmla="*/ 0 h 81"/>
                <a:gd name="T68" fmla="*/ 0 w 274"/>
                <a:gd name="T69" fmla="*/ 0 h 81"/>
                <a:gd name="T70" fmla="*/ 0 w 274"/>
                <a:gd name="T71" fmla="*/ 0 h 81"/>
                <a:gd name="T72" fmla="*/ 0 w 274"/>
                <a:gd name="T73" fmla="*/ 0 h 81"/>
                <a:gd name="T74" fmla="*/ 0 w 274"/>
                <a:gd name="T75" fmla="*/ 0 h 81"/>
                <a:gd name="T76" fmla="*/ 0 w 274"/>
                <a:gd name="T77" fmla="*/ 0 h 81"/>
                <a:gd name="T78" fmla="*/ 0 w 274"/>
                <a:gd name="T79" fmla="*/ 0 h 81"/>
                <a:gd name="T80" fmla="*/ 0 w 274"/>
                <a:gd name="T81" fmla="*/ 0 h 81"/>
                <a:gd name="T82" fmla="*/ 0 w 274"/>
                <a:gd name="T83" fmla="*/ 0 h 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4"/>
                <a:gd name="T127" fmla="*/ 0 h 81"/>
                <a:gd name="T128" fmla="*/ 274 w 274"/>
                <a:gd name="T129" fmla="*/ 81 h 8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4" h="81">
                  <a:moveTo>
                    <a:pt x="255" y="0"/>
                  </a:moveTo>
                  <a:lnTo>
                    <a:pt x="262" y="1"/>
                  </a:lnTo>
                  <a:lnTo>
                    <a:pt x="270" y="6"/>
                  </a:lnTo>
                  <a:lnTo>
                    <a:pt x="272" y="14"/>
                  </a:lnTo>
                  <a:lnTo>
                    <a:pt x="274" y="23"/>
                  </a:lnTo>
                  <a:lnTo>
                    <a:pt x="256" y="26"/>
                  </a:lnTo>
                  <a:lnTo>
                    <a:pt x="238" y="28"/>
                  </a:lnTo>
                  <a:lnTo>
                    <a:pt x="220" y="31"/>
                  </a:lnTo>
                  <a:lnTo>
                    <a:pt x="203" y="33"/>
                  </a:lnTo>
                  <a:lnTo>
                    <a:pt x="186" y="36"/>
                  </a:lnTo>
                  <a:lnTo>
                    <a:pt x="168" y="40"/>
                  </a:lnTo>
                  <a:lnTo>
                    <a:pt x="152" y="42"/>
                  </a:lnTo>
                  <a:lnTo>
                    <a:pt x="135" y="46"/>
                  </a:lnTo>
                  <a:lnTo>
                    <a:pt x="118" y="49"/>
                  </a:lnTo>
                  <a:lnTo>
                    <a:pt x="100" y="53"/>
                  </a:lnTo>
                  <a:lnTo>
                    <a:pt x="83" y="57"/>
                  </a:lnTo>
                  <a:lnTo>
                    <a:pt x="66" y="62"/>
                  </a:lnTo>
                  <a:lnTo>
                    <a:pt x="49" y="66"/>
                  </a:lnTo>
                  <a:lnTo>
                    <a:pt x="32" y="71"/>
                  </a:lnTo>
                  <a:lnTo>
                    <a:pt x="15" y="74"/>
                  </a:lnTo>
                  <a:lnTo>
                    <a:pt x="0" y="81"/>
                  </a:lnTo>
                  <a:lnTo>
                    <a:pt x="7" y="73"/>
                  </a:lnTo>
                  <a:lnTo>
                    <a:pt x="15" y="68"/>
                  </a:lnTo>
                  <a:lnTo>
                    <a:pt x="24" y="62"/>
                  </a:lnTo>
                  <a:lnTo>
                    <a:pt x="32" y="57"/>
                  </a:lnTo>
                  <a:lnTo>
                    <a:pt x="46" y="49"/>
                  </a:lnTo>
                  <a:lnTo>
                    <a:pt x="60" y="44"/>
                  </a:lnTo>
                  <a:lnTo>
                    <a:pt x="73" y="39"/>
                  </a:lnTo>
                  <a:lnTo>
                    <a:pt x="88" y="35"/>
                  </a:lnTo>
                  <a:lnTo>
                    <a:pt x="101" y="32"/>
                  </a:lnTo>
                  <a:lnTo>
                    <a:pt x="115" y="29"/>
                  </a:lnTo>
                  <a:lnTo>
                    <a:pt x="130" y="27"/>
                  </a:lnTo>
                  <a:lnTo>
                    <a:pt x="143" y="26"/>
                  </a:lnTo>
                  <a:lnTo>
                    <a:pt x="156" y="22"/>
                  </a:lnTo>
                  <a:lnTo>
                    <a:pt x="170" y="20"/>
                  </a:lnTo>
                  <a:lnTo>
                    <a:pt x="184" y="18"/>
                  </a:lnTo>
                  <a:lnTo>
                    <a:pt x="199" y="16"/>
                  </a:lnTo>
                  <a:lnTo>
                    <a:pt x="212" y="12"/>
                  </a:lnTo>
                  <a:lnTo>
                    <a:pt x="225" y="9"/>
                  </a:lnTo>
                  <a:lnTo>
                    <a:pt x="239" y="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2" name="Freeform 457"/>
            <p:cNvSpPr>
              <a:spLocks/>
            </p:cNvSpPr>
            <p:nvPr/>
          </p:nvSpPr>
          <p:spPr bwMode="auto">
            <a:xfrm>
              <a:off x="6879" y="3842"/>
              <a:ext cx="53" cy="13"/>
            </a:xfrm>
            <a:custGeom>
              <a:avLst/>
              <a:gdLst>
                <a:gd name="T0" fmla="*/ 0 w 209"/>
                <a:gd name="T1" fmla="*/ 0 h 50"/>
                <a:gd name="T2" fmla="*/ 0 w 209"/>
                <a:gd name="T3" fmla="*/ 0 h 50"/>
                <a:gd name="T4" fmla="*/ 0 w 209"/>
                <a:gd name="T5" fmla="*/ 0 h 50"/>
                <a:gd name="T6" fmla="*/ 0 w 209"/>
                <a:gd name="T7" fmla="*/ 0 h 50"/>
                <a:gd name="T8" fmla="*/ 0 w 209"/>
                <a:gd name="T9" fmla="*/ 0 h 50"/>
                <a:gd name="T10" fmla="*/ 0 w 209"/>
                <a:gd name="T11" fmla="*/ 0 h 50"/>
                <a:gd name="T12" fmla="*/ 0 w 209"/>
                <a:gd name="T13" fmla="*/ 0 h 50"/>
                <a:gd name="T14" fmla="*/ 0 w 209"/>
                <a:gd name="T15" fmla="*/ 0 h 50"/>
                <a:gd name="T16" fmla="*/ 0 w 209"/>
                <a:gd name="T17" fmla="*/ 0 h 50"/>
                <a:gd name="T18" fmla="*/ 0 w 209"/>
                <a:gd name="T19" fmla="*/ 0 h 50"/>
                <a:gd name="T20" fmla="*/ 0 w 209"/>
                <a:gd name="T21" fmla="*/ 0 h 50"/>
                <a:gd name="T22" fmla="*/ 0 w 209"/>
                <a:gd name="T23" fmla="*/ 0 h 50"/>
                <a:gd name="T24" fmla="*/ 0 w 209"/>
                <a:gd name="T25" fmla="*/ 0 h 50"/>
                <a:gd name="T26" fmla="*/ 0 w 209"/>
                <a:gd name="T27" fmla="*/ 0 h 50"/>
                <a:gd name="T28" fmla="*/ 0 w 209"/>
                <a:gd name="T29" fmla="*/ 0 h 50"/>
                <a:gd name="T30" fmla="*/ 0 w 209"/>
                <a:gd name="T31" fmla="*/ 0 h 50"/>
                <a:gd name="T32" fmla="*/ 0 w 209"/>
                <a:gd name="T33" fmla="*/ 0 h 50"/>
                <a:gd name="T34" fmla="*/ 0 w 209"/>
                <a:gd name="T35" fmla="*/ 0 h 50"/>
                <a:gd name="T36" fmla="*/ 0 w 209"/>
                <a:gd name="T37" fmla="*/ 0 h 50"/>
                <a:gd name="T38" fmla="*/ 0 w 209"/>
                <a:gd name="T39" fmla="*/ 0 h 50"/>
                <a:gd name="T40" fmla="*/ 0 w 209"/>
                <a:gd name="T41" fmla="*/ 0 h 50"/>
                <a:gd name="T42" fmla="*/ 0 w 209"/>
                <a:gd name="T43" fmla="*/ 0 h 50"/>
                <a:gd name="T44" fmla="*/ 0 w 209"/>
                <a:gd name="T45" fmla="*/ 0 h 50"/>
                <a:gd name="T46" fmla="*/ 0 w 209"/>
                <a:gd name="T47" fmla="*/ 0 h 50"/>
                <a:gd name="T48" fmla="*/ 0 w 209"/>
                <a:gd name="T49" fmla="*/ 0 h 50"/>
                <a:gd name="T50" fmla="*/ 0 w 209"/>
                <a:gd name="T51" fmla="*/ 0 h 50"/>
                <a:gd name="T52" fmla="*/ 0 w 209"/>
                <a:gd name="T53" fmla="*/ 0 h 50"/>
                <a:gd name="T54" fmla="*/ 0 w 209"/>
                <a:gd name="T55" fmla="*/ 0 h 50"/>
                <a:gd name="T56" fmla="*/ 0 w 209"/>
                <a:gd name="T57" fmla="*/ 0 h 50"/>
                <a:gd name="T58" fmla="*/ 0 w 209"/>
                <a:gd name="T59" fmla="*/ 0 h 50"/>
                <a:gd name="T60" fmla="*/ 0 w 209"/>
                <a:gd name="T61" fmla="*/ 0 h 50"/>
                <a:gd name="T62" fmla="*/ 0 w 209"/>
                <a:gd name="T63" fmla="*/ 0 h 50"/>
                <a:gd name="T64" fmla="*/ 0 w 209"/>
                <a:gd name="T65" fmla="*/ 0 h 50"/>
                <a:gd name="T66" fmla="*/ 0 w 209"/>
                <a:gd name="T67" fmla="*/ 0 h 50"/>
                <a:gd name="T68" fmla="*/ 0 w 209"/>
                <a:gd name="T69" fmla="*/ 0 h 50"/>
                <a:gd name="T70" fmla="*/ 0 w 209"/>
                <a:gd name="T71" fmla="*/ 0 h 50"/>
                <a:gd name="T72" fmla="*/ 0 w 209"/>
                <a:gd name="T73" fmla="*/ 0 h 50"/>
                <a:gd name="T74" fmla="*/ 0 w 209"/>
                <a:gd name="T75" fmla="*/ 0 h 50"/>
                <a:gd name="T76" fmla="*/ 0 w 209"/>
                <a:gd name="T77" fmla="*/ 0 h 50"/>
                <a:gd name="T78" fmla="*/ 0 w 209"/>
                <a:gd name="T79" fmla="*/ 0 h 50"/>
                <a:gd name="T80" fmla="*/ 0 w 209"/>
                <a:gd name="T81" fmla="*/ 0 h 50"/>
                <a:gd name="T82" fmla="*/ 0 w 209"/>
                <a:gd name="T83" fmla="*/ 0 h 50"/>
                <a:gd name="T84" fmla="*/ 0 w 209"/>
                <a:gd name="T85" fmla="*/ 0 h 50"/>
                <a:gd name="T86" fmla="*/ 0 w 209"/>
                <a:gd name="T87" fmla="*/ 0 h 50"/>
                <a:gd name="T88" fmla="*/ 0 w 209"/>
                <a:gd name="T89" fmla="*/ 0 h 50"/>
                <a:gd name="T90" fmla="*/ 0 w 209"/>
                <a:gd name="T91" fmla="*/ 0 h 50"/>
                <a:gd name="T92" fmla="*/ 0 w 209"/>
                <a:gd name="T93" fmla="*/ 0 h 50"/>
                <a:gd name="T94" fmla="*/ 0 w 209"/>
                <a:gd name="T95" fmla="*/ 0 h 50"/>
                <a:gd name="T96" fmla="*/ 0 w 209"/>
                <a:gd name="T97" fmla="*/ 0 h 50"/>
                <a:gd name="T98" fmla="*/ 0 w 209"/>
                <a:gd name="T99" fmla="*/ 0 h 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9"/>
                <a:gd name="T151" fmla="*/ 0 h 50"/>
                <a:gd name="T152" fmla="*/ 209 w 209"/>
                <a:gd name="T153" fmla="*/ 50 h 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9" h="50">
                  <a:moveTo>
                    <a:pt x="129" y="1"/>
                  </a:moveTo>
                  <a:lnTo>
                    <a:pt x="137" y="2"/>
                  </a:lnTo>
                  <a:lnTo>
                    <a:pt x="147" y="2"/>
                  </a:lnTo>
                  <a:lnTo>
                    <a:pt x="156" y="1"/>
                  </a:lnTo>
                  <a:lnTo>
                    <a:pt x="166" y="1"/>
                  </a:lnTo>
                  <a:lnTo>
                    <a:pt x="176" y="1"/>
                  </a:lnTo>
                  <a:lnTo>
                    <a:pt x="185" y="0"/>
                  </a:lnTo>
                  <a:lnTo>
                    <a:pt x="195" y="0"/>
                  </a:lnTo>
                  <a:lnTo>
                    <a:pt x="205" y="1"/>
                  </a:lnTo>
                  <a:lnTo>
                    <a:pt x="205" y="7"/>
                  </a:lnTo>
                  <a:lnTo>
                    <a:pt x="207" y="13"/>
                  </a:lnTo>
                  <a:lnTo>
                    <a:pt x="208" y="19"/>
                  </a:lnTo>
                  <a:lnTo>
                    <a:pt x="209" y="24"/>
                  </a:lnTo>
                  <a:lnTo>
                    <a:pt x="203" y="23"/>
                  </a:lnTo>
                  <a:lnTo>
                    <a:pt x="196" y="21"/>
                  </a:lnTo>
                  <a:lnTo>
                    <a:pt x="186" y="26"/>
                  </a:lnTo>
                  <a:lnTo>
                    <a:pt x="178" y="30"/>
                  </a:lnTo>
                  <a:lnTo>
                    <a:pt x="167" y="33"/>
                  </a:lnTo>
                  <a:lnTo>
                    <a:pt x="156" y="36"/>
                  </a:lnTo>
                  <a:lnTo>
                    <a:pt x="144" y="37"/>
                  </a:lnTo>
                  <a:lnTo>
                    <a:pt x="132" y="40"/>
                  </a:lnTo>
                  <a:lnTo>
                    <a:pt x="120" y="41"/>
                  </a:lnTo>
                  <a:lnTo>
                    <a:pt x="108" y="43"/>
                  </a:lnTo>
                  <a:lnTo>
                    <a:pt x="95" y="43"/>
                  </a:lnTo>
                  <a:lnTo>
                    <a:pt x="82" y="43"/>
                  </a:lnTo>
                  <a:lnTo>
                    <a:pt x="68" y="43"/>
                  </a:lnTo>
                  <a:lnTo>
                    <a:pt x="55" y="44"/>
                  </a:lnTo>
                  <a:lnTo>
                    <a:pt x="42" y="44"/>
                  </a:lnTo>
                  <a:lnTo>
                    <a:pt x="31" y="46"/>
                  </a:lnTo>
                  <a:lnTo>
                    <a:pt x="20" y="47"/>
                  </a:lnTo>
                  <a:lnTo>
                    <a:pt x="9" y="50"/>
                  </a:lnTo>
                  <a:lnTo>
                    <a:pt x="3" y="41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3" y="22"/>
                  </a:lnTo>
                  <a:lnTo>
                    <a:pt x="8" y="18"/>
                  </a:lnTo>
                  <a:lnTo>
                    <a:pt x="15" y="16"/>
                  </a:lnTo>
                  <a:lnTo>
                    <a:pt x="23" y="13"/>
                  </a:lnTo>
                  <a:lnTo>
                    <a:pt x="34" y="12"/>
                  </a:lnTo>
                  <a:lnTo>
                    <a:pt x="43" y="10"/>
                  </a:lnTo>
                  <a:lnTo>
                    <a:pt x="54" y="9"/>
                  </a:lnTo>
                  <a:lnTo>
                    <a:pt x="65" y="8"/>
                  </a:lnTo>
                  <a:lnTo>
                    <a:pt x="77" y="8"/>
                  </a:lnTo>
                  <a:lnTo>
                    <a:pt x="88" y="7"/>
                  </a:lnTo>
                  <a:lnTo>
                    <a:pt x="99" y="7"/>
                  </a:lnTo>
                  <a:lnTo>
                    <a:pt x="107" y="6"/>
                  </a:lnTo>
                  <a:lnTo>
                    <a:pt x="115" y="5"/>
                  </a:lnTo>
                  <a:lnTo>
                    <a:pt x="123" y="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3" name="Freeform 458"/>
            <p:cNvSpPr>
              <a:spLocks/>
            </p:cNvSpPr>
            <p:nvPr/>
          </p:nvSpPr>
          <p:spPr bwMode="auto">
            <a:xfrm>
              <a:off x="7038" y="3845"/>
              <a:ext cx="47" cy="28"/>
            </a:xfrm>
            <a:custGeom>
              <a:avLst/>
              <a:gdLst>
                <a:gd name="T0" fmla="*/ 0 w 188"/>
                <a:gd name="T1" fmla="*/ 0 h 109"/>
                <a:gd name="T2" fmla="*/ 0 w 188"/>
                <a:gd name="T3" fmla="*/ 0 h 109"/>
                <a:gd name="T4" fmla="*/ 0 w 188"/>
                <a:gd name="T5" fmla="*/ 0 h 109"/>
                <a:gd name="T6" fmla="*/ 0 w 188"/>
                <a:gd name="T7" fmla="*/ 0 h 109"/>
                <a:gd name="T8" fmla="*/ 0 w 188"/>
                <a:gd name="T9" fmla="*/ 0 h 109"/>
                <a:gd name="T10" fmla="*/ 0 w 188"/>
                <a:gd name="T11" fmla="*/ 0 h 109"/>
                <a:gd name="T12" fmla="*/ 0 w 188"/>
                <a:gd name="T13" fmla="*/ 0 h 109"/>
                <a:gd name="T14" fmla="*/ 0 w 188"/>
                <a:gd name="T15" fmla="*/ 0 h 109"/>
                <a:gd name="T16" fmla="*/ 0 w 188"/>
                <a:gd name="T17" fmla="*/ 0 h 109"/>
                <a:gd name="T18" fmla="*/ 0 w 188"/>
                <a:gd name="T19" fmla="*/ 0 h 109"/>
                <a:gd name="T20" fmla="*/ 0 w 188"/>
                <a:gd name="T21" fmla="*/ 0 h 109"/>
                <a:gd name="T22" fmla="*/ 0 w 188"/>
                <a:gd name="T23" fmla="*/ 0 h 109"/>
                <a:gd name="T24" fmla="*/ 0 w 188"/>
                <a:gd name="T25" fmla="*/ 0 h 109"/>
                <a:gd name="T26" fmla="*/ 0 w 188"/>
                <a:gd name="T27" fmla="*/ 0 h 109"/>
                <a:gd name="T28" fmla="*/ 0 w 188"/>
                <a:gd name="T29" fmla="*/ 0 h 109"/>
                <a:gd name="T30" fmla="*/ 0 w 188"/>
                <a:gd name="T31" fmla="*/ 0 h 109"/>
                <a:gd name="T32" fmla="*/ 0 w 188"/>
                <a:gd name="T33" fmla="*/ 0 h 109"/>
                <a:gd name="T34" fmla="*/ 0 w 188"/>
                <a:gd name="T35" fmla="*/ 0 h 109"/>
                <a:gd name="T36" fmla="*/ 0 w 188"/>
                <a:gd name="T37" fmla="*/ 0 h 109"/>
                <a:gd name="T38" fmla="*/ 0 w 188"/>
                <a:gd name="T39" fmla="*/ 0 h 109"/>
                <a:gd name="T40" fmla="*/ 0 w 188"/>
                <a:gd name="T41" fmla="*/ 0 h 109"/>
                <a:gd name="T42" fmla="*/ 0 w 188"/>
                <a:gd name="T43" fmla="*/ 0 h 109"/>
                <a:gd name="T44" fmla="*/ 0 w 188"/>
                <a:gd name="T45" fmla="*/ 0 h 109"/>
                <a:gd name="T46" fmla="*/ 0 w 188"/>
                <a:gd name="T47" fmla="*/ 0 h 109"/>
                <a:gd name="T48" fmla="*/ 0 w 188"/>
                <a:gd name="T49" fmla="*/ 0 h 109"/>
                <a:gd name="T50" fmla="*/ 0 w 188"/>
                <a:gd name="T51" fmla="*/ 0 h 109"/>
                <a:gd name="T52" fmla="*/ 0 w 188"/>
                <a:gd name="T53" fmla="*/ 0 h 109"/>
                <a:gd name="T54" fmla="*/ 0 w 188"/>
                <a:gd name="T55" fmla="*/ 0 h 109"/>
                <a:gd name="T56" fmla="*/ 0 w 188"/>
                <a:gd name="T57" fmla="*/ 0 h 109"/>
                <a:gd name="T58" fmla="*/ 0 w 188"/>
                <a:gd name="T59" fmla="*/ 0 h 109"/>
                <a:gd name="T60" fmla="*/ 0 w 188"/>
                <a:gd name="T61" fmla="*/ 0 h 109"/>
                <a:gd name="T62" fmla="*/ 0 w 188"/>
                <a:gd name="T63" fmla="*/ 0 h 109"/>
                <a:gd name="T64" fmla="*/ 0 w 188"/>
                <a:gd name="T65" fmla="*/ 0 h 109"/>
                <a:gd name="T66" fmla="*/ 0 w 188"/>
                <a:gd name="T67" fmla="*/ 0 h 109"/>
                <a:gd name="T68" fmla="*/ 0 w 188"/>
                <a:gd name="T69" fmla="*/ 0 h 109"/>
                <a:gd name="T70" fmla="*/ 0 w 188"/>
                <a:gd name="T71" fmla="*/ 0 h 109"/>
                <a:gd name="T72" fmla="*/ 0 w 188"/>
                <a:gd name="T73" fmla="*/ 0 h 109"/>
                <a:gd name="T74" fmla="*/ 0 w 188"/>
                <a:gd name="T75" fmla="*/ 0 h 109"/>
                <a:gd name="T76" fmla="*/ 0 w 188"/>
                <a:gd name="T77" fmla="*/ 0 h 109"/>
                <a:gd name="T78" fmla="*/ 0 w 188"/>
                <a:gd name="T79" fmla="*/ 0 h 109"/>
                <a:gd name="T80" fmla="*/ 0 w 188"/>
                <a:gd name="T81" fmla="*/ 0 h 109"/>
                <a:gd name="T82" fmla="*/ 0 w 188"/>
                <a:gd name="T83" fmla="*/ 0 h 109"/>
                <a:gd name="T84" fmla="*/ 0 w 188"/>
                <a:gd name="T85" fmla="*/ 0 h 109"/>
                <a:gd name="T86" fmla="*/ 0 w 188"/>
                <a:gd name="T87" fmla="*/ 0 h 109"/>
                <a:gd name="T88" fmla="*/ 0 w 188"/>
                <a:gd name="T89" fmla="*/ 0 h 109"/>
                <a:gd name="T90" fmla="*/ 0 w 188"/>
                <a:gd name="T91" fmla="*/ 0 h 109"/>
                <a:gd name="T92" fmla="*/ 0 w 188"/>
                <a:gd name="T93" fmla="*/ 0 h 1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8"/>
                <a:gd name="T142" fmla="*/ 0 h 109"/>
                <a:gd name="T143" fmla="*/ 188 w 188"/>
                <a:gd name="T144" fmla="*/ 109 h 1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8" h="109">
                  <a:moveTo>
                    <a:pt x="85" y="0"/>
                  </a:moveTo>
                  <a:lnTo>
                    <a:pt x="88" y="8"/>
                  </a:lnTo>
                  <a:lnTo>
                    <a:pt x="85" y="16"/>
                  </a:lnTo>
                  <a:lnTo>
                    <a:pt x="81" y="20"/>
                  </a:lnTo>
                  <a:lnTo>
                    <a:pt x="77" y="24"/>
                  </a:lnTo>
                  <a:lnTo>
                    <a:pt x="73" y="30"/>
                  </a:lnTo>
                  <a:lnTo>
                    <a:pt x="70" y="35"/>
                  </a:lnTo>
                  <a:lnTo>
                    <a:pt x="73" y="33"/>
                  </a:lnTo>
                  <a:lnTo>
                    <a:pt x="79" y="31"/>
                  </a:lnTo>
                  <a:lnTo>
                    <a:pt x="85" y="29"/>
                  </a:lnTo>
                  <a:lnTo>
                    <a:pt x="92" y="27"/>
                  </a:lnTo>
                  <a:lnTo>
                    <a:pt x="98" y="22"/>
                  </a:lnTo>
                  <a:lnTo>
                    <a:pt x="105" y="19"/>
                  </a:lnTo>
                  <a:lnTo>
                    <a:pt x="112" y="16"/>
                  </a:lnTo>
                  <a:lnTo>
                    <a:pt x="120" y="14"/>
                  </a:lnTo>
                  <a:lnTo>
                    <a:pt x="129" y="8"/>
                  </a:lnTo>
                  <a:lnTo>
                    <a:pt x="136" y="10"/>
                  </a:lnTo>
                  <a:lnTo>
                    <a:pt x="136" y="13"/>
                  </a:lnTo>
                  <a:lnTo>
                    <a:pt x="135" y="17"/>
                  </a:lnTo>
                  <a:lnTo>
                    <a:pt x="132" y="22"/>
                  </a:lnTo>
                  <a:lnTo>
                    <a:pt x="127" y="31"/>
                  </a:lnTo>
                  <a:lnTo>
                    <a:pt x="118" y="34"/>
                  </a:lnTo>
                  <a:lnTo>
                    <a:pt x="111" y="37"/>
                  </a:lnTo>
                  <a:lnTo>
                    <a:pt x="112" y="44"/>
                  </a:lnTo>
                  <a:lnTo>
                    <a:pt x="117" y="45"/>
                  </a:lnTo>
                  <a:lnTo>
                    <a:pt x="123" y="43"/>
                  </a:lnTo>
                  <a:lnTo>
                    <a:pt x="130" y="40"/>
                  </a:lnTo>
                  <a:lnTo>
                    <a:pt x="139" y="32"/>
                  </a:lnTo>
                  <a:lnTo>
                    <a:pt x="147" y="28"/>
                  </a:lnTo>
                  <a:lnTo>
                    <a:pt x="156" y="23"/>
                  </a:lnTo>
                  <a:lnTo>
                    <a:pt x="164" y="23"/>
                  </a:lnTo>
                  <a:lnTo>
                    <a:pt x="164" y="31"/>
                  </a:lnTo>
                  <a:lnTo>
                    <a:pt x="160" y="39"/>
                  </a:lnTo>
                  <a:lnTo>
                    <a:pt x="153" y="42"/>
                  </a:lnTo>
                  <a:lnTo>
                    <a:pt x="147" y="47"/>
                  </a:lnTo>
                  <a:lnTo>
                    <a:pt x="139" y="52"/>
                  </a:lnTo>
                  <a:lnTo>
                    <a:pt x="132" y="56"/>
                  </a:lnTo>
                  <a:lnTo>
                    <a:pt x="127" y="61"/>
                  </a:lnTo>
                  <a:lnTo>
                    <a:pt x="124" y="69"/>
                  </a:lnTo>
                  <a:lnTo>
                    <a:pt x="130" y="68"/>
                  </a:lnTo>
                  <a:lnTo>
                    <a:pt x="139" y="66"/>
                  </a:lnTo>
                  <a:lnTo>
                    <a:pt x="146" y="62"/>
                  </a:lnTo>
                  <a:lnTo>
                    <a:pt x="153" y="60"/>
                  </a:lnTo>
                  <a:lnTo>
                    <a:pt x="160" y="56"/>
                  </a:lnTo>
                  <a:lnTo>
                    <a:pt x="167" y="53"/>
                  </a:lnTo>
                  <a:lnTo>
                    <a:pt x="175" y="52"/>
                  </a:lnTo>
                  <a:lnTo>
                    <a:pt x="185" y="53"/>
                  </a:lnTo>
                  <a:lnTo>
                    <a:pt x="187" y="60"/>
                  </a:lnTo>
                  <a:lnTo>
                    <a:pt x="188" y="69"/>
                  </a:lnTo>
                  <a:lnTo>
                    <a:pt x="177" y="72"/>
                  </a:lnTo>
                  <a:lnTo>
                    <a:pt x="168" y="75"/>
                  </a:lnTo>
                  <a:lnTo>
                    <a:pt x="157" y="79"/>
                  </a:lnTo>
                  <a:lnTo>
                    <a:pt x="147" y="82"/>
                  </a:lnTo>
                  <a:lnTo>
                    <a:pt x="135" y="83"/>
                  </a:lnTo>
                  <a:lnTo>
                    <a:pt x="126" y="84"/>
                  </a:lnTo>
                  <a:lnTo>
                    <a:pt x="114" y="85"/>
                  </a:lnTo>
                  <a:lnTo>
                    <a:pt x="104" y="87"/>
                  </a:lnTo>
                  <a:lnTo>
                    <a:pt x="92" y="87"/>
                  </a:lnTo>
                  <a:lnTo>
                    <a:pt x="81" y="89"/>
                  </a:lnTo>
                  <a:lnTo>
                    <a:pt x="70" y="90"/>
                  </a:lnTo>
                  <a:lnTo>
                    <a:pt x="59" y="93"/>
                  </a:lnTo>
                  <a:lnTo>
                    <a:pt x="48" y="95"/>
                  </a:lnTo>
                  <a:lnTo>
                    <a:pt x="39" y="99"/>
                  </a:lnTo>
                  <a:lnTo>
                    <a:pt x="30" y="103"/>
                  </a:lnTo>
                  <a:lnTo>
                    <a:pt x="23" y="109"/>
                  </a:lnTo>
                  <a:lnTo>
                    <a:pt x="18" y="103"/>
                  </a:lnTo>
                  <a:lnTo>
                    <a:pt x="14" y="98"/>
                  </a:lnTo>
                  <a:lnTo>
                    <a:pt x="11" y="93"/>
                  </a:lnTo>
                  <a:lnTo>
                    <a:pt x="9" y="86"/>
                  </a:lnTo>
                  <a:lnTo>
                    <a:pt x="5" y="80"/>
                  </a:lnTo>
                  <a:lnTo>
                    <a:pt x="3" y="72"/>
                  </a:lnTo>
                  <a:lnTo>
                    <a:pt x="0" y="66"/>
                  </a:lnTo>
                  <a:lnTo>
                    <a:pt x="0" y="59"/>
                  </a:lnTo>
                  <a:lnTo>
                    <a:pt x="0" y="50"/>
                  </a:lnTo>
                  <a:lnTo>
                    <a:pt x="2" y="42"/>
                  </a:lnTo>
                  <a:lnTo>
                    <a:pt x="4" y="34"/>
                  </a:lnTo>
                  <a:lnTo>
                    <a:pt x="8" y="28"/>
                  </a:lnTo>
                  <a:lnTo>
                    <a:pt x="11" y="20"/>
                  </a:lnTo>
                  <a:lnTo>
                    <a:pt x="17" y="16"/>
                  </a:lnTo>
                  <a:lnTo>
                    <a:pt x="24" y="10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30" y="22"/>
                  </a:lnTo>
                  <a:lnTo>
                    <a:pt x="27" y="29"/>
                  </a:lnTo>
                  <a:lnTo>
                    <a:pt x="27" y="37"/>
                  </a:lnTo>
                  <a:lnTo>
                    <a:pt x="35" y="33"/>
                  </a:lnTo>
                  <a:lnTo>
                    <a:pt x="44" y="30"/>
                  </a:lnTo>
                  <a:lnTo>
                    <a:pt x="50" y="26"/>
                  </a:lnTo>
                  <a:lnTo>
                    <a:pt x="58" y="20"/>
                  </a:lnTo>
                  <a:lnTo>
                    <a:pt x="64" y="15"/>
                  </a:lnTo>
                  <a:lnTo>
                    <a:pt x="70" y="9"/>
                  </a:lnTo>
                  <a:lnTo>
                    <a:pt x="77" y="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4" name="Freeform 459"/>
            <p:cNvSpPr>
              <a:spLocks/>
            </p:cNvSpPr>
            <p:nvPr/>
          </p:nvSpPr>
          <p:spPr bwMode="auto">
            <a:xfrm>
              <a:off x="6644" y="3846"/>
              <a:ext cx="13" cy="5"/>
            </a:xfrm>
            <a:custGeom>
              <a:avLst/>
              <a:gdLst>
                <a:gd name="T0" fmla="*/ 0 w 53"/>
                <a:gd name="T1" fmla="*/ 0 h 16"/>
                <a:gd name="T2" fmla="*/ 0 w 53"/>
                <a:gd name="T3" fmla="*/ 0 h 16"/>
                <a:gd name="T4" fmla="*/ 0 w 53"/>
                <a:gd name="T5" fmla="*/ 0 h 16"/>
                <a:gd name="T6" fmla="*/ 0 w 53"/>
                <a:gd name="T7" fmla="*/ 0 h 16"/>
                <a:gd name="T8" fmla="*/ 0 w 53"/>
                <a:gd name="T9" fmla="*/ 0 h 16"/>
                <a:gd name="T10" fmla="*/ 0 w 53"/>
                <a:gd name="T11" fmla="*/ 0 h 16"/>
                <a:gd name="T12" fmla="*/ 0 w 53"/>
                <a:gd name="T13" fmla="*/ 0 h 16"/>
                <a:gd name="T14" fmla="*/ 0 w 53"/>
                <a:gd name="T15" fmla="*/ 0 h 16"/>
                <a:gd name="T16" fmla="*/ 0 w 53"/>
                <a:gd name="T17" fmla="*/ 0 h 16"/>
                <a:gd name="T18" fmla="*/ 0 w 53"/>
                <a:gd name="T19" fmla="*/ 0 h 16"/>
                <a:gd name="T20" fmla="*/ 0 w 53"/>
                <a:gd name="T21" fmla="*/ 0 h 16"/>
                <a:gd name="T22" fmla="*/ 0 w 53"/>
                <a:gd name="T23" fmla="*/ 0 h 16"/>
                <a:gd name="T24" fmla="*/ 0 w 53"/>
                <a:gd name="T25" fmla="*/ 0 h 16"/>
                <a:gd name="T26" fmla="*/ 0 w 53"/>
                <a:gd name="T27" fmla="*/ 0 h 16"/>
                <a:gd name="T28" fmla="*/ 0 w 53"/>
                <a:gd name="T29" fmla="*/ 0 h 16"/>
                <a:gd name="T30" fmla="*/ 0 w 53"/>
                <a:gd name="T31" fmla="*/ 0 h 16"/>
                <a:gd name="T32" fmla="*/ 0 w 53"/>
                <a:gd name="T33" fmla="*/ 0 h 16"/>
                <a:gd name="T34" fmla="*/ 0 w 53"/>
                <a:gd name="T35" fmla="*/ 0 h 16"/>
                <a:gd name="T36" fmla="*/ 0 w 53"/>
                <a:gd name="T37" fmla="*/ 0 h 16"/>
                <a:gd name="T38" fmla="*/ 0 w 53"/>
                <a:gd name="T39" fmla="*/ 0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3"/>
                <a:gd name="T61" fmla="*/ 0 h 16"/>
                <a:gd name="T62" fmla="*/ 53 w 53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3" h="16">
                  <a:moveTo>
                    <a:pt x="23" y="0"/>
                  </a:moveTo>
                  <a:lnTo>
                    <a:pt x="27" y="1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0" y="9"/>
                  </a:lnTo>
                  <a:lnTo>
                    <a:pt x="53" y="16"/>
                  </a:lnTo>
                  <a:lnTo>
                    <a:pt x="45" y="16"/>
                  </a:lnTo>
                  <a:lnTo>
                    <a:pt x="39" y="16"/>
                  </a:lnTo>
                  <a:lnTo>
                    <a:pt x="33" y="16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13" y="16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2" y="9"/>
                  </a:lnTo>
                  <a:lnTo>
                    <a:pt x="9" y="5"/>
                  </a:lnTo>
                  <a:lnTo>
                    <a:pt x="15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5" name="Freeform 460"/>
            <p:cNvSpPr>
              <a:spLocks/>
            </p:cNvSpPr>
            <p:nvPr/>
          </p:nvSpPr>
          <p:spPr bwMode="auto">
            <a:xfrm>
              <a:off x="6642" y="3855"/>
              <a:ext cx="20" cy="3"/>
            </a:xfrm>
            <a:custGeom>
              <a:avLst/>
              <a:gdLst>
                <a:gd name="T0" fmla="*/ 0 w 78"/>
                <a:gd name="T1" fmla="*/ 0 h 13"/>
                <a:gd name="T2" fmla="*/ 0 w 78"/>
                <a:gd name="T3" fmla="*/ 0 h 13"/>
                <a:gd name="T4" fmla="*/ 0 w 78"/>
                <a:gd name="T5" fmla="*/ 0 h 13"/>
                <a:gd name="T6" fmla="*/ 0 w 78"/>
                <a:gd name="T7" fmla="*/ 0 h 13"/>
                <a:gd name="T8" fmla="*/ 0 w 78"/>
                <a:gd name="T9" fmla="*/ 0 h 13"/>
                <a:gd name="T10" fmla="*/ 0 w 78"/>
                <a:gd name="T11" fmla="*/ 0 h 13"/>
                <a:gd name="T12" fmla="*/ 0 w 78"/>
                <a:gd name="T13" fmla="*/ 0 h 13"/>
                <a:gd name="T14" fmla="*/ 0 w 78"/>
                <a:gd name="T15" fmla="*/ 0 h 13"/>
                <a:gd name="T16" fmla="*/ 0 w 78"/>
                <a:gd name="T17" fmla="*/ 0 h 13"/>
                <a:gd name="T18" fmla="*/ 0 w 78"/>
                <a:gd name="T19" fmla="*/ 0 h 13"/>
                <a:gd name="T20" fmla="*/ 0 w 78"/>
                <a:gd name="T21" fmla="*/ 0 h 13"/>
                <a:gd name="T22" fmla="*/ 0 w 78"/>
                <a:gd name="T23" fmla="*/ 0 h 13"/>
                <a:gd name="T24" fmla="*/ 0 w 78"/>
                <a:gd name="T25" fmla="*/ 0 h 13"/>
                <a:gd name="T26" fmla="*/ 0 w 78"/>
                <a:gd name="T27" fmla="*/ 0 h 13"/>
                <a:gd name="T28" fmla="*/ 0 w 78"/>
                <a:gd name="T29" fmla="*/ 0 h 13"/>
                <a:gd name="T30" fmla="*/ 0 w 78"/>
                <a:gd name="T31" fmla="*/ 0 h 13"/>
                <a:gd name="T32" fmla="*/ 0 w 78"/>
                <a:gd name="T33" fmla="*/ 0 h 13"/>
                <a:gd name="T34" fmla="*/ 0 w 78"/>
                <a:gd name="T35" fmla="*/ 0 h 13"/>
                <a:gd name="T36" fmla="*/ 0 w 78"/>
                <a:gd name="T37" fmla="*/ 0 h 13"/>
                <a:gd name="T38" fmla="*/ 0 w 78"/>
                <a:gd name="T39" fmla="*/ 0 h 13"/>
                <a:gd name="T40" fmla="*/ 0 w 78"/>
                <a:gd name="T41" fmla="*/ 0 h 13"/>
                <a:gd name="T42" fmla="*/ 0 w 78"/>
                <a:gd name="T43" fmla="*/ 0 h 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8"/>
                <a:gd name="T67" fmla="*/ 0 h 13"/>
                <a:gd name="T68" fmla="*/ 78 w 78"/>
                <a:gd name="T69" fmla="*/ 13 h 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8" h="13">
                  <a:moveTo>
                    <a:pt x="4" y="1"/>
                  </a:moveTo>
                  <a:lnTo>
                    <a:pt x="12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9" y="4"/>
                  </a:lnTo>
                  <a:lnTo>
                    <a:pt x="69" y="6"/>
                  </a:lnTo>
                  <a:lnTo>
                    <a:pt x="78" y="11"/>
                  </a:lnTo>
                  <a:lnTo>
                    <a:pt x="71" y="9"/>
                  </a:lnTo>
                  <a:lnTo>
                    <a:pt x="63" y="9"/>
                  </a:lnTo>
                  <a:lnTo>
                    <a:pt x="53" y="10"/>
                  </a:lnTo>
                  <a:lnTo>
                    <a:pt x="44" y="11"/>
                  </a:lnTo>
                  <a:lnTo>
                    <a:pt x="35" y="11"/>
                  </a:lnTo>
                  <a:lnTo>
                    <a:pt x="25" y="12"/>
                  </a:lnTo>
                  <a:lnTo>
                    <a:pt x="16" y="12"/>
                  </a:lnTo>
                  <a:lnTo>
                    <a:pt x="10" y="13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6" name="Freeform 461"/>
            <p:cNvSpPr>
              <a:spLocks/>
            </p:cNvSpPr>
            <p:nvPr/>
          </p:nvSpPr>
          <p:spPr bwMode="auto">
            <a:xfrm>
              <a:off x="6957" y="3855"/>
              <a:ext cx="51" cy="24"/>
            </a:xfrm>
            <a:custGeom>
              <a:avLst/>
              <a:gdLst>
                <a:gd name="T0" fmla="*/ 0 w 202"/>
                <a:gd name="T1" fmla="*/ 0 h 99"/>
                <a:gd name="T2" fmla="*/ 0 w 202"/>
                <a:gd name="T3" fmla="*/ 0 h 99"/>
                <a:gd name="T4" fmla="*/ 0 w 202"/>
                <a:gd name="T5" fmla="*/ 0 h 99"/>
                <a:gd name="T6" fmla="*/ 0 w 202"/>
                <a:gd name="T7" fmla="*/ 0 h 99"/>
                <a:gd name="T8" fmla="*/ 0 w 202"/>
                <a:gd name="T9" fmla="*/ 0 h 99"/>
                <a:gd name="T10" fmla="*/ 0 w 202"/>
                <a:gd name="T11" fmla="*/ 0 h 99"/>
                <a:gd name="T12" fmla="*/ 0 w 202"/>
                <a:gd name="T13" fmla="*/ 0 h 99"/>
                <a:gd name="T14" fmla="*/ 0 w 202"/>
                <a:gd name="T15" fmla="*/ 0 h 99"/>
                <a:gd name="T16" fmla="*/ 0 w 202"/>
                <a:gd name="T17" fmla="*/ 0 h 99"/>
                <a:gd name="T18" fmla="*/ 0 w 202"/>
                <a:gd name="T19" fmla="*/ 0 h 99"/>
                <a:gd name="T20" fmla="*/ 0 w 202"/>
                <a:gd name="T21" fmla="*/ 0 h 99"/>
                <a:gd name="T22" fmla="*/ 0 w 202"/>
                <a:gd name="T23" fmla="*/ 0 h 99"/>
                <a:gd name="T24" fmla="*/ 0 w 202"/>
                <a:gd name="T25" fmla="*/ 0 h 99"/>
                <a:gd name="T26" fmla="*/ 0 w 202"/>
                <a:gd name="T27" fmla="*/ 0 h 99"/>
                <a:gd name="T28" fmla="*/ 0 w 202"/>
                <a:gd name="T29" fmla="*/ 0 h 99"/>
                <a:gd name="T30" fmla="*/ 0 w 202"/>
                <a:gd name="T31" fmla="*/ 0 h 99"/>
                <a:gd name="T32" fmla="*/ 0 w 202"/>
                <a:gd name="T33" fmla="*/ 0 h 99"/>
                <a:gd name="T34" fmla="*/ 0 w 202"/>
                <a:gd name="T35" fmla="*/ 0 h 99"/>
                <a:gd name="T36" fmla="*/ 0 w 202"/>
                <a:gd name="T37" fmla="*/ 0 h 99"/>
                <a:gd name="T38" fmla="*/ 0 w 202"/>
                <a:gd name="T39" fmla="*/ 0 h 99"/>
                <a:gd name="T40" fmla="*/ 0 w 202"/>
                <a:gd name="T41" fmla="*/ 0 h 99"/>
                <a:gd name="T42" fmla="*/ 0 w 202"/>
                <a:gd name="T43" fmla="*/ 0 h 99"/>
                <a:gd name="T44" fmla="*/ 0 w 202"/>
                <a:gd name="T45" fmla="*/ 0 h 99"/>
                <a:gd name="T46" fmla="*/ 0 w 202"/>
                <a:gd name="T47" fmla="*/ 0 h 99"/>
                <a:gd name="T48" fmla="*/ 0 w 202"/>
                <a:gd name="T49" fmla="*/ 0 h 99"/>
                <a:gd name="T50" fmla="*/ 0 w 202"/>
                <a:gd name="T51" fmla="*/ 0 h 99"/>
                <a:gd name="T52" fmla="*/ 0 w 202"/>
                <a:gd name="T53" fmla="*/ 0 h 99"/>
                <a:gd name="T54" fmla="*/ 0 w 202"/>
                <a:gd name="T55" fmla="*/ 0 h 99"/>
                <a:gd name="T56" fmla="*/ 0 w 202"/>
                <a:gd name="T57" fmla="*/ 0 h 99"/>
                <a:gd name="T58" fmla="*/ 0 w 202"/>
                <a:gd name="T59" fmla="*/ 0 h 99"/>
                <a:gd name="T60" fmla="*/ 0 w 202"/>
                <a:gd name="T61" fmla="*/ 0 h 99"/>
                <a:gd name="T62" fmla="*/ 0 w 202"/>
                <a:gd name="T63" fmla="*/ 0 h 99"/>
                <a:gd name="T64" fmla="*/ 0 w 202"/>
                <a:gd name="T65" fmla="*/ 0 h 99"/>
                <a:gd name="T66" fmla="*/ 0 w 202"/>
                <a:gd name="T67" fmla="*/ 0 h 99"/>
                <a:gd name="T68" fmla="*/ 0 w 202"/>
                <a:gd name="T69" fmla="*/ 0 h 99"/>
                <a:gd name="T70" fmla="*/ 0 w 202"/>
                <a:gd name="T71" fmla="*/ 0 h 99"/>
                <a:gd name="T72" fmla="*/ 0 w 202"/>
                <a:gd name="T73" fmla="*/ 0 h 99"/>
                <a:gd name="T74" fmla="*/ 0 w 202"/>
                <a:gd name="T75" fmla="*/ 0 h 99"/>
                <a:gd name="T76" fmla="*/ 0 w 202"/>
                <a:gd name="T77" fmla="*/ 0 h 99"/>
                <a:gd name="T78" fmla="*/ 0 w 202"/>
                <a:gd name="T79" fmla="*/ 0 h 99"/>
                <a:gd name="T80" fmla="*/ 0 w 202"/>
                <a:gd name="T81" fmla="*/ 0 h 99"/>
                <a:gd name="T82" fmla="*/ 0 w 202"/>
                <a:gd name="T83" fmla="*/ 0 h 99"/>
                <a:gd name="T84" fmla="*/ 0 w 202"/>
                <a:gd name="T85" fmla="*/ 0 h 99"/>
                <a:gd name="T86" fmla="*/ 0 w 202"/>
                <a:gd name="T87" fmla="*/ 0 h 99"/>
                <a:gd name="T88" fmla="*/ 0 w 202"/>
                <a:gd name="T89" fmla="*/ 0 h 99"/>
                <a:gd name="T90" fmla="*/ 0 w 202"/>
                <a:gd name="T91" fmla="*/ 0 h 99"/>
                <a:gd name="T92" fmla="*/ 0 w 202"/>
                <a:gd name="T93" fmla="*/ 0 h 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2"/>
                <a:gd name="T142" fmla="*/ 0 h 99"/>
                <a:gd name="T143" fmla="*/ 202 w 202"/>
                <a:gd name="T144" fmla="*/ 99 h 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2" h="99">
                  <a:moveTo>
                    <a:pt x="172" y="0"/>
                  </a:moveTo>
                  <a:lnTo>
                    <a:pt x="178" y="6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71" y="20"/>
                  </a:lnTo>
                  <a:lnTo>
                    <a:pt x="163" y="24"/>
                  </a:lnTo>
                  <a:lnTo>
                    <a:pt x="159" y="29"/>
                  </a:lnTo>
                  <a:lnTo>
                    <a:pt x="150" y="33"/>
                  </a:lnTo>
                  <a:lnTo>
                    <a:pt x="144" y="36"/>
                  </a:lnTo>
                  <a:lnTo>
                    <a:pt x="138" y="40"/>
                  </a:lnTo>
                  <a:lnTo>
                    <a:pt x="134" y="46"/>
                  </a:lnTo>
                  <a:lnTo>
                    <a:pt x="140" y="45"/>
                  </a:lnTo>
                  <a:lnTo>
                    <a:pt x="148" y="44"/>
                  </a:lnTo>
                  <a:lnTo>
                    <a:pt x="154" y="40"/>
                  </a:lnTo>
                  <a:lnTo>
                    <a:pt x="161" y="38"/>
                  </a:lnTo>
                  <a:lnTo>
                    <a:pt x="168" y="35"/>
                  </a:lnTo>
                  <a:lnTo>
                    <a:pt x="174" y="31"/>
                  </a:lnTo>
                  <a:lnTo>
                    <a:pt x="181" y="26"/>
                  </a:lnTo>
                  <a:lnTo>
                    <a:pt x="189" y="24"/>
                  </a:lnTo>
                  <a:lnTo>
                    <a:pt x="192" y="30"/>
                  </a:lnTo>
                  <a:lnTo>
                    <a:pt x="193" y="35"/>
                  </a:lnTo>
                  <a:lnTo>
                    <a:pt x="187" y="43"/>
                  </a:lnTo>
                  <a:lnTo>
                    <a:pt x="184" y="51"/>
                  </a:lnTo>
                  <a:lnTo>
                    <a:pt x="192" y="47"/>
                  </a:lnTo>
                  <a:lnTo>
                    <a:pt x="197" y="51"/>
                  </a:lnTo>
                  <a:lnTo>
                    <a:pt x="199" y="55"/>
                  </a:lnTo>
                  <a:lnTo>
                    <a:pt x="201" y="59"/>
                  </a:lnTo>
                  <a:lnTo>
                    <a:pt x="201" y="64"/>
                  </a:lnTo>
                  <a:lnTo>
                    <a:pt x="202" y="70"/>
                  </a:lnTo>
                  <a:lnTo>
                    <a:pt x="192" y="71"/>
                  </a:lnTo>
                  <a:lnTo>
                    <a:pt x="183" y="73"/>
                  </a:lnTo>
                  <a:lnTo>
                    <a:pt x="173" y="76"/>
                  </a:lnTo>
                  <a:lnTo>
                    <a:pt x="162" y="78"/>
                  </a:lnTo>
                  <a:lnTo>
                    <a:pt x="151" y="82"/>
                  </a:lnTo>
                  <a:lnTo>
                    <a:pt x="140" y="85"/>
                  </a:lnTo>
                  <a:lnTo>
                    <a:pt x="130" y="88"/>
                  </a:lnTo>
                  <a:lnTo>
                    <a:pt x="119" y="91"/>
                  </a:lnTo>
                  <a:lnTo>
                    <a:pt x="107" y="93"/>
                  </a:lnTo>
                  <a:lnTo>
                    <a:pt x="96" y="96"/>
                  </a:lnTo>
                  <a:lnTo>
                    <a:pt x="84" y="97"/>
                  </a:lnTo>
                  <a:lnTo>
                    <a:pt x="73" y="98"/>
                  </a:lnTo>
                  <a:lnTo>
                    <a:pt x="62" y="97"/>
                  </a:lnTo>
                  <a:lnTo>
                    <a:pt x="51" y="96"/>
                  </a:lnTo>
                  <a:lnTo>
                    <a:pt x="42" y="92"/>
                  </a:lnTo>
                  <a:lnTo>
                    <a:pt x="33" y="89"/>
                  </a:lnTo>
                  <a:lnTo>
                    <a:pt x="26" y="90"/>
                  </a:lnTo>
                  <a:lnTo>
                    <a:pt x="21" y="93"/>
                  </a:lnTo>
                  <a:lnTo>
                    <a:pt x="14" y="97"/>
                  </a:lnTo>
                  <a:lnTo>
                    <a:pt x="9" y="99"/>
                  </a:lnTo>
                  <a:lnTo>
                    <a:pt x="3" y="88"/>
                  </a:lnTo>
                  <a:lnTo>
                    <a:pt x="1" y="79"/>
                  </a:lnTo>
                  <a:lnTo>
                    <a:pt x="0" y="71"/>
                  </a:lnTo>
                  <a:lnTo>
                    <a:pt x="2" y="62"/>
                  </a:lnTo>
                  <a:lnTo>
                    <a:pt x="6" y="52"/>
                  </a:lnTo>
                  <a:lnTo>
                    <a:pt x="10" y="45"/>
                  </a:lnTo>
                  <a:lnTo>
                    <a:pt x="18" y="36"/>
                  </a:lnTo>
                  <a:lnTo>
                    <a:pt x="26" y="30"/>
                  </a:lnTo>
                  <a:lnTo>
                    <a:pt x="33" y="23"/>
                  </a:lnTo>
                  <a:lnTo>
                    <a:pt x="42" y="17"/>
                  </a:lnTo>
                  <a:lnTo>
                    <a:pt x="49" y="10"/>
                  </a:lnTo>
                  <a:lnTo>
                    <a:pt x="56" y="4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67" y="11"/>
                  </a:lnTo>
                  <a:lnTo>
                    <a:pt x="66" y="15"/>
                  </a:lnTo>
                  <a:lnTo>
                    <a:pt x="57" y="22"/>
                  </a:lnTo>
                  <a:lnTo>
                    <a:pt x="48" y="30"/>
                  </a:lnTo>
                  <a:lnTo>
                    <a:pt x="55" y="30"/>
                  </a:lnTo>
                  <a:lnTo>
                    <a:pt x="61" y="30"/>
                  </a:lnTo>
                  <a:lnTo>
                    <a:pt x="67" y="27"/>
                  </a:lnTo>
                  <a:lnTo>
                    <a:pt x="73" y="25"/>
                  </a:lnTo>
                  <a:lnTo>
                    <a:pt x="79" y="22"/>
                  </a:lnTo>
                  <a:lnTo>
                    <a:pt x="84" y="19"/>
                  </a:lnTo>
                  <a:lnTo>
                    <a:pt x="91" y="15"/>
                  </a:lnTo>
                  <a:lnTo>
                    <a:pt x="97" y="12"/>
                  </a:lnTo>
                  <a:lnTo>
                    <a:pt x="103" y="9"/>
                  </a:lnTo>
                  <a:lnTo>
                    <a:pt x="113" y="8"/>
                  </a:lnTo>
                  <a:lnTo>
                    <a:pt x="113" y="13"/>
                  </a:lnTo>
                  <a:lnTo>
                    <a:pt x="110" y="19"/>
                  </a:lnTo>
                  <a:lnTo>
                    <a:pt x="106" y="23"/>
                  </a:lnTo>
                  <a:lnTo>
                    <a:pt x="102" y="27"/>
                  </a:lnTo>
                  <a:lnTo>
                    <a:pt x="95" y="32"/>
                  </a:lnTo>
                  <a:lnTo>
                    <a:pt x="90" y="36"/>
                  </a:lnTo>
                  <a:lnTo>
                    <a:pt x="85" y="42"/>
                  </a:lnTo>
                  <a:lnTo>
                    <a:pt x="84" y="47"/>
                  </a:lnTo>
                  <a:lnTo>
                    <a:pt x="95" y="44"/>
                  </a:lnTo>
                  <a:lnTo>
                    <a:pt x="107" y="39"/>
                  </a:lnTo>
                  <a:lnTo>
                    <a:pt x="118" y="33"/>
                  </a:lnTo>
                  <a:lnTo>
                    <a:pt x="128" y="26"/>
                  </a:lnTo>
                  <a:lnTo>
                    <a:pt x="138" y="19"/>
                  </a:lnTo>
                  <a:lnTo>
                    <a:pt x="149" y="13"/>
                  </a:lnTo>
                  <a:lnTo>
                    <a:pt x="161" y="6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7" name="Freeform 462"/>
            <p:cNvSpPr>
              <a:spLocks/>
            </p:cNvSpPr>
            <p:nvPr/>
          </p:nvSpPr>
          <p:spPr bwMode="auto">
            <a:xfrm>
              <a:off x="6927" y="3858"/>
              <a:ext cx="5" cy="3"/>
            </a:xfrm>
            <a:custGeom>
              <a:avLst/>
              <a:gdLst>
                <a:gd name="T0" fmla="*/ 0 w 22"/>
                <a:gd name="T1" fmla="*/ 0 h 13"/>
                <a:gd name="T2" fmla="*/ 0 w 22"/>
                <a:gd name="T3" fmla="*/ 0 h 13"/>
                <a:gd name="T4" fmla="*/ 0 w 22"/>
                <a:gd name="T5" fmla="*/ 0 h 13"/>
                <a:gd name="T6" fmla="*/ 0 w 22"/>
                <a:gd name="T7" fmla="*/ 0 h 13"/>
                <a:gd name="T8" fmla="*/ 0 w 22"/>
                <a:gd name="T9" fmla="*/ 0 h 13"/>
                <a:gd name="T10" fmla="*/ 0 w 22"/>
                <a:gd name="T11" fmla="*/ 0 h 13"/>
                <a:gd name="T12" fmla="*/ 0 w 22"/>
                <a:gd name="T13" fmla="*/ 0 h 13"/>
                <a:gd name="T14" fmla="*/ 0 w 22"/>
                <a:gd name="T15" fmla="*/ 0 h 13"/>
                <a:gd name="T16" fmla="*/ 0 w 22"/>
                <a:gd name="T17" fmla="*/ 0 h 13"/>
                <a:gd name="T18" fmla="*/ 0 w 22"/>
                <a:gd name="T19" fmla="*/ 0 h 13"/>
                <a:gd name="T20" fmla="*/ 0 w 22"/>
                <a:gd name="T21" fmla="*/ 0 h 13"/>
                <a:gd name="T22" fmla="*/ 0 w 22"/>
                <a:gd name="T23" fmla="*/ 0 h 13"/>
                <a:gd name="T24" fmla="*/ 0 w 22"/>
                <a:gd name="T25" fmla="*/ 0 h 13"/>
                <a:gd name="T26" fmla="*/ 0 w 22"/>
                <a:gd name="T27" fmla="*/ 0 h 13"/>
                <a:gd name="T28" fmla="*/ 0 w 22"/>
                <a:gd name="T29" fmla="*/ 0 h 13"/>
                <a:gd name="T30" fmla="*/ 0 w 22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13"/>
                <a:gd name="T50" fmla="*/ 22 w 22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13">
                  <a:moveTo>
                    <a:pt x="6" y="0"/>
                  </a:moveTo>
                  <a:lnTo>
                    <a:pt x="12" y="0"/>
                  </a:lnTo>
                  <a:lnTo>
                    <a:pt x="16" y="1"/>
                  </a:lnTo>
                  <a:lnTo>
                    <a:pt x="18" y="3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8" name="Freeform 463"/>
            <p:cNvSpPr>
              <a:spLocks/>
            </p:cNvSpPr>
            <p:nvPr/>
          </p:nvSpPr>
          <p:spPr bwMode="auto">
            <a:xfrm>
              <a:off x="6876" y="3860"/>
              <a:ext cx="52" cy="29"/>
            </a:xfrm>
            <a:custGeom>
              <a:avLst/>
              <a:gdLst>
                <a:gd name="T0" fmla="*/ 0 w 208"/>
                <a:gd name="T1" fmla="*/ 0 h 116"/>
                <a:gd name="T2" fmla="*/ 0 w 208"/>
                <a:gd name="T3" fmla="*/ 0 h 116"/>
                <a:gd name="T4" fmla="*/ 0 w 208"/>
                <a:gd name="T5" fmla="*/ 0 h 116"/>
                <a:gd name="T6" fmla="*/ 0 w 208"/>
                <a:gd name="T7" fmla="*/ 0 h 116"/>
                <a:gd name="T8" fmla="*/ 0 w 208"/>
                <a:gd name="T9" fmla="*/ 0 h 116"/>
                <a:gd name="T10" fmla="*/ 0 w 208"/>
                <a:gd name="T11" fmla="*/ 0 h 116"/>
                <a:gd name="T12" fmla="*/ 0 w 208"/>
                <a:gd name="T13" fmla="*/ 0 h 116"/>
                <a:gd name="T14" fmla="*/ 0 w 208"/>
                <a:gd name="T15" fmla="*/ 0 h 116"/>
                <a:gd name="T16" fmla="*/ 0 w 208"/>
                <a:gd name="T17" fmla="*/ 0 h 116"/>
                <a:gd name="T18" fmla="*/ 0 w 208"/>
                <a:gd name="T19" fmla="*/ 0 h 116"/>
                <a:gd name="T20" fmla="*/ 0 w 208"/>
                <a:gd name="T21" fmla="*/ 0 h 116"/>
                <a:gd name="T22" fmla="*/ 0 w 208"/>
                <a:gd name="T23" fmla="*/ 0 h 116"/>
                <a:gd name="T24" fmla="*/ 0 w 208"/>
                <a:gd name="T25" fmla="*/ 0 h 116"/>
                <a:gd name="T26" fmla="*/ 0 w 208"/>
                <a:gd name="T27" fmla="*/ 0 h 116"/>
                <a:gd name="T28" fmla="*/ 0 w 208"/>
                <a:gd name="T29" fmla="*/ 0 h 116"/>
                <a:gd name="T30" fmla="*/ 0 w 208"/>
                <a:gd name="T31" fmla="*/ 0 h 116"/>
                <a:gd name="T32" fmla="*/ 0 w 208"/>
                <a:gd name="T33" fmla="*/ 0 h 116"/>
                <a:gd name="T34" fmla="*/ 0 w 208"/>
                <a:gd name="T35" fmla="*/ 0 h 116"/>
                <a:gd name="T36" fmla="*/ 0 w 208"/>
                <a:gd name="T37" fmla="*/ 0 h 116"/>
                <a:gd name="T38" fmla="*/ 0 w 208"/>
                <a:gd name="T39" fmla="*/ 0 h 116"/>
                <a:gd name="T40" fmla="*/ 0 w 208"/>
                <a:gd name="T41" fmla="*/ 0 h 116"/>
                <a:gd name="T42" fmla="*/ 0 w 208"/>
                <a:gd name="T43" fmla="*/ 0 h 116"/>
                <a:gd name="T44" fmla="*/ 0 w 208"/>
                <a:gd name="T45" fmla="*/ 0 h 116"/>
                <a:gd name="T46" fmla="*/ 0 w 208"/>
                <a:gd name="T47" fmla="*/ 0 h 116"/>
                <a:gd name="T48" fmla="*/ 0 w 208"/>
                <a:gd name="T49" fmla="*/ 0 h 116"/>
                <a:gd name="T50" fmla="*/ 0 w 208"/>
                <a:gd name="T51" fmla="*/ 0 h 116"/>
                <a:gd name="T52" fmla="*/ 0 w 208"/>
                <a:gd name="T53" fmla="*/ 0 h 116"/>
                <a:gd name="T54" fmla="*/ 0 w 208"/>
                <a:gd name="T55" fmla="*/ 0 h 116"/>
                <a:gd name="T56" fmla="*/ 0 w 208"/>
                <a:gd name="T57" fmla="*/ 0 h 116"/>
                <a:gd name="T58" fmla="*/ 0 w 208"/>
                <a:gd name="T59" fmla="*/ 0 h 116"/>
                <a:gd name="T60" fmla="*/ 0 w 208"/>
                <a:gd name="T61" fmla="*/ 0 h 116"/>
                <a:gd name="T62" fmla="*/ 0 w 208"/>
                <a:gd name="T63" fmla="*/ 0 h 116"/>
                <a:gd name="T64" fmla="*/ 0 w 208"/>
                <a:gd name="T65" fmla="*/ 0 h 116"/>
                <a:gd name="T66" fmla="*/ 0 w 208"/>
                <a:gd name="T67" fmla="*/ 0 h 116"/>
                <a:gd name="T68" fmla="*/ 0 w 208"/>
                <a:gd name="T69" fmla="*/ 0 h 116"/>
                <a:gd name="T70" fmla="*/ 0 w 208"/>
                <a:gd name="T71" fmla="*/ 0 h 116"/>
                <a:gd name="T72" fmla="*/ 0 w 208"/>
                <a:gd name="T73" fmla="*/ 0 h 116"/>
                <a:gd name="T74" fmla="*/ 0 w 208"/>
                <a:gd name="T75" fmla="*/ 0 h 116"/>
                <a:gd name="T76" fmla="*/ 0 w 208"/>
                <a:gd name="T77" fmla="*/ 0 h 116"/>
                <a:gd name="T78" fmla="*/ 0 w 208"/>
                <a:gd name="T79" fmla="*/ 0 h 116"/>
                <a:gd name="T80" fmla="*/ 0 w 208"/>
                <a:gd name="T81" fmla="*/ 0 h 116"/>
                <a:gd name="T82" fmla="*/ 0 w 208"/>
                <a:gd name="T83" fmla="*/ 0 h 1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8"/>
                <a:gd name="T127" fmla="*/ 0 h 116"/>
                <a:gd name="T128" fmla="*/ 208 w 208"/>
                <a:gd name="T129" fmla="*/ 116 h 11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8" h="116">
                  <a:moveTo>
                    <a:pt x="122" y="0"/>
                  </a:moveTo>
                  <a:lnTo>
                    <a:pt x="130" y="1"/>
                  </a:lnTo>
                  <a:lnTo>
                    <a:pt x="136" y="4"/>
                  </a:lnTo>
                  <a:lnTo>
                    <a:pt x="137" y="6"/>
                  </a:lnTo>
                  <a:lnTo>
                    <a:pt x="136" y="12"/>
                  </a:lnTo>
                  <a:lnTo>
                    <a:pt x="129" y="16"/>
                  </a:lnTo>
                  <a:lnTo>
                    <a:pt x="122" y="23"/>
                  </a:lnTo>
                  <a:lnTo>
                    <a:pt x="112" y="28"/>
                  </a:lnTo>
                  <a:lnTo>
                    <a:pt x="105" y="36"/>
                  </a:lnTo>
                  <a:lnTo>
                    <a:pt x="102" y="47"/>
                  </a:lnTo>
                  <a:lnTo>
                    <a:pt x="112" y="45"/>
                  </a:lnTo>
                  <a:lnTo>
                    <a:pt x="123" y="40"/>
                  </a:lnTo>
                  <a:lnTo>
                    <a:pt x="128" y="36"/>
                  </a:lnTo>
                  <a:lnTo>
                    <a:pt x="135" y="32"/>
                  </a:lnTo>
                  <a:lnTo>
                    <a:pt x="140" y="28"/>
                  </a:lnTo>
                  <a:lnTo>
                    <a:pt x="147" y="26"/>
                  </a:lnTo>
                  <a:lnTo>
                    <a:pt x="157" y="19"/>
                  </a:lnTo>
                  <a:lnTo>
                    <a:pt x="168" y="18"/>
                  </a:lnTo>
                  <a:lnTo>
                    <a:pt x="172" y="19"/>
                  </a:lnTo>
                  <a:lnTo>
                    <a:pt x="176" y="23"/>
                  </a:lnTo>
                  <a:lnTo>
                    <a:pt x="180" y="27"/>
                  </a:lnTo>
                  <a:lnTo>
                    <a:pt x="184" y="36"/>
                  </a:lnTo>
                  <a:lnTo>
                    <a:pt x="176" y="32"/>
                  </a:lnTo>
                  <a:lnTo>
                    <a:pt x="170" y="33"/>
                  </a:lnTo>
                  <a:lnTo>
                    <a:pt x="164" y="36"/>
                  </a:lnTo>
                  <a:lnTo>
                    <a:pt x="162" y="41"/>
                  </a:lnTo>
                  <a:lnTo>
                    <a:pt x="158" y="47"/>
                  </a:lnTo>
                  <a:lnTo>
                    <a:pt x="158" y="54"/>
                  </a:lnTo>
                  <a:lnTo>
                    <a:pt x="159" y="59"/>
                  </a:lnTo>
                  <a:lnTo>
                    <a:pt x="164" y="66"/>
                  </a:lnTo>
                  <a:lnTo>
                    <a:pt x="172" y="59"/>
                  </a:lnTo>
                  <a:lnTo>
                    <a:pt x="180" y="56"/>
                  </a:lnTo>
                  <a:lnTo>
                    <a:pt x="187" y="53"/>
                  </a:lnTo>
                  <a:lnTo>
                    <a:pt x="198" y="54"/>
                  </a:lnTo>
                  <a:lnTo>
                    <a:pt x="198" y="58"/>
                  </a:lnTo>
                  <a:lnTo>
                    <a:pt x="204" y="62"/>
                  </a:lnTo>
                  <a:lnTo>
                    <a:pt x="200" y="68"/>
                  </a:lnTo>
                  <a:lnTo>
                    <a:pt x="198" y="73"/>
                  </a:lnTo>
                  <a:lnTo>
                    <a:pt x="202" y="75"/>
                  </a:lnTo>
                  <a:lnTo>
                    <a:pt x="207" y="78"/>
                  </a:lnTo>
                  <a:lnTo>
                    <a:pt x="207" y="81"/>
                  </a:lnTo>
                  <a:lnTo>
                    <a:pt x="208" y="87"/>
                  </a:lnTo>
                  <a:lnTo>
                    <a:pt x="206" y="92"/>
                  </a:lnTo>
                  <a:lnTo>
                    <a:pt x="205" y="98"/>
                  </a:lnTo>
                  <a:lnTo>
                    <a:pt x="205" y="103"/>
                  </a:lnTo>
                  <a:lnTo>
                    <a:pt x="206" y="109"/>
                  </a:lnTo>
                  <a:lnTo>
                    <a:pt x="193" y="109"/>
                  </a:lnTo>
                  <a:lnTo>
                    <a:pt x="181" y="110"/>
                  </a:lnTo>
                  <a:lnTo>
                    <a:pt x="168" y="110"/>
                  </a:lnTo>
                  <a:lnTo>
                    <a:pt x="155" y="111"/>
                  </a:lnTo>
                  <a:lnTo>
                    <a:pt x="142" y="112"/>
                  </a:lnTo>
                  <a:lnTo>
                    <a:pt x="129" y="113"/>
                  </a:lnTo>
                  <a:lnTo>
                    <a:pt x="117" y="115"/>
                  </a:lnTo>
                  <a:lnTo>
                    <a:pt x="105" y="116"/>
                  </a:lnTo>
                  <a:lnTo>
                    <a:pt x="93" y="115"/>
                  </a:lnTo>
                  <a:lnTo>
                    <a:pt x="80" y="115"/>
                  </a:lnTo>
                  <a:lnTo>
                    <a:pt x="68" y="113"/>
                  </a:lnTo>
                  <a:lnTo>
                    <a:pt x="57" y="113"/>
                  </a:lnTo>
                  <a:lnTo>
                    <a:pt x="43" y="111"/>
                  </a:lnTo>
                  <a:lnTo>
                    <a:pt x="33" y="110"/>
                  </a:lnTo>
                  <a:lnTo>
                    <a:pt x="21" y="108"/>
                  </a:lnTo>
                  <a:lnTo>
                    <a:pt x="11" y="105"/>
                  </a:lnTo>
                  <a:lnTo>
                    <a:pt x="5" y="99"/>
                  </a:lnTo>
                  <a:lnTo>
                    <a:pt x="1" y="93"/>
                  </a:lnTo>
                  <a:lnTo>
                    <a:pt x="0" y="87"/>
                  </a:lnTo>
                  <a:lnTo>
                    <a:pt x="1" y="81"/>
                  </a:lnTo>
                  <a:lnTo>
                    <a:pt x="1" y="75"/>
                  </a:lnTo>
                  <a:lnTo>
                    <a:pt x="3" y="68"/>
                  </a:lnTo>
                  <a:lnTo>
                    <a:pt x="6" y="62"/>
                  </a:lnTo>
                  <a:lnTo>
                    <a:pt x="11" y="56"/>
                  </a:lnTo>
                  <a:lnTo>
                    <a:pt x="13" y="49"/>
                  </a:lnTo>
                  <a:lnTo>
                    <a:pt x="19" y="43"/>
                  </a:lnTo>
                  <a:lnTo>
                    <a:pt x="24" y="38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2" y="26"/>
                  </a:lnTo>
                  <a:lnTo>
                    <a:pt x="59" y="32"/>
                  </a:lnTo>
                  <a:lnTo>
                    <a:pt x="69" y="36"/>
                  </a:lnTo>
                  <a:lnTo>
                    <a:pt x="76" y="32"/>
                  </a:lnTo>
                  <a:lnTo>
                    <a:pt x="86" y="27"/>
                  </a:lnTo>
                  <a:lnTo>
                    <a:pt x="94" y="19"/>
                  </a:lnTo>
                  <a:lnTo>
                    <a:pt x="104" y="12"/>
                  </a:lnTo>
                  <a:lnTo>
                    <a:pt x="112" y="4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9" name="Freeform 464"/>
            <p:cNvSpPr>
              <a:spLocks/>
            </p:cNvSpPr>
            <p:nvPr/>
          </p:nvSpPr>
          <p:spPr bwMode="auto">
            <a:xfrm>
              <a:off x="6537" y="3868"/>
              <a:ext cx="126" cy="92"/>
            </a:xfrm>
            <a:custGeom>
              <a:avLst/>
              <a:gdLst>
                <a:gd name="T0" fmla="*/ 0 w 503"/>
                <a:gd name="T1" fmla="*/ 0 h 370"/>
                <a:gd name="T2" fmla="*/ 0 w 503"/>
                <a:gd name="T3" fmla="*/ 0 h 370"/>
                <a:gd name="T4" fmla="*/ 0 w 503"/>
                <a:gd name="T5" fmla="*/ 0 h 370"/>
                <a:gd name="T6" fmla="*/ 0 w 503"/>
                <a:gd name="T7" fmla="*/ 0 h 370"/>
                <a:gd name="T8" fmla="*/ 0 w 503"/>
                <a:gd name="T9" fmla="*/ 0 h 370"/>
                <a:gd name="T10" fmla="*/ 0 w 503"/>
                <a:gd name="T11" fmla="*/ 0 h 370"/>
                <a:gd name="T12" fmla="*/ 0 w 503"/>
                <a:gd name="T13" fmla="*/ 0 h 370"/>
                <a:gd name="T14" fmla="*/ 0 w 503"/>
                <a:gd name="T15" fmla="*/ 0 h 370"/>
                <a:gd name="T16" fmla="*/ 0 w 503"/>
                <a:gd name="T17" fmla="*/ 0 h 370"/>
                <a:gd name="T18" fmla="*/ 0 w 503"/>
                <a:gd name="T19" fmla="*/ 0 h 370"/>
                <a:gd name="T20" fmla="*/ 0 w 503"/>
                <a:gd name="T21" fmla="*/ 0 h 370"/>
                <a:gd name="T22" fmla="*/ 0 w 503"/>
                <a:gd name="T23" fmla="*/ 0 h 370"/>
                <a:gd name="T24" fmla="*/ 0 w 503"/>
                <a:gd name="T25" fmla="*/ 0 h 370"/>
                <a:gd name="T26" fmla="*/ 0 w 503"/>
                <a:gd name="T27" fmla="*/ 0 h 370"/>
                <a:gd name="T28" fmla="*/ 0 w 503"/>
                <a:gd name="T29" fmla="*/ 0 h 370"/>
                <a:gd name="T30" fmla="*/ 0 w 503"/>
                <a:gd name="T31" fmla="*/ 0 h 370"/>
                <a:gd name="T32" fmla="*/ 0 w 503"/>
                <a:gd name="T33" fmla="*/ 0 h 370"/>
                <a:gd name="T34" fmla="*/ 0 w 503"/>
                <a:gd name="T35" fmla="*/ 0 h 370"/>
                <a:gd name="T36" fmla="*/ 0 w 503"/>
                <a:gd name="T37" fmla="*/ 0 h 370"/>
                <a:gd name="T38" fmla="*/ 0 w 503"/>
                <a:gd name="T39" fmla="*/ 0 h 370"/>
                <a:gd name="T40" fmla="*/ 0 w 503"/>
                <a:gd name="T41" fmla="*/ 0 h 370"/>
                <a:gd name="T42" fmla="*/ 0 w 503"/>
                <a:gd name="T43" fmla="*/ 0 h 370"/>
                <a:gd name="T44" fmla="*/ 0 w 503"/>
                <a:gd name="T45" fmla="*/ 0 h 370"/>
                <a:gd name="T46" fmla="*/ 0 w 503"/>
                <a:gd name="T47" fmla="*/ 0 h 370"/>
                <a:gd name="T48" fmla="*/ 0 w 503"/>
                <a:gd name="T49" fmla="*/ 0 h 370"/>
                <a:gd name="T50" fmla="*/ 0 w 503"/>
                <a:gd name="T51" fmla="*/ 0 h 370"/>
                <a:gd name="T52" fmla="*/ 0 w 503"/>
                <a:gd name="T53" fmla="*/ 0 h 370"/>
                <a:gd name="T54" fmla="*/ 0 w 503"/>
                <a:gd name="T55" fmla="*/ 0 h 370"/>
                <a:gd name="T56" fmla="*/ 0 w 503"/>
                <a:gd name="T57" fmla="*/ 0 h 370"/>
                <a:gd name="T58" fmla="*/ 0 w 503"/>
                <a:gd name="T59" fmla="*/ 0 h 370"/>
                <a:gd name="T60" fmla="*/ 0 w 503"/>
                <a:gd name="T61" fmla="*/ 0 h 370"/>
                <a:gd name="T62" fmla="*/ 0 w 503"/>
                <a:gd name="T63" fmla="*/ 0 h 370"/>
                <a:gd name="T64" fmla="*/ 0 w 503"/>
                <a:gd name="T65" fmla="*/ 0 h 370"/>
                <a:gd name="T66" fmla="*/ 0 w 503"/>
                <a:gd name="T67" fmla="*/ 0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3"/>
                <a:gd name="T103" fmla="*/ 0 h 370"/>
                <a:gd name="T104" fmla="*/ 503 w 503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3" h="370">
                  <a:moveTo>
                    <a:pt x="22" y="0"/>
                  </a:moveTo>
                  <a:lnTo>
                    <a:pt x="52" y="0"/>
                  </a:lnTo>
                  <a:lnTo>
                    <a:pt x="81" y="2"/>
                  </a:lnTo>
                  <a:lnTo>
                    <a:pt x="111" y="4"/>
                  </a:lnTo>
                  <a:lnTo>
                    <a:pt x="141" y="6"/>
                  </a:lnTo>
                  <a:lnTo>
                    <a:pt x="170" y="7"/>
                  </a:lnTo>
                  <a:lnTo>
                    <a:pt x="201" y="10"/>
                  </a:lnTo>
                  <a:lnTo>
                    <a:pt x="230" y="13"/>
                  </a:lnTo>
                  <a:lnTo>
                    <a:pt x="262" y="16"/>
                  </a:lnTo>
                  <a:lnTo>
                    <a:pt x="291" y="18"/>
                  </a:lnTo>
                  <a:lnTo>
                    <a:pt x="321" y="21"/>
                  </a:lnTo>
                  <a:lnTo>
                    <a:pt x="350" y="24"/>
                  </a:lnTo>
                  <a:lnTo>
                    <a:pt x="380" y="27"/>
                  </a:lnTo>
                  <a:lnTo>
                    <a:pt x="409" y="31"/>
                  </a:lnTo>
                  <a:lnTo>
                    <a:pt x="438" y="36"/>
                  </a:lnTo>
                  <a:lnTo>
                    <a:pt x="468" y="39"/>
                  </a:lnTo>
                  <a:lnTo>
                    <a:pt x="498" y="45"/>
                  </a:lnTo>
                  <a:lnTo>
                    <a:pt x="495" y="62"/>
                  </a:lnTo>
                  <a:lnTo>
                    <a:pt x="495" y="81"/>
                  </a:lnTo>
                  <a:lnTo>
                    <a:pt x="495" y="102"/>
                  </a:lnTo>
                  <a:lnTo>
                    <a:pt x="498" y="124"/>
                  </a:lnTo>
                  <a:lnTo>
                    <a:pt x="498" y="145"/>
                  </a:lnTo>
                  <a:lnTo>
                    <a:pt x="500" y="168"/>
                  </a:lnTo>
                  <a:lnTo>
                    <a:pt x="500" y="191"/>
                  </a:lnTo>
                  <a:lnTo>
                    <a:pt x="503" y="213"/>
                  </a:lnTo>
                  <a:lnTo>
                    <a:pt x="501" y="235"/>
                  </a:lnTo>
                  <a:lnTo>
                    <a:pt x="500" y="257"/>
                  </a:lnTo>
                  <a:lnTo>
                    <a:pt x="498" y="277"/>
                  </a:lnTo>
                  <a:lnTo>
                    <a:pt x="495" y="299"/>
                  </a:lnTo>
                  <a:lnTo>
                    <a:pt x="491" y="317"/>
                  </a:lnTo>
                  <a:lnTo>
                    <a:pt x="483" y="335"/>
                  </a:lnTo>
                  <a:lnTo>
                    <a:pt x="476" y="354"/>
                  </a:lnTo>
                  <a:lnTo>
                    <a:pt x="466" y="370"/>
                  </a:lnTo>
                  <a:lnTo>
                    <a:pt x="438" y="368"/>
                  </a:lnTo>
                  <a:lnTo>
                    <a:pt x="410" y="367"/>
                  </a:lnTo>
                  <a:lnTo>
                    <a:pt x="380" y="364"/>
                  </a:lnTo>
                  <a:lnTo>
                    <a:pt x="353" y="362"/>
                  </a:lnTo>
                  <a:lnTo>
                    <a:pt x="324" y="359"/>
                  </a:lnTo>
                  <a:lnTo>
                    <a:pt x="298" y="356"/>
                  </a:lnTo>
                  <a:lnTo>
                    <a:pt x="269" y="353"/>
                  </a:lnTo>
                  <a:lnTo>
                    <a:pt x="241" y="350"/>
                  </a:lnTo>
                  <a:lnTo>
                    <a:pt x="214" y="345"/>
                  </a:lnTo>
                  <a:lnTo>
                    <a:pt x="186" y="342"/>
                  </a:lnTo>
                  <a:lnTo>
                    <a:pt x="158" y="338"/>
                  </a:lnTo>
                  <a:lnTo>
                    <a:pt x="132" y="334"/>
                  </a:lnTo>
                  <a:lnTo>
                    <a:pt x="105" y="332"/>
                  </a:lnTo>
                  <a:lnTo>
                    <a:pt x="79" y="329"/>
                  </a:lnTo>
                  <a:lnTo>
                    <a:pt x="53" y="327"/>
                  </a:lnTo>
                  <a:lnTo>
                    <a:pt x="29" y="327"/>
                  </a:lnTo>
                  <a:lnTo>
                    <a:pt x="28" y="305"/>
                  </a:lnTo>
                  <a:lnTo>
                    <a:pt x="27" y="285"/>
                  </a:lnTo>
                  <a:lnTo>
                    <a:pt x="24" y="264"/>
                  </a:lnTo>
                  <a:lnTo>
                    <a:pt x="22" y="244"/>
                  </a:lnTo>
                  <a:lnTo>
                    <a:pt x="20" y="223"/>
                  </a:lnTo>
                  <a:lnTo>
                    <a:pt x="16" y="204"/>
                  </a:lnTo>
                  <a:lnTo>
                    <a:pt x="12" y="184"/>
                  </a:lnTo>
                  <a:lnTo>
                    <a:pt x="10" y="164"/>
                  </a:lnTo>
                  <a:lnTo>
                    <a:pt x="8" y="143"/>
                  </a:lnTo>
                  <a:lnTo>
                    <a:pt x="4" y="122"/>
                  </a:lnTo>
                  <a:lnTo>
                    <a:pt x="2" y="103"/>
                  </a:lnTo>
                  <a:lnTo>
                    <a:pt x="2" y="84"/>
                  </a:lnTo>
                  <a:lnTo>
                    <a:pt x="0" y="63"/>
                  </a:lnTo>
                  <a:lnTo>
                    <a:pt x="0" y="45"/>
                  </a:lnTo>
                  <a:lnTo>
                    <a:pt x="2" y="24"/>
                  </a:lnTo>
                  <a:lnTo>
                    <a:pt x="5" y="5"/>
                  </a:lnTo>
                  <a:lnTo>
                    <a:pt x="14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0" name="Freeform 465"/>
            <p:cNvSpPr>
              <a:spLocks/>
            </p:cNvSpPr>
            <p:nvPr/>
          </p:nvSpPr>
          <p:spPr bwMode="auto">
            <a:xfrm>
              <a:off x="6787" y="3877"/>
              <a:ext cx="16" cy="4"/>
            </a:xfrm>
            <a:custGeom>
              <a:avLst/>
              <a:gdLst>
                <a:gd name="T0" fmla="*/ 0 w 63"/>
                <a:gd name="T1" fmla="*/ 0 h 17"/>
                <a:gd name="T2" fmla="*/ 0 w 63"/>
                <a:gd name="T3" fmla="*/ 0 h 17"/>
                <a:gd name="T4" fmla="*/ 0 w 63"/>
                <a:gd name="T5" fmla="*/ 0 h 17"/>
                <a:gd name="T6" fmla="*/ 0 w 63"/>
                <a:gd name="T7" fmla="*/ 0 h 17"/>
                <a:gd name="T8" fmla="*/ 0 w 63"/>
                <a:gd name="T9" fmla="*/ 0 h 17"/>
                <a:gd name="T10" fmla="*/ 0 w 63"/>
                <a:gd name="T11" fmla="*/ 0 h 17"/>
                <a:gd name="T12" fmla="*/ 0 w 63"/>
                <a:gd name="T13" fmla="*/ 0 h 17"/>
                <a:gd name="T14" fmla="*/ 0 w 63"/>
                <a:gd name="T15" fmla="*/ 0 h 17"/>
                <a:gd name="T16" fmla="*/ 0 w 63"/>
                <a:gd name="T17" fmla="*/ 0 h 17"/>
                <a:gd name="T18" fmla="*/ 0 w 63"/>
                <a:gd name="T19" fmla="*/ 0 h 17"/>
                <a:gd name="T20" fmla="*/ 0 w 63"/>
                <a:gd name="T21" fmla="*/ 0 h 17"/>
                <a:gd name="T22" fmla="*/ 0 w 63"/>
                <a:gd name="T23" fmla="*/ 0 h 17"/>
                <a:gd name="T24" fmla="*/ 0 w 63"/>
                <a:gd name="T25" fmla="*/ 0 h 17"/>
                <a:gd name="T26" fmla="*/ 0 w 63"/>
                <a:gd name="T27" fmla="*/ 0 h 17"/>
                <a:gd name="T28" fmla="*/ 0 w 63"/>
                <a:gd name="T29" fmla="*/ 0 h 17"/>
                <a:gd name="T30" fmla="*/ 0 w 63"/>
                <a:gd name="T31" fmla="*/ 0 h 17"/>
                <a:gd name="T32" fmla="*/ 0 w 63"/>
                <a:gd name="T33" fmla="*/ 0 h 17"/>
                <a:gd name="T34" fmla="*/ 0 w 63"/>
                <a:gd name="T35" fmla="*/ 0 h 17"/>
                <a:gd name="T36" fmla="*/ 0 w 63"/>
                <a:gd name="T37" fmla="*/ 0 h 17"/>
                <a:gd name="T38" fmla="*/ 0 w 63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17"/>
                <a:gd name="T62" fmla="*/ 63 w 63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17">
                  <a:moveTo>
                    <a:pt x="35" y="1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57" y="2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52" y="16"/>
                  </a:lnTo>
                  <a:lnTo>
                    <a:pt x="44" y="16"/>
                  </a:lnTo>
                  <a:lnTo>
                    <a:pt x="35" y="15"/>
                  </a:lnTo>
                  <a:lnTo>
                    <a:pt x="28" y="15"/>
                  </a:lnTo>
                  <a:lnTo>
                    <a:pt x="19" y="13"/>
                  </a:lnTo>
                  <a:lnTo>
                    <a:pt x="12" y="12"/>
                  </a:lnTo>
                  <a:lnTo>
                    <a:pt x="5" y="9"/>
                  </a:lnTo>
                  <a:lnTo>
                    <a:pt x="0" y="5"/>
                  </a:lnTo>
                  <a:lnTo>
                    <a:pt x="6" y="4"/>
                  </a:lnTo>
                  <a:lnTo>
                    <a:pt x="17" y="4"/>
                  </a:lnTo>
                  <a:lnTo>
                    <a:pt x="26" y="3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1" name="Freeform 466"/>
            <p:cNvSpPr>
              <a:spLocks/>
            </p:cNvSpPr>
            <p:nvPr/>
          </p:nvSpPr>
          <p:spPr bwMode="auto">
            <a:xfrm>
              <a:off x="6545" y="3878"/>
              <a:ext cx="110" cy="75"/>
            </a:xfrm>
            <a:custGeom>
              <a:avLst/>
              <a:gdLst>
                <a:gd name="T0" fmla="*/ 0 w 438"/>
                <a:gd name="T1" fmla="*/ 0 h 299"/>
                <a:gd name="T2" fmla="*/ 0 w 438"/>
                <a:gd name="T3" fmla="*/ 0 h 299"/>
                <a:gd name="T4" fmla="*/ 0 w 438"/>
                <a:gd name="T5" fmla="*/ 0 h 299"/>
                <a:gd name="T6" fmla="*/ 0 w 438"/>
                <a:gd name="T7" fmla="*/ 0 h 299"/>
                <a:gd name="T8" fmla="*/ 0 w 438"/>
                <a:gd name="T9" fmla="*/ 0 h 299"/>
                <a:gd name="T10" fmla="*/ 0 w 438"/>
                <a:gd name="T11" fmla="*/ 0 h 299"/>
                <a:gd name="T12" fmla="*/ 0 w 438"/>
                <a:gd name="T13" fmla="*/ 0 h 299"/>
                <a:gd name="T14" fmla="*/ 0 w 438"/>
                <a:gd name="T15" fmla="*/ 0 h 299"/>
                <a:gd name="T16" fmla="*/ 0 w 438"/>
                <a:gd name="T17" fmla="*/ 0 h 299"/>
                <a:gd name="T18" fmla="*/ 0 w 438"/>
                <a:gd name="T19" fmla="*/ 0 h 299"/>
                <a:gd name="T20" fmla="*/ 0 w 438"/>
                <a:gd name="T21" fmla="*/ 0 h 299"/>
                <a:gd name="T22" fmla="*/ 0 w 438"/>
                <a:gd name="T23" fmla="*/ 0 h 299"/>
                <a:gd name="T24" fmla="*/ 0 w 438"/>
                <a:gd name="T25" fmla="*/ 0 h 299"/>
                <a:gd name="T26" fmla="*/ 0 w 438"/>
                <a:gd name="T27" fmla="*/ 0 h 299"/>
                <a:gd name="T28" fmla="*/ 0 w 438"/>
                <a:gd name="T29" fmla="*/ 0 h 299"/>
                <a:gd name="T30" fmla="*/ 0 w 438"/>
                <a:gd name="T31" fmla="*/ 0 h 299"/>
                <a:gd name="T32" fmla="*/ 0 w 438"/>
                <a:gd name="T33" fmla="*/ 0 h 299"/>
                <a:gd name="T34" fmla="*/ 0 w 438"/>
                <a:gd name="T35" fmla="*/ 0 h 299"/>
                <a:gd name="T36" fmla="*/ 0 w 438"/>
                <a:gd name="T37" fmla="*/ 0 h 299"/>
                <a:gd name="T38" fmla="*/ 0 w 438"/>
                <a:gd name="T39" fmla="*/ 0 h 299"/>
                <a:gd name="T40" fmla="*/ 0 w 438"/>
                <a:gd name="T41" fmla="*/ 0 h 299"/>
                <a:gd name="T42" fmla="*/ 0 w 438"/>
                <a:gd name="T43" fmla="*/ 0 h 299"/>
                <a:gd name="T44" fmla="*/ 0 w 438"/>
                <a:gd name="T45" fmla="*/ 0 h 299"/>
                <a:gd name="T46" fmla="*/ 0 w 438"/>
                <a:gd name="T47" fmla="*/ 0 h 299"/>
                <a:gd name="T48" fmla="*/ 0 w 438"/>
                <a:gd name="T49" fmla="*/ 0 h 299"/>
                <a:gd name="T50" fmla="*/ 0 w 438"/>
                <a:gd name="T51" fmla="*/ 0 h 299"/>
                <a:gd name="T52" fmla="*/ 0 w 438"/>
                <a:gd name="T53" fmla="*/ 0 h 299"/>
                <a:gd name="T54" fmla="*/ 0 w 438"/>
                <a:gd name="T55" fmla="*/ 0 h 299"/>
                <a:gd name="T56" fmla="*/ 0 w 438"/>
                <a:gd name="T57" fmla="*/ 0 h 299"/>
                <a:gd name="T58" fmla="*/ 0 w 438"/>
                <a:gd name="T59" fmla="*/ 0 h 299"/>
                <a:gd name="T60" fmla="*/ 0 w 438"/>
                <a:gd name="T61" fmla="*/ 0 h 299"/>
                <a:gd name="T62" fmla="*/ 0 w 438"/>
                <a:gd name="T63" fmla="*/ 0 h 299"/>
                <a:gd name="T64" fmla="*/ 0 w 438"/>
                <a:gd name="T65" fmla="*/ 0 h 299"/>
                <a:gd name="T66" fmla="*/ 0 w 438"/>
                <a:gd name="T67" fmla="*/ 0 h 299"/>
                <a:gd name="T68" fmla="*/ 0 w 438"/>
                <a:gd name="T69" fmla="*/ 0 h 299"/>
                <a:gd name="T70" fmla="*/ 0 w 438"/>
                <a:gd name="T71" fmla="*/ 0 h 299"/>
                <a:gd name="T72" fmla="*/ 0 w 438"/>
                <a:gd name="T73" fmla="*/ 0 h 299"/>
                <a:gd name="T74" fmla="*/ 0 w 438"/>
                <a:gd name="T75" fmla="*/ 0 h 299"/>
                <a:gd name="T76" fmla="*/ 0 w 438"/>
                <a:gd name="T77" fmla="*/ 0 h 299"/>
                <a:gd name="T78" fmla="*/ 0 w 438"/>
                <a:gd name="T79" fmla="*/ 0 h 299"/>
                <a:gd name="T80" fmla="*/ 0 w 438"/>
                <a:gd name="T81" fmla="*/ 0 h 299"/>
                <a:gd name="T82" fmla="*/ 0 w 438"/>
                <a:gd name="T83" fmla="*/ 0 h 299"/>
                <a:gd name="T84" fmla="*/ 0 w 438"/>
                <a:gd name="T85" fmla="*/ 0 h 299"/>
                <a:gd name="T86" fmla="*/ 0 w 438"/>
                <a:gd name="T87" fmla="*/ 0 h 299"/>
                <a:gd name="T88" fmla="*/ 0 w 438"/>
                <a:gd name="T89" fmla="*/ 0 h 299"/>
                <a:gd name="T90" fmla="*/ 0 w 438"/>
                <a:gd name="T91" fmla="*/ 0 h 299"/>
                <a:gd name="T92" fmla="*/ 0 w 438"/>
                <a:gd name="T93" fmla="*/ 0 h 299"/>
                <a:gd name="T94" fmla="*/ 0 w 438"/>
                <a:gd name="T95" fmla="*/ 0 h 299"/>
                <a:gd name="T96" fmla="*/ 0 w 438"/>
                <a:gd name="T97" fmla="*/ 0 h 299"/>
                <a:gd name="T98" fmla="*/ 0 w 438"/>
                <a:gd name="T99" fmla="*/ 0 h 299"/>
                <a:gd name="T100" fmla="*/ 0 w 438"/>
                <a:gd name="T101" fmla="*/ 0 h 299"/>
                <a:gd name="T102" fmla="*/ 0 w 438"/>
                <a:gd name="T103" fmla="*/ 0 h 2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8"/>
                <a:gd name="T157" fmla="*/ 0 h 299"/>
                <a:gd name="T158" fmla="*/ 438 w 438"/>
                <a:gd name="T159" fmla="*/ 299 h 2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8" h="299">
                  <a:moveTo>
                    <a:pt x="68" y="0"/>
                  </a:moveTo>
                  <a:lnTo>
                    <a:pt x="89" y="0"/>
                  </a:lnTo>
                  <a:lnTo>
                    <a:pt x="110" y="3"/>
                  </a:lnTo>
                  <a:lnTo>
                    <a:pt x="132" y="3"/>
                  </a:lnTo>
                  <a:lnTo>
                    <a:pt x="155" y="5"/>
                  </a:lnTo>
                  <a:lnTo>
                    <a:pt x="178" y="6"/>
                  </a:lnTo>
                  <a:lnTo>
                    <a:pt x="201" y="7"/>
                  </a:lnTo>
                  <a:lnTo>
                    <a:pt x="224" y="8"/>
                  </a:lnTo>
                  <a:lnTo>
                    <a:pt x="247" y="11"/>
                  </a:lnTo>
                  <a:lnTo>
                    <a:pt x="268" y="13"/>
                  </a:lnTo>
                  <a:lnTo>
                    <a:pt x="291" y="16"/>
                  </a:lnTo>
                  <a:lnTo>
                    <a:pt x="313" y="18"/>
                  </a:lnTo>
                  <a:lnTo>
                    <a:pt x="336" y="21"/>
                  </a:lnTo>
                  <a:lnTo>
                    <a:pt x="359" y="24"/>
                  </a:lnTo>
                  <a:lnTo>
                    <a:pt x="380" y="27"/>
                  </a:lnTo>
                  <a:lnTo>
                    <a:pt x="402" y="32"/>
                  </a:lnTo>
                  <a:lnTo>
                    <a:pt x="424" y="37"/>
                  </a:lnTo>
                  <a:lnTo>
                    <a:pt x="427" y="49"/>
                  </a:lnTo>
                  <a:lnTo>
                    <a:pt x="430" y="64"/>
                  </a:lnTo>
                  <a:lnTo>
                    <a:pt x="432" y="79"/>
                  </a:lnTo>
                  <a:lnTo>
                    <a:pt x="434" y="93"/>
                  </a:lnTo>
                  <a:lnTo>
                    <a:pt x="436" y="109"/>
                  </a:lnTo>
                  <a:lnTo>
                    <a:pt x="437" y="125"/>
                  </a:lnTo>
                  <a:lnTo>
                    <a:pt x="437" y="141"/>
                  </a:lnTo>
                  <a:lnTo>
                    <a:pt x="438" y="157"/>
                  </a:lnTo>
                  <a:lnTo>
                    <a:pt x="437" y="172"/>
                  </a:lnTo>
                  <a:lnTo>
                    <a:pt x="437" y="189"/>
                  </a:lnTo>
                  <a:lnTo>
                    <a:pt x="436" y="205"/>
                  </a:lnTo>
                  <a:lnTo>
                    <a:pt x="436" y="221"/>
                  </a:lnTo>
                  <a:lnTo>
                    <a:pt x="433" y="236"/>
                  </a:lnTo>
                  <a:lnTo>
                    <a:pt x="432" y="251"/>
                  </a:lnTo>
                  <a:lnTo>
                    <a:pt x="431" y="268"/>
                  </a:lnTo>
                  <a:lnTo>
                    <a:pt x="430" y="283"/>
                  </a:lnTo>
                  <a:lnTo>
                    <a:pt x="424" y="284"/>
                  </a:lnTo>
                  <a:lnTo>
                    <a:pt x="419" y="285"/>
                  </a:lnTo>
                  <a:lnTo>
                    <a:pt x="410" y="290"/>
                  </a:lnTo>
                  <a:lnTo>
                    <a:pt x="403" y="295"/>
                  </a:lnTo>
                  <a:lnTo>
                    <a:pt x="394" y="297"/>
                  </a:lnTo>
                  <a:lnTo>
                    <a:pt x="384" y="299"/>
                  </a:lnTo>
                  <a:lnTo>
                    <a:pt x="372" y="298"/>
                  </a:lnTo>
                  <a:lnTo>
                    <a:pt x="361" y="298"/>
                  </a:lnTo>
                  <a:lnTo>
                    <a:pt x="350" y="297"/>
                  </a:lnTo>
                  <a:lnTo>
                    <a:pt x="339" y="296"/>
                  </a:lnTo>
                  <a:lnTo>
                    <a:pt x="326" y="292"/>
                  </a:lnTo>
                  <a:lnTo>
                    <a:pt x="314" y="290"/>
                  </a:lnTo>
                  <a:lnTo>
                    <a:pt x="302" y="289"/>
                  </a:lnTo>
                  <a:lnTo>
                    <a:pt x="290" y="287"/>
                  </a:lnTo>
                  <a:lnTo>
                    <a:pt x="278" y="285"/>
                  </a:lnTo>
                  <a:lnTo>
                    <a:pt x="267" y="284"/>
                  </a:lnTo>
                  <a:lnTo>
                    <a:pt x="255" y="284"/>
                  </a:lnTo>
                  <a:lnTo>
                    <a:pt x="245" y="285"/>
                  </a:lnTo>
                  <a:lnTo>
                    <a:pt x="231" y="280"/>
                  </a:lnTo>
                  <a:lnTo>
                    <a:pt x="219" y="278"/>
                  </a:lnTo>
                  <a:lnTo>
                    <a:pt x="204" y="275"/>
                  </a:lnTo>
                  <a:lnTo>
                    <a:pt x="191" y="274"/>
                  </a:lnTo>
                  <a:lnTo>
                    <a:pt x="176" y="272"/>
                  </a:lnTo>
                  <a:lnTo>
                    <a:pt x="162" y="272"/>
                  </a:lnTo>
                  <a:lnTo>
                    <a:pt x="148" y="271"/>
                  </a:lnTo>
                  <a:lnTo>
                    <a:pt x="135" y="271"/>
                  </a:lnTo>
                  <a:lnTo>
                    <a:pt x="119" y="270"/>
                  </a:lnTo>
                  <a:lnTo>
                    <a:pt x="104" y="270"/>
                  </a:lnTo>
                  <a:lnTo>
                    <a:pt x="92" y="268"/>
                  </a:lnTo>
                  <a:lnTo>
                    <a:pt x="79" y="266"/>
                  </a:lnTo>
                  <a:lnTo>
                    <a:pt x="65" y="262"/>
                  </a:lnTo>
                  <a:lnTo>
                    <a:pt x="53" y="259"/>
                  </a:lnTo>
                  <a:lnTo>
                    <a:pt x="39" y="255"/>
                  </a:lnTo>
                  <a:lnTo>
                    <a:pt x="30" y="249"/>
                  </a:lnTo>
                  <a:lnTo>
                    <a:pt x="29" y="247"/>
                  </a:lnTo>
                  <a:lnTo>
                    <a:pt x="27" y="246"/>
                  </a:lnTo>
                  <a:lnTo>
                    <a:pt x="30" y="236"/>
                  </a:lnTo>
                  <a:lnTo>
                    <a:pt x="32" y="226"/>
                  </a:lnTo>
                  <a:lnTo>
                    <a:pt x="33" y="218"/>
                  </a:lnTo>
                  <a:lnTo>
                    <a:pt x="35" y="209"/>
                  </a:lnTo>
                  <a:lnTo>
                    <a:pt x="33" y="198"/>
                  </a:lnTo>
                  <a:lnTo>
                    <a:pt x="33" y="190"/>
                  </a:lnTo>
                  <a:lnTo>
                    <a:pt x="31" y="179"/>
                  </a:lnTo>
                  <a:lnTo>
                    <a:pt x="30" y="170"/>
                  </a:lnTo>
                  <a:lnTo>
                    <a:pt x="26" y="159"/>
                  </a:lnTo>
                  <a:lnTo>
                    <a:pt x="24" y="151"/>
                  </a:lnTo>
                  <a:lnTo>
                    <a:pt x="23" y="140"/>
                  </a:lnTo>
                  <a:lnTo>
                    <a:pt x="20" y="131"/>
                  </a:lnTo>
                  <a:lnTo>
                    <a:pt x="17" y="122"/>
                  </a:lnTo>
                  <a:lnTo>
                    <a:pt x="13" y="112"/>
                  </a:lnTo>
                  <a:lnTo>
                    <a:pt x="12" y="103"/>
                  </a:lnTo>
                  <a:lnTo>
                    <a:pt x="11" y="96"/>
                  </a:lnTo>
                  <a:lnTo>
                    <a:pt x="14" y="86"/>
                  </a:lnTo>
                  <a:lnTo>
                    <a:pt x="17" y="77"/>
                  </a:lnTo>
                  <a:lnTo>
                    <a:pt x="14" y="69"/>
                  </a:lnTo>
                  <a:lnTo>
                    <a:pt x="13" y="59"/>
                  </a:lnTo>
                  <a:lnTo>
                    <a:pt x="11" y="50"/>
                  </a:lnTo>
                  <a:lnTo>
                    <a:pt x="7" y="42"/>
                  </a:lnTo>
                  <a:lnTo>
                    <a:pt x="3" y="32"/>
                  </a:lnTo>
                  <a:lnTo>
                    <a:pt x="1" y="23"/>
                  </a:lnTo>
                  <a:lnTo>
                    <a:pt x="0" y="13"/>
                  </a:lnTo>
                  <a:lnTo>
                    <a:pt x="1" y="5"/>
                  </a:lnTo>
                  <a:lnTo>
                    <a:pt x="9" y="4"/>
                  </a:lnTo>
                  <a:lnTo>
                    <a:pt x="18" y="4"/>
                  </a:lnTo>
                  <a:lnTo>
                    <a:pt x="25" y="4"/>
                  </a:lnTo>
                  <a:lnTo>
                    <a:pt x="35" y="5"/>
                  </a:lnTo>
                  <a:lnTo>
                    <a:pt x="43" y="4"/>
                  </a:lnTo>
                  <a:lnTo>
                    <a:pt x="51" y="4"/>
                  </a:lnTo>
                  <a:lnTo>
                    <a:pt x="59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2" name="Freeform 467"/>
            <p:cNvSpPr>
              <a:spLocks/>
            </p:cNvSpPr>
            <p:nvPr/>
          </p:nvSpPr>
          <p:spPr bwMode="auto">
            <a:xfrm>
              <a:off x="6639" y="3880"/>
              <a:ext cx="12" cy="3"/>
            </a:xfrm>
            <a:custGeom>
              <a:avLst/>
              <a:gdLst>
                <a:gd name="T0" fmla="*/ 0 w 46"/>
                <a:gd name="T1" fmla="*/ 0 h 13"/>
                <a:gd name="T2" fmla="*/ 0 w 46"/>
                <a:gd name="T3" fmla="*/ 0 h 13"/>
                <a:gd name="T4" fmla="*/ 0 w 46"/>
                <a:gd name="T5" fmla="*/ 0 h 13"/>
                <a:gd name="T6" fmla="*/ 0 w 46"/>
                <a:gd name="T7" fmla="*/ 0 h 13"/>
                <a:gd name="T8" fmla="*/ 0 w 46"/>
                <a:gd name="T9" fmla="*/ 0 h 13"/>
                <a:gd name="T10" fmla="*/ 0 w 46"/>
                <a:gd name="T11" fmla="*/ 0 h 13"/>
                <a:gd name="T12" fmla="*/ 0 w 46"/>
                <a:gd name="T13" fmla="*/ 0 h 13"/>
                <a:gd name="T14" fmla="*/ 0 w 46"/>
                <a:gd name="T15" fmla="*/ 0 h 13"/>
                <a:gd name="T16" fmla="*/ 0 w 46"/>
                <a:gd name="T17" fmla="*/ 0 h 13"/>
                <a:gd name="T18" fmla="*/ 0 w 46"/>
                <a:gd name="T19" fmla="*/ 0 h 13"/>
                <a:gd name="T20" fmla="*/ 0 w 46"/>
                <a:gd name="T21" fmla="*/ 0 h 13"/>
                <a:gd name="T22" fmla="*/ 0 w 46"/>
                <a:gd name="T23" fmla="*/ 0 h 13"/>
                <a:gd name="T24" fmla="*/ 0 w 46"/>
                <a:gd name="T25" fmla="*/ 0 h 13"/>
                <a:gd name="T26" fmla="*/ 0 w 46"/>
                <a:gd name="T27" fmla="*/ 0 h 13"/>
                <a:gd name="T28" fmla="*/ 0 w 46"/>
                <a:gd name="T29" fmla="*/ 0 h 13"/>
                <a:gd name="T30" fmla="*/ 0 w 46"/>
                <a:gd name="T31" fmla="*/ 0 h 13"/>
                <a:gd name="T32" fmla="*/ 0 w 46"/>
                <a:gd name="T33" fmla="*/ 0 h 13"/>
                <a:gd name="T34" fmla="*/ 0 w 46"/>
                <a:gd name="T35" fmla="*/ 0 h 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3"/>
                <a:gd name="T56" fmla="*/ 46 w 46"/>
                <a:gd name="T57" fmla="*/ 13 h 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3">
                  <a:moveTo>
                    <a:pt x="2" y="1"/>
                  </a:moveTo>
                  <a:lnTo>
                    <a:pt x="11" y="1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3" y="5"/>
                  </a:lnTo>
                  <a:lnTo>
                    <a:pt x="44" y="9"/>
                  </a:lnTo>
                  <a:lnTo>
                    <a:pt x="46" y="13"/>
                  </a:lnTo>
                  <a:lnTo>
                    <a:pt x="40" y="13"/>
                  </a:lnTo>
                  <a:lnTo>
                    <a:pt x="32" y="13"/>
                  </a:lnTo>
                  <a:lnTo>
                    <a:pt x="28" y="12"/>
                  </a:lnTo>
                  <a:lnTo>
                    <a:pt x="22" y="11"/>
                  </a:lnTo>
                  <a:lnTo>
                    <a:pt x="11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3" name="Freeform 468"/>
            <p:cNvSpPr>
              <a:spLocks/>
            </p:cNvSpPr>
            <p:nvPr/>
          </p:nvSpPr>
          <p:spPr bwMode="auto">
            <a:xfrm>
              <a:off x="6558" y="3887"/>
              <a:ext cx="88" cy="14"/>
            </a:xfrm>
            <a:custGeom>
              <a:avLst/>
              <a:gdLst>
                <a:gd name="T0" fmla="*/ 0 w 353"/>
                <a:gd name="T1" fmla="*/ 0 h 57"/>
                <a:gd name="T2" fmla="*/ 0 w 353"/>
                <a:gd name="T3" fmla="*/ 0 h 57"/>
                <a:gd name="T4" fmla="*/ 0 w 353"/>
                <a:gd name="T5" fmla="*/ 0 h 57"/>
                <a:gd name="T6" fmla="*/ 0 w 353"/>
                <a:gd name="T7" fmla="*/ 0 h 57"/>
                <a:gd name="T8" fmla="*/ 0 w 353"/>
                <a:gd name="T9" fmla="*/ 0 h 57"/>
                <a:gd name="T10" fmla="*/ 0 w 353"/>
                <a:gd name="T11" fmla="*/ 0 h 57"/>
                <a:gd name="T12" fmla="*/ 0 w 353"/>
                <a:gd name="T13" fmla="*/ 0 h 57"/>
                <a:gd name="T14" fmla="*/ 0 w 353"/>
                <a:gd name="T15" fmla="*/ 0 h 57"/>
                <a:gd name="T16" fmla="*/ 0 w 353"/>
                <a:gd name="T17" fmla="*/ 0 h 57"/>
                <a:gd name="T18" fmla="*/ 0 w 353"/>
                <a:gd name="T19" fmla="*/ 0 h 57"/>
                <a:gd name="T20" fmla="*/ 0 w 353"/>
                <a:gd name="T21" fmla="*/ 0 h 57"/>
                <a:gd name="T22" fmla="*/ 0 w 353"/>
                <a:gd name="T23" fmla="*/ 0 h 57"/>
                <a:gd name="T24" fmla="*/ 0 w 353"/>
                <a:gd name="T25" fmla="*/ 0 h 57"/>
                <a:gd name="T26" fmla="*/ 0 w 353"/>
                <a:gd name="T27" fmla="*/ 0 h 57"/>
                <a:gd name="T28" fmla="*/ 0 w 353"/>
                <a:gd name="T29" fmla="*/ 0 h 57"/>
                <a:gd name="T30" fmla="*/ 0 w 353"/>
                <a:gd name="T31" fmla="*/ 0 h 57"/>
                <a:gd name="T32" fmla="*/ 0 w 353"/>
                <a:gd name="T33" fmla="*/ 0 h 57"/>
                <a:gd name="T34" fmla="*/ 0 w 353"/>
                <a:gd name="T35" fmla="*/ 0 h 57"/>
                <a:gd name="T36" fmla="*/ 0 w 353"/>
                <a:gd name="T37" fmla="*/ 0 h 57"/>
                <a:gd name="T38" fmla="*/ 0 w 353"/>
                <a:gd name="T39" fmla="*/ 0 h 57"/>
                <a:gd name="T40" fmla="*/ 0 w 353"/>
                <a:gd name="T41" fmla="*/ 0 h 57"/>
                <a:gd name="T42" fmla="*/ 0 w 353"/>
                <a:gd name="T43" fmla="*/ 0 h 57"/>
                <a:gd name="T44" fmla="*/ 0 w 353"/>
                <a:gd name="T45" fmla="*/ 0 h 57"/>
                <a:gd name="T46" fmla="*/ 0 w 353"/>
                <a:gd name="T47" fmla="*/ 0 h 57"/>
                <a:gd name="T48" fmla="*/ 0 w 353"/>
                <a:gd name="T49" fmla="*/ 0 h 57"/>
                <a:gd name="T50" fmla="*/ 0 w 353"/>
                <a:gd name="T51" fmla="*/ 0 h 57"/>
                <a:gd name="T52" fmla="*/ 0 w 353"/>
                <a:gd name="T53" fmla="*/ 0 h 57"/>
                <a:gd name="T54" fmla="*/ 0 w 353"/>
                <a:gd name="T55" fmla="*/ 0 h 57"/>
                <a:gd name="T56" fmla="*/ 0 w 353"/>
                <a:gd name="T57" fmla="*/ 0 h 57"/>
                <a:gd name="T58" fmla="*/ 0 w 353"/>
                <a:gd name="T59" fmla="*/ 0 h 57"/>
                <a:gd name="T60" fmla="*/ 0 w 353"/>
                <a:gd name="T61" fmla="*/ 0 h 57"/>
                <a:gd name="T62" fmla="*/ 0 w 353"/>
                <a:gd name="T63" fmla="*/ 0 h 57"/>
                <a:gd name="T64" fmla="*/ 0 w 353"/>
                <a:gd name="T65" fmla="*/ 0 h 57"/>
                <a:gd name="T66" fmla="*/ 0 w 353"/>
                <a:gd name="T67" fmla="*/ 0 h 57"/>
                <a:gd name="T68" fmla="*/ 0 w 353"/>
                <a:gd name="T69" fmla="*/ 0 h 57"/>
                <a:gd name="T70" fmla="*/ 0 w 353"/>
                <a:gd name="T71" fmla="*/ 0 h 57"/>
                <a:gd name="T72" fmla="*/ 0 w 353"/>
                <a:gd name="T73" fmla="*/ 0 h 57"/>
                <a:gd name="T74" fmla="*/ 0 w 353"/>
                <a:gd name="T75" fmla="*/ 0 h 57"/>
                <a:gd name="T76" fmla="*/ 0 w 353"/>
                <a:gd name="T77" fmla="*/ 0 h 57"/>
                <a:gd name="T78" fmla="*/ 0 w 353"/>
                <a:gd name="T79" fmla="*/ 0 h 57"/>
                <a:gd name="T80" fmla="*/ 0 w 353"/>
                <a:gd name="T81" fmla="*/ 0 h 57"/>
                <a:gd name="T82" fmla="*/ 0 w 353"/>
                <a:gd name="T83" fmla="*/ 0 h 57"/>
                <a:gd name="T84" fmla="*/ 0 w 353"/>
                <a:gd name="T85" fmla="*/ 0 h 57"/>
                <a:gd name="T86" fmla="*/ 0 w 353"/>
                <a:gd name="T87" fmla="*/ 0 h 57"/>
                <a:gd name="T88" fmla="*/ 0 w 353"/>
                <a:gd name="T89" fmla="*/ 0 h 57"/>
                <a:gd name="T90" fmla="*/ 0 w 353"/>
                <a:gd name="T91" fmla="*/ 0 h 57"/>
                <a:gd name="T92" fmla="*/ 0 w 353"/>
                <a:gd name="T93" fmla="*/ 0 h 57"/>
                <a:gd name="T94" fmla="*/ 0 w 353"/>
                <a:gd name="T95" fmla="*/ 0 h 57"/>
                <a:gd name="T96" fmla="*/ 0 w 353"/>
                <a:gd name="T97" fmla="*/ 0 h 57"/>
                <a:gd name="T98" fmla="*/ 0 w 353"/>
                <a:gd name="T99" fmla="*/ 0 h 57"/>
                <a:gd name="T100" fmla="*/ 0 w 353"/>
                <a:gd name="T101" fmla="*/ 0 h 57"/>
                <a:gd name="T102" fmla="*/ 0 w 353"/>
                <a:gd name="T103" fmla="*/ 0 h 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53"/>
                <a:gd name="T157" fmla="*/ 0 h 57"/>
                <a:gd name="T158" fmla="*/ 353 w 353"/>
                <a:gd name="T159" fmla="*/ 57 h 5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53" h="57">
                  <a:moveTo>
                    <a:pt x="12" y="0"/>
                  </a:moveTo>
                  <a:lnTo>
                    <a:pt x="33" y="0"/>
                  </a:lnTo>
                  <a:lnTo>
                    <a:pt x="55" y="0"/>
                  </a:lnTo>
                  <a:lnTo>
                    <a:pt x="75" y="1"/>
                  </a:lnTo>
                  <a:lnTo>
                    <a:pt x="98" y="1"/>
                  </a:lnTo>
                  <a:lnTo>
                    <a:pt x="118" y="2"/>
                  </a:lnTo>
                  <a:lnTo>
                    <a:pt x="140" y="4"/>
                  </a:lnTo>
                  <a:lnTo>
                    <a:pt x="161" y="7"/>
                  </a:lnTo>
                  <a:lnTo>
                    <a:pt x="182" y="10"/>
                  </a:lnTo>
                  <a:lnTo>
                    <a:pt x="204" y="11"/>
                  </a:lnTo>
                  <a:lnTo>
                    <a:pt x="224" y="13"/>
                  </a:lnTo>
                  <a:lnTo>
                    <a:pt x="245" y="16"/>
                  </a:lnTo>
                  <a:lnTo>
                    <a:pt x="267" y="20"/>
                  </a:lnTo>
                  <a:lnTo>
                    <a:pt x="287" y="22"/>
                  </a:lnTo>
                  <a:lnTo>
                    <a:pt x="309" y="24"/>
                  </a:lnTo>
                  <a:lnTo>
                    <a:pt x="330" y="26"/>
                  </a:lnTo>
                  <a:lnTo>
                    <a:pt x="353" y="29"/>
                  </a:lnTo>
                  <a:lnTo>
                    <a:pt x="351" y="35"/>
                  </a:lnTo>
                  <a:lnTo>
                    <a:pt x="350" y="42"/>
                  </a:lnTo>
                  <a:lnTo>
                    <a:pt x="349" y="49"/>
                  </a:lnTo>
                  <a:lnTo>
                    <a:pt x="349" y="57"/>
                  </a:lnTo>
                  <a:lnTo>
                    <a:pt x="332" y="53"/>
                  </a:lnTo>
                  <a:lnTo>
                    <a:pt x="317" y="49"/>
                  </a:lnTo>
                  <a:lnTo>
                    <a:pt x="300" y="46"/>
                  </a:lnTo>
                  <a:lnTo>
                    <a:pt x="285" y="43"/>
                  </a:lnTo>
                  <a:lnTo>
                    <a:pt x="269" y="41"/>
                  </a:lnTo>
                  <a:lnTo>
                    <a:pt x="252" y="39"/>
                  </a:lnTo>
                  <a:lnTo>
                    <a:pt x="237" y="37"/>
                  </a:lnTo>
                  <a:lnTo>
                    <a:pt x="220" y="36"/>
                  </a:lnTo>
                  <a:lnTo>
                    <a:pt x="203" y="34"/>
                  </a:lnTo>
                  <a:lnTo>
                    <a:pt x="185" y="34"/>
                  </a:lnTo>
                  <a:lnTo>
                    <a:pt x="169" y="31"/>
                  </a:lnTo>
                  <a:lnTo>
                    <a:pt x="152" y="31"/>
                  </a:lnTo>
                  <a:lnTo>
                    <a:pt x="134" y="30"/>
                  </a:lnTo>
                  <a:lnTo>
                    <a:pt x="118" y="30"/>
                  </a:lnTo>
                  <a:lnTo>
                    <a:pt x="102" y="29"/>
                  </a:lnTo>
                  <a:lnTo>
                    <a:pt x="87" y="29"/>
                  </a:lnTo>
                  <a:lnTo>
                    <a:pt x="80" y="25"/>
                  </a:lnTo>
                  <a:lnTo>
                    <a:pt x="73" y="24"/>
                  </a:lnTo>
                  <a:lnTo>
                    <a:pt x="62" y="22"/>
                  </a:lnTo>
                  <a:lnTo>
                    <a:pt x="52" y="22"/>
                  </a:lnTo>
                  <a:lnTo>
                    <a:pt x="40" y="22"/>
                  </a:lnTo>
                  <a:lnTo>
                    <a:pt x="29" y="22"/>
                  </a:lnTo>
                  <a:lnTo>
                    <a:pt x="19" y="22"/>
                  </a:lnTo>
                  <a:lnTo>
                    <a:pt x="10" y="22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3"/>
                  </a:lnTo>
                  <a:lnTo>
                    <a:pt x="1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4" name="Freeform 469"/>
            <p:cNvSpPr>
              <a:spLocks/>
            </p:cNvSpPr>
            <p:nvPr/>
          </p:nvSpPr>
          <p:spPr bwMode="auto">
            <a:xfrm>
              <a:off x="7123" y="3887"/>
              <a:ext cx="22" cy="3"/>
            </a:xfrm>
            <a:custGeom>
              <a:avLst/>
              <a:gdLst>
                <a:gd name="T0" fmla="*/ 0 w 88"/>
                <a:gd name="T1" fmla="*/ 0 h 11"/>
                <a:gd name="T2" fmla="*/ 0 w 88"/>
                <a:gd name="T3" fmla="*/ 0 h 11"/>
                <a:gd name="T4" fmla="*/ 0 w 88"/>
                <a:gd name="T5" fmla="*/ 0 h 11"/>
                <a:gd name="T6" fmla="*/ 0 w 88"/>
                <a:gd name="T7" fmla="*/ 0 h 11"/>
                <a:gd name="T8" fmla="*/ 0 w 88"/>
                <a:gd name="T9" fmla="*/ 0 h 11"/>
                <a:gd name="T10" fmla="*/ 0 w 88"/>
                <a:gd name="T11" fmla="*/ 0 h 11"/>
                <a:gd name="T12" fmla="*/ 0 w 88"/>
                <a:gd name="T13" fmla="*/ 0 h 11"/>
                <a:gd name="T14" fmla="*/ 0 w 88"/>
                <a:gd name="T15" fmla="*/ 0 h 11"/>
                <a:gd name="T16" fmla="*/ 0 w 88"/>
                <a:gd name="T17" fmla="*/ 0 h 11"/>
                <a:gd name="T18" fmla="*/ 0 w 88"/>
                <a:gd name="T19" fmla="*/ 0 h 11"/>
                <a:gd name="T20" fmla="*/ 0 w 88"/>
                <a:gd name="T21" fmla="*/ 0 h 11"/>
                <a:gd name="T22" fmla="*/ 0 w 88"/>
                <a:gd name="T23" fmla="*/ 0 h 11"/>
                <a:gd name="T24" fmla="*/ 0 w 88"/>
                <a:gd name="T25" fmla="*/ 0 h 11"/>
                <a:gd name="T26" fmla="*/ 0 w 88"/>
                <a:gd name="T27" fmla="*/ 0 h 11"/>
                <a:gd name="T28" fmla="*/ 0 w 88"/>
                <a:gd name="T29" fmla="*/ 0 h 11"/>
                <a:gd name="T30" fmla="*/ 0 w 88"/>
                <a:gd name="T31" fmla="*/ 0 h 11"/>
                <a:gd name="T32" fmla="*/ 0 w 88"/>
                <a:gd name="T33" fmla="*/ 0 h 11"/>
                <a:gd name="T34" fmla="*/ 0 w 88"/>
                <a:gd name="T35" fmla="*/ 0 h 11"/>
                <a:gd name="T36" fmla="*/ 0 w 88"/>
                <a:gd name="T37" fmla="*/ 0 h 11"/>
                <a:gd name="T38" fmla="*/ 0 w 88"/>
                <a:gd name="T39" fmla="*/ 0 h 11"/>
                <a:gd name="T40" fmla="*/ 0 w 88"/>
                <a:gd name="T41" fmla="*/ 0 h 11"/>
                <a:gd name="T42" fmla="*/ 0 w 88"/>
                <a:gd name="T43" fmla="*/ 0 h 11"/>
                <a:gd name="T44" fmla="*/ 0 w 88"/>
                <a:gd name="T45" fmla="*/ 0 h 11"/>
                <a:gd name="T46" fmla="*/ 0 w 88"/>
                <a:gd name="T47" fmla="*/ 0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8"/>
                <a:gd name="T73" fmla="*/ 0 h 11"/>
                <a:gd name="T74" fmla="*/ 88 w 88"/>
                <a:gd name="T75" fmla="*/ 11 h 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8" h="11">
                  <a:moveTo>
                    <a:pt x="31" y="0"/>
                  </a:moveTo>
                  <a:lnTo>
                    <a:pt x="37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79" y="1"/>
                  </a:lnTo>
                  <a:lnTo>
                    <a:pt x="71" y="4"/>
                  </a:lnTo>
                  <a:lnTo>
                    <a:pt x="63" y="7"/>
                  </a:lnTo>
                  <a:lnTo>
                    <a:pt x="55" y="10"/>
                  </a:lnTo>
                  <a:lnTo>
                    <a:pt x="45" y="11"/>
                  </a:lnTo>
                  <a:lnTo>
                    <a:pt x="36" y="11"/>
                  </a:lnTo>
                  <a:lnTo>
                    <a:pt x="28" y="11"/>
                  </a:lnTo>
                  <a:lnTo>
                    <a:pt x="20" y="11"/>
                  </a:lnTo>
                  <a:lnTo>
                    <a:pt x="10" y="9"/>
                  </a:lnTo>
                  <a:lnTo>
                    <a:pt x="0" y="6"/>
                  </a:lnTo>
                  <a:lnTo>
                    <a:pt x="7" y="3"/>
                  </a:lnTo>
                  <a:lnTo>
                    <a:pt x="16" y="3"/>
                  </a:lnTo>
                  <a:lnTo>
                    <a:pt x="23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5" name="Freeform 470"/>
            <p:cNvSpPr>
              <a:spLocks/>
            </p:cNvSpPr>
            <p:nvPr/>
          </p:nvSpPr>
          <p:spPr bwMode="auto">
            <a:xfrm>
              <a:off x="6498" y="3889"/>
              <a:ext cx="38" cy="67"/>
            </a:xfrm>
            <a:custGeom>
              <a:avLst/>
              <a:gdLst>
                <a:gd name="T0" fmla="*/ 0 w 153"/>
                <a:gd name="T1" fmla="*/ 0 h 267"/>
                <a:gd name="T2" fmla="*/ 0 w 153"/>
                <a:gd name="T3" fmla="*/ 0 h 267"/>
                <a:gd name="T4" fmla="*/ 0 w 153"/>
                <a:gd name="T5" fmla="*/ 0 h 267"/>
                <a:gd name="T6" fmla="*/ 0 w 153"/>
                <a:gd name="T7" fmla="*/ 0 h 267"/>
                <a:gd name="T8" fmla="*/ 0 w 153"/>
                <a:gd name="T9" fmla="*/ 0 h 267"/>
                <a:gd name="T10" fmla="*/ 0 w 153"/>
                <a:gd name="T11" fmla="*/ 0 h 267"/>
                <a:gd name="T12" fmla="*/ 0 w 153"/>
                <a:gd name="T13" fmla="*/ 0 h 267"/>
                <a:gd name="T14" fmla="*/ 0 w 153"/>
                <a:gd name="T15" fmla="*/ 0 h 267"/>
                <a:gd name="T16" fmla="*/ 0 w 153"/>
                <a:gd name="T17" fmla="*/ 0 h 267"/>
                <a:gd name="T18" fmla="*/ 0 w 153"/>
                <a:gd name="T19" fmla="*/ 0 h 267"/>
                <a:gd name="T20" fmla="*/ 0 w 153"/>
                <a:gd name="T21" fmla="*/ 0 h 267"/>
                <a:gd name="T22" fmla="*/ 0 w 153"/>
                <a:gd name="T23" fmla="*/ 0 h 267"/>
                <a:gd name="T24" fmla="*/ 0 w 153"/>
                <a:gd name="T25" fmla="*/ 0 h 267"/>
                <a:gd name="T26" fmla="*/ 0 w 153"/>
                <a:gd name="T27" fmla="*/ 0 h 267"/>
                <a:gd name="T28" fmla="*/ 0 w 153"/>
                <a:gd name="T29" fmla="*/ 0 h 267"/>
                <a:gd name="T30" fmla="*/ 0 w 153"/>
                <a:gd name="T31" fmla="*/ 0 h 267"/>
                <a:gd name="T32" fmla="*/ 0 w 153"/>
                <a:gd name="T33" fmla="*/ 0 h 267"/>
                <a:gd name="T34" fmla="*/ 0 w 153"/>
                <a:gd name="T35" fmla="*/ 0 h 267"/>
                <a:gd name="T36" fmla="*/ 0 w 153"/>
                <a:gd name="T37" fmla="*/ 0 h 267"/>
                <a:gd name="T38" fmla="*/ 0 w 153"/>
                <a:gd name="T39" fmla="*/ 0 h 267"/>
                <a:gd name="T40" fmla="*/ 0 w 153"/>
                <a:gd name="T41" fmla="*/ 0 h 267"/>
                <a:gd name="T42" fmla="*/ 0 w 153"/>
                <a:gd name="T43" fmla="*/ 0 h 267"/>
                <a:gd name="T44" fmla="*/ 0 w 153"/>
                <a:gd name="T45" fmla="*/ 0 h 267"/>
                <a:gd name="T46" fmla="*/ 0 w 153"/>
                <a:gd name="T47" fmla="*/ 0 h 267"/>
                <a:gd name="T48" fmla="*/ 0 w 153"/>
                <a:gd name="T49" fmla="*/ 0 h 267"/>
                <a:gd name="T50" fmla="*/ 0 w 153"/>
                <a:gd name="T51" fmla="*/ 0 h 267"/>
                <a:gd name="T52" fmla="*/ 0 w 153"/>
                <a:gd name="T53" fmla="*/ 0 h 267"/>
                <a:gd name="T54" fmla="*/ 0 w 153"/>
                <a:gd name="T55" fmla="*/ 0 h 267"/>
                <a:gd name="T56" fmla="*/ 0 w 153"/>
                <a:gd name="T57" fmla="*/ 0 h 267"/>
                <a:gd name="T58" fmla="*/ 0 w 153"/>
                <a:gd name="T59" fmla="*/ 0 h 267"/>
                <a:gd name="T60" fmla="*/ 0 w 153"/>
                <a:gd name="T61" fmla="*/ 0 h 267"/>
                <a:gd name="T62" fmla="*/ 0 w 153"/>
                <a:gd name="T63" fmla="*/ 0 h 267"/>
                <a:gd name="T64" fmla="*/ 0 w 153"/>
                <a:gd name="T65" fmla="*/ 0 h 267"/>
                <a:gd name="T66" fmla="*/ 0 w 153"/>
                <a:gd name="T67" fmla="*/ 0 h 267"/>
                <a:gd name="T68" fmla="*/ 0 w 153"/>
                <a:gd name="T69" fmla="*/ 0 h 267"/>
                <a:gd name="T70" fmla="*/ 0 w 153"/>
                <a:gd name="T71" fmla="*/ 0 h 267"/>
                <a:gd name="T72" fmla="*/ 0 w 153"/>
                <a:gd name="T73" fmla="*/ 0 h 267"/>
                <a:gd name="T74" fmla="*/ 0 w 153"/>
                <a:gd name="T75" fmla="*/ 0 h 267"/>
                <a:gd name="T76" fmla="*/ 0 w 153"/>
                <a:gd name="T77" fmla="*/ 0 h 267"/>
                <a:gd name="T78" fmla="*/ 0 w 153"/>
                <a:gd name="T79" fmla="*/ 0 h 267"/>
                <a:gd name="T80" fmla="*/ 0 w 153"/>
                <a:gd name="T81" fmla="*/ 0 h 267"/>
                <a:gd name="T82" fmla="*/ 0 w 153"/>
                <a:gd name="T83" fmla="*/ 0 h 267"/>
                <a:gd name="T84" fmla="*/ 0 w 153"/>
                <a:gd name="T85" fmla="*/ 0 h 267"/>
                <a:gd name="T86" fmla="*/ 0 w 153"/>
                <a:gd name="T87" fmla="*/ 0 h 267"/>
                <a:gd name="T88" fmla="*/ 0 w 153"/>
                <a:gd name="T89" fmla="*/ 0 h 2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3"/>
                <a:gd name="T136" fmla="*/ 0 h 267"/>
                <a:gd name="T137" fmla="*/ 153 w 153"/>
                <a:gd name="T138" fmla="*/ 267 h 26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3" h="267">
                  <a:moveTo>
                    <a:pt x="96" y="0"/>
                  </a:moveTo>
                  <a:lnTo>
                    <a:pt x="102" y="0"/>
                  </a:lnTo>
                  <a:lnTo>
                    <a:pt x="107" y="1"/>
                  </a:lnTo>
                  <a:lnTo>
                    <a:pt x="111" y="2"/>
                  </a:lnTo>
                  <a:lnTo>
                    <a:pt x="116" y="3"/>
                  </a:lnTo>
                  <a:lnTo>
                    <a:pt x="118" y="6"/>
                  </a:lnTo>
                  <a:lnTo>
                    <a:pt x="120" y="12"/>
                  </a:lnTo>
                  <a:lnTo>
                    <a:pt x="118" y="19"/>
                  </a:lnTo>
                  <a:lnTo>
                    <a:pt x="114" y="27"/>
                  </a:lnTo>
                  <a:lnTo>
                    <a:pt x="108" y="32"/>
                  </a:lnTo>
                  <a:lnTo>
                    <a:pt x="104" y="36"/>
                  </a:lnTo>
                  <a:lnTo>
                    <a:pt x="98" y="42"/>
                  </a:lnTo>
                  <a:lnTo>
                    <a:pt x="94" y="46"/>
                  </a:lnTo>
                  <a:lnTo>
                    <a:pt x="82" y="55"/>
                  </a:lnTo>
                  <a:lnTo>
                    <a:pt x="76" y="61"/>
                  </a:lnTo>
                  <a:lnTo>
                    <a:pt x="79" y="67"/>
                  </a:lnTo>
                  <a:lnTo>
                    <a:pt x="82" y="69"/>
                  </a:lnTo>
                  <a:lnTo>
                    <a:pt x="85" y="69"/>
                  </a:lnTo>
                  <a:lnTo>
                    <a:pt x="93" y="67"/>
                  </a:lnTo>
                  <a:lnTo>
                    <a:pt x="96" y="63"/>
                  </a:lnTo>
                  <a:lnTo>
                    <a:pt x="102" y="58"/>
                  </a:lnTo>
                  <a:lnTo>
                    <a:pt x="107" y="54"/>
                  </a:lnTo>
                  <a:lnTo>
                    <a:pt x="114" y="49"/>
                  </a:lnTo>
                  <a:lnTo>
                    <a:pt x="119" y="45"/>
                  </a:lnTo>
                  <a:lnTo>
                    <a:pt x="126" y="42"/>
                  </a:lnTo>
                  <a:lnTo>
                    <a:pt x="131" y="40"/>
                  </a:lnTo>
                  <a:lnTo>
                    <a:pt x="138" y="41"/>
                  </a:lnTo>
                  <a:lnTo>
                    <a:pt x="138" y="46"/>
                  </a:lnTo>
                  <a:lnTo>
                    <a:pt x="140" y="52"/>
                  </a:lnTo>
                  <a:lnTo>
                    <a:pt x="132" y="52"/>
                  </a:lnTo>
                  <a:lnTo>
                    <a:pt x="125" y="55"/>
                  </a:lnTo>
                  <a:lnTo>
                    <a:pt x="118" y="57"/>
                  </a:lnTo>
                  <a:lnTo>
                    <a:pt x="114" y="61"/>
                  </a:lnTo>
                  <a:lnTo>
                    <a:pt x="108" y="66"/>
                  </a:lnTo>
                  <a:lnTo>
                    <a:pt x="105" y="72"/>
                  </a:lnTo>
                  <a:lnTo>
                    <a:pt x="104" y="78"/>
                  </a:lnTo>
                  <a:lnTo>
                    <a:pt x="104" y="87"/>
                  </a:lnTo>
                  <a:lnTo>
                    <a:pt x="112" y="83"/>
                  </a:lnTo>
                  <a:lnTo>
                    <a:pt x="120" y="79"/>
                  </a:lnTo>
                  <a:lnTo>
                    <a:pt x="129" y="76"/>
                  </a:lnTo>
                  <a:lnTo>
                    <a:pt x="138" y="78"/>
                  </a:lnTo>
                  <a:lnTo>
                    <a:pt x="140" y="81"/>
                  </a:lnTo>
                  <a:lnTo>
                    <a:pt x="142" y="87"/>
                  </a:lnTo>
                  <a:lnTo>
                    <a:pt x="137" y="91"/>
                  </a:lnTo>
                  <a:lnTo>
                    <a:pt x="140" y="98"/>
                  </a:lnTo>
                  <a:lnTo>
                    <a:pt x="143" y="105"/>
                  </a:lnTo>
                  <a:lnTo>
                    <a:pt x="149" y="112"/>
                  </a:lnTo>
                  <a:lnTo>
                    <a:pt x="140" y="111"/>
                  </a:lnTo>
                  <a:lnTo>
                    <a:pt x="132" y="110"/>
                  </a:lnTo>
                  <a:lnTo>
                    <a:pt x="124" y="110"/>
                  </a:lnTo>
                  <a:lnTo>
                    <a:pt x="117" y="110"/>
                  </a:lnTo>
                  <a:lnTo>
                    <a:pt x="106" y="108"/>
                  </a:lnTo>
                  <a:lnTo>
                    <a:pt x="98" y="107"/>
                  </a:lnTo>
                  <a:lnTo>
                    <a:pt x="89" y="107"/>
                  </a:lnTo>
                  <a:lnTo>
                    <a:pt x="82" y="107"/>
                  </a:lnTo>
                  <a:lnTo>
                    <a:pt x="71" y="107"/>
                  </a:lnTo>
                  <a:lnTo>
                    <a:pt x="64" y="108"/>
                  </a:lnTo>
                  <a:lnTo>
                    <a:pt x="57" y="110"/>
                  </a:lnTo>
                  <a:lnTo>
                    <a:pt x="49" y="113"/>
                  </a:lnTo>
                  <a:lnTo>
                    <a:pt x="43" y="118"/>
                  </a:lnTo>
                  <a:lnTo>
                    <a:pt x="37" y="123"/>
                  </a:lnTo>
                  <a:lnTo>
                    <a:pt x="34" y="131"/>
                  </a:lnTo>
                  <a:lnTo>
                    <a:pt x="30" y="140"/>
                  </a:lnTo>
                  <a:lnTo>
                    <a:pt x="29" y="146"/>
                  </a:lnTo>
                  <a:lnTo>
                    <a:pt x="29" y="151"/>
                  </a:lnTo>
                  <a:lnTo>
                    <a:pt x="29" y="158"/>
                  </a:lnTo>
                  <a:lnTo>
                    <a:pt x="29" y="163"/>
                  </a:lnTo>
                  <a:lnTo>
                    <a:pt x="29" y="169"/>
                  </a:lnTo>
                  <a:lnTo>
                    <a:pt x="29" y="175"/>
                  </a:lnTo>
                  <a:lnTo>
                    <a:pt x="29" y="181"/>
                  </a:lnTo>
                  <a:lnTo>
                    <a:pt x="29" y="187"/>
                  </a:lnTo>
                  <a:lnTo>
                    <a:pt x="28" y="192"/>
                  </a:lnTo>
                  <a:lnTo>
                    <a:pt x="28" y="198"/>
                  </a:lnTo>
                  <a:lnTo>
                    <a:pt x="28" y="204"/>
                  </a:lnTo>
                  <a:lnTo>
                    <a:pt x="28" y="209"/>
                  </a:lnTo>
                  <a:lnTo>
                    <a:pt x="26" y="215"/>
                  </a:lnTo>
                  <a:lnTo>
                    <a:pt x="26" y="221"/>
                  </a:lnTo>
                  <a:lnTo>
                    <a:pt x="25" y="227"/>
                  </a:lnTo>
                  <a:lnTo>
                    <a:pt x="25" y="233"/>
                  </a:lnTo>
                  <a:lnTo>
                    <a:pt x="32" y="230"/>
                  </a:lnTo>
                  <a:lnTo>
                    <a:pt x="40" y="230"/>
                  </a:lnTo>
                  <a:lnTo>
                    <a:pt x="47" y="230"/>
                  </a:lnTo>
                  <a:lnTo>
                    <a:pt x="57" y="231"/>
                  </a:lnTo>
                  <a:lnTo>
                    <a:pt x="63" y="231"/>
                  </a:lnTo>
                  <a:lnTo>
                    <a:pt x="71" y="233"/>
                  </a:lnTo>
                  <a:lnTo>
                    <a:pt x="79" y="235"/>
                  </a:lnTo>
                  <a:lnTo>
                    <a:pt x="88" y="238"/>
                  </a:lnTo>
                  <a:lnTo>
                    <a:pt x="94" y="239"/>
                  </a:lnTo>
                  <a:lnTo>
                    <a:pt x="104" y="241"/>
                  </a:lnTo>
                  <a:lnTo>
                    <a:pt x="111" y="242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6" y="244"/>
                  </a:lnTo>
                  <a:lnTo>
                    <a:pt x="143" y="243"/>
                  </a:lnTo>
                  <a:lnTo>
                    <a:pt x="153" y="241"/>
                  </a:lnTo>
                  <a:lnTo>
                    <a:pt x="153" y="247"/>
                  </a:lnTo>
                  <a:lnTo>
                    <a:pt x="153" y="257"/>
                  </a:lnTo>
                  <a:lnTo>
                    <a:pt x="153" y="262"/>
                  </a:lnTo>
                  <a:lnTo>
                    <a:pt x="148" y="266"/>
                  </a:lnTo>
                  <a:lnTo>
                    <a:pt x="142" y="266"/>
                  </a:lnTo>
                  <a:lnTo>
                    <a:pt x="137" y="267"/>
                  </a:lnTo>
                  <a:lnTo>
                    <a:pt x="129" y="267"/>
                  </a:lnTo>
                  <a:lnTo>
                    <a:pt x="123" y="267"/>
                  </a:lnTo>
                  <a:lnTo>
                    <a:pt x="114" y="266"/>
                  </a:lnTo>
                  <a:lnTo>
                    <a:pt x="106" y="265"/>
                  </a:lnTo>
                  <a:lnTo>
                    <a:pt x="98" y="264"/>
                  </a:lnTo>
                  <a:lnTo>
                    <a:pt x="90" y="264"/>
                  </a:lnTo>
                  <a:lnTo>
                    <a:pt x="82" y="264"/>
                  </a:lnTo>
                  <a:lnTo>
                    <a:pt x="76" y="264"/>
                  </a:lnTo>
                  <a:lnTo>
                    <a:pt x="70" y="264"/>
                  </a:lnTo>
                  <a:lnTo>
                    <a:pt x="65" y="265"/>
                  </a:lnTo>
                  <a:lnTo>
                    <a:pt x="53" y="260"/>
                  </a:lnTo>
                  <a:lnTo>
                    <a:pt x="43" y="257"/>
                  </a:lnTo>
                  <a:lnTo>
                    <a:pt x="34" y="252"/>
                  </a:lnTo>
                  <a:lnTo>
                    <a:pt x="25" y="246"/>
                  </a:lnTo>
                  <a:lnTo>
                    <a:pt x="16" y="236"/>
                  </a:lnTo>
                  <a:lnTo>
                    <a:pt x="10" y="225"/>
                  </a:lnTo>
                  <a:lnTo>
                    <a:pt x="4" y="212"/>
                  </a:lnTo>
                  <a:lnTo>
                    <a:pt x="1" y="198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1" y="152"/>
                  </a:lnTo>
                  <a:lnTo>
                    <a:pt x="5" y="138"/>
                  </a:lnTo>
                  <a:lnTo>
                    <a:pt x="8" y="122"/>
                  </a:lnTo>
                  <a:lnTo>
                    <a:pt x="13" y="107"/>
                  </a:lnTo>
                  <a:lnTo>
                    <a:pt x="20" y="92"/>
                  </a:lnTo>
                  <a:lnTo>
                    <a:pt x="28" y="78"/>
                  </a:lnTo>
                  <a:lnTo>
                    <a:pt x="35" y="65"/>
                  </a:lnTo>
                  <a:lnTo>
                    <a:pt x="45" y="54"/>
                  </a:lnTo>
                  <a:lnTo>
                    <a:pt x="54" y="43"/>
                  </a:lnTo>
                  <a:lnTo>
                    <a:pt x="65" y="35"/>
                  </a:lnTo>
                  <a:lnTo>
                    <a:pt x="71" y="26"/>
                  </a:lnTo>
                  <a:lnTo>
                    <a:pt x="81" y="17"/>
                  </a:lnTo>
                  <a:lnTo>
                    <a:pt x="88" y="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6" name="Freeform 471"/>
            <p:cNvSpPr>
              <a:spLocks/>
            </p:cNvSpPr>
            <p:nvPr/>
          </p:nvSpPr>
          <p:spPr bwMode="auto">
            <a:xfrm>
              <a:off x="6703" y="3891"/>
              <a:ext cx="12" cy="10"/>
            </a:xfrm>
            <a:custGeom>
              <a:avLst/>
              <a:gdLst>
                <a:gd name="T0" fmla="*/ 0 w 47"/>
                <a:gd name="T1" fmla="*/ 0 h 39"/>
                <a:gd name="T2" fmla="*/ 0 w 47"/>
                <a:gd name="T3" fmla="*/ 0 h 39"/>
                <a:gd name="T4" fmla="*/ 0 w 47"/>
                <a:gd name="T5" fmla="*/ 0 h 39"/>
                <a:gd name="T6" fmla="*/ 0 w 47"/>
                <a:gd name="T7" fmla="*/ 0 h 39"/>
                <a:gd name="T8" fmla="*/ 0 w 47"/>
                <a:gd name="T9" fmla="*/ 0 h 39"/>
                <a:gd name="T10" fmla="*/ 0 w 47"/>
                <a:gd name="T11" fmla="*/ 0 h 39"/>
                <a:gd name="T12" fmla="*/ 0 w 47"/>
                <a:gd name="T13" fmla="*/ 0 h 39"/>
                <a:gd name="T14" fmla="*/ 0 w 47"/>
                <a:gd name="T15" fmla="*/ 0 h 39"/>
                <a:gd name="T16" fmla="*/ 0 w 47"/>
                <a:gd name="T17" fmla="*/ 0 h 39"/>
                <a:gd name="T18" fmla="*/ 0 w 47"/>
                <a:gd name="T19" fmla="*/ 0 h 39"/>
                <a:gd name="T20" fmla="*/ 0 w 47"/>
                <a:gd name="T21" fmla="*/ 0 h 39"/>
                <a:gd name="T22" fmla="*/ 0 w 47"/>
                <a:gd name="T23" fmla="*/ 0 h 39"/>
                <a:gd name="T24" fmla="*/ 0 w 47"/>
                <a:gd name="T25" fmla="*/ 0 h 39"/>
                <a:gd name="T26" fmla="*/ 0 w 47"/>
                <a:gd name="T27" fmla="*/ 0 h 39"/>
                <a:gd name="T28" fmla="*/ 0 w 47"/>
                <a:gd name="T29" fmla="*/ 0 h 39"/>
                <a:gd name="T30" fmla="*/ 0 w 47"/>
                <a:gd name="T31" fmla="*/ 0 h 39"/>
                <a:gd name="T32" fmla="*/ 0 w 47"/>
                <a:gd name="T33" fmla="*/ 0 h 39"/>
                <a:gd name="T34" fmla="*/ 0 w 47"/>
                <a:gd name="T35" fmla="*/ 0 h 39"/>
                <a:gd name="T36" fmla="*/ 0 w 47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7"/>
                <a:gd name="T58" fmla="*/ 0 h 39"/>
                <a:gd name="T59" fmla="*/ 47 w 47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7" h="39">
                  <a:moveTo>
                    <a:pt x="33" y="2"/>
                  </a:moveTo>
                  <a:lnTo>
                    <a:pt x="39" y="0"/>
                  </a:lnTo>
                  <a:lnTo>
                    <a:pt x="42" y="1"/>
                  </a:lnTo>
                  <a:lnTo>
                    <a:pt x="45" y="1"/>
                  </a:lnTo>
                  <a:lnTo>
                    <a:pt x="47" y="4"/>
                  </a:lnTo>
                  <a:lnTo>
                    <a:pt x="47" y="7"/>
                  </a:lnTo>
                  <a:lnTo>
                    <a:pt x="44" y="13"/>
                  </a:lnTo>
                  <a:lnTo>
                    <a:pt x="36" y="19"/>
                  </a:lnTo>
                  <a:lnTo>
                    <a:pt x="29" y="26"/>
                  </a:lnTo>
                  <a:lnTo>
                    <a:pt x="21" y="32"/>
                  </a:lnTo>
                  <a:lnTo>
                    <a:pt x="16" y="39"/>
                  </a:lnTo>
                  <a:lnTo>
                    <a:pt x="0" y="28"/>
                  </a:lnTo>
                  <a:lnTo>
                    <a:pt x="3" y="19"/>
                  </a:lnTo>
                  <a:lnTo>
                    <a:pt x="11" y="10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8" y="2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7" name="Freeform 472"/>
            <p:cNvSpPr>
              <a:spLocks/>
            </p:cNvSpPr>
            <p:nvPr/>
          </p:nvSpPr>
          <p:spPr bwMode="auto">
            <a:xfrm>
              <a:off x="6717" y="3891"/>
              <a:ext cx="118" cy="83"/>
            </a:xfrm>
            <a:custGeom>
              <a:avLst/>
              <a:gdLst>
                <a:gd name="T0" fmla="*/ 0 w 474"/>
                <a:gd name="T1" fmla="*/ 0 h 329"/>
                <a:gd name="T2" fmla="*/ 0 w 474"/>
                <a:gd name="T3" fmla="*/ 0 h 329"/>
                <a:gd name="T4" fmla="*/ 0 w 474"/>
                <a:gd name="T5" fmla="*/ 0 h 329"/>
                <a:gd name="T6" fmla="*/ 0 w 474"/>
                <a:gd name="T7" fmla="*/ 0 h 329"/>
                <a:gd name="T8" fmla="*/ 0 w 474"/>
                <a:gd name="T9" fmla="*/ 0 h 329"/>
                <a:gd name="T10" fmla="*/ 0 w 474"/>
                <a:gd name="T11" fmla="*/ 0 h 329"/>
                <a:gd name="T12" fmla="*/ 0 w 474"/>
                <a:gd name="T13" fmla="*/ 0 h 329"/>
                <a:gd name="T14" fmla="*/ 0 w 474"/>
                <a:gd name="T15" fmla="*/ 0 h 329"/>
                <a:gd name="T16" fmla="*/ 0 w 474"/>
                <a:gd name="T17" fmla="*/ 0 h 329"/>
                <a:gd name="T18" fmla="*/ 0 w 474"/>
                <a:gd name="T19" fmla="*/ 0 h 329"/>
                <a:gd name="T20" fmla="*/ 0 w 474"/>
                <a:gd name="T21" fmla="*/ 0 h 329"/>
                <a:gd name="T22" fmla="*/ 0 w 474"/>
                <a:gd name="T23" fmla="*/ 0 h 329"/>
                <a:gd name="T24" fmla="*/ 0 w 474"/>
                <a:gd name="T25" fmla="*/ 0 h 329"/>
                <a:gd name="T26" fmla="*/ 0 w 474"/>
                <a:gd name="T27" fmla="*/ 0 h 329"/>
                <a:gd name="T28" fmla="*/ 0 w 474"/>
                <a:gd name="T29" fmla="*/ 0 h 329"/>
                <a:gd name="T30" fmla="*/ 0 w 474"/>
                <a:gd name="T31" fmla="*/ 0 h 329"/>
                <a:gd name="T32" fmla="*/ 0 w 474"/>
                <a:gd name="T33" fmla="*/ 0 h 329"/>
                <a:gd name="T34" fmla="*/ 0 w 474"/>
                <a:gd name="T35" fmla="*/ 0 h 329"/>
                <a:gd name="T36" fmla="*/ 0 w 474"/>
                <a:gd name="T37" fmla="*/ 0 h 329"/>
                <a:gd name="T38" fmla="*/ 0 w 474"/>
                <a:gd name="T39" fmla="*/ 0 h 329"/>
                <a:gd name="T40" fmla="*/ 0 w 474"/>
                <a:gd name="T41" fmla="*/ 0 h 329"/>
                <a:gd name="T42" fmla="*/ 0 w 474"/>
                <a:gd name="T43" fmla="*/ 0 h 329"/>
                <a:gd name="T44" fmla="*/ 0 w 474"/>
                <a:gd name="T45" fmla="*/ 0 h 329"/>
                <a:gd name="T46" fmla="*/ 0 w 474"/>
                <a:gd name="T47" fmla="*/ 0 h 329"/>
                <a:gd name="T48" fmla="*/ 0 w 474"/>
                <a:gd name="T49" fmla="*/ 0 h 329"/>
                <a:gd name="T50" fmla="*/ 0 w 474"/>
                <a:gd name="T51" fmla="*/ 0 h 329"/>
                <a:gd name="T52" fmla="*/ 0 w 474"/>
                <a:gd name="T53" fmla="*/ 0 h 329"/>
                <a:gd name="T54" fmla="*/ 0 w 474"/>
                <a:gd name="T55" fmla="*/ 0 h 329"/>
                <a:gd name="T56" fmla="*/ 0 w 474"/>
                <a:gd name="T57" fmla="*/ 0 h 329"/>
                <a:gd name="T58" fmla="*/ 0 w 474"/>
                <a:gd name="T59" fmla="*/ 0 h 329"/>
                <a:gd name="T60" fmla="*/ 0 w 474"/>
                <a:gd name="T61" fmla="*/ 0 h 329"/>
                <a:gd name="T62" fmla="*/ 0 w 474"/>
                <a:gd name="T63" fmla="*/ 0 h 329"/>
                <a:gd name="T64" fmla="*/ 0 w 474"/>
                <a:gd name="T65" fmla="*/ 0 h 329"/>
                <a:gd name="T66" fmla="*/ 0 w 474"/>
                <a:gd name="T67" fmla="*/ 0 h 329"/>
                <a:gd name="T68" fmla="*/ 0 w 474"/>
                <a:gd name="T69" fmla="*/ 0 h 329"/>
                <a:gd name="T70" fmla="*/ 0 w 474"/>
                <a:gd name="T71" fmla="*/ 0 h 329"/>
                <a:gd name="T72" fmla="*/ 0 w 474"/>
                <a:gd name="T73" fmla="*/ 0 h 329"/>
                <a:gd name="T74" fmla="*/ 0 w 474"/>
                <a:gd name="T75" fmla="*/ 0 h 329"/>
                <a:gd name="T76" fmla="*/ 0 w 474"/>
                <a:gd name="T77" fmla="*/ 0 h 329"/>
                <a:gd name="T78" fmla="*/ 0 w 474"/>
                <a:gd name="T79" fmla="*/ 0 h 329"/>
                <a:gd name="T80" fmla="*/ 0 w 474"/>
                <a:gd name="T81" fmla="*/ 0 h 329"/>
                <a:gd name="T82" fmla="*/ 0 w 474"/>
                <a:gd name="T83" fmla="*/ 0 h 329"/>
                <a:gd name="T84" fmla="*/ 0 w 474"/>
                <a:gd name="T85" fmla="*/ 0 h 329"/>
                <a:gd name="T86" fmla="*/ 0 w 474"/>
                <a:gd name="T87" fmla="*/ 0 h 329"/>
                <a:gd name="T88" fmla="*/ 0 w 474"/>
                <a:gd name="T89" fmla="*/ 0 h 329"/>
                <a:gd name="T90" fmla="*/ 0 w 474"/>
                <a:gd name="T91" fmla="*/ 0 h 329"/>
                <a:gd name="T92" fmla="*/ 0 w 474"/>
                <a:gd name="T93" fmla="*/ 0 h 329"/>
                <a:gd name="T94" fmla="*/ 0 w 474"/>
                <a:gd name="T95" fmla="*/ 0 h 329"/>
                <a:gd name="T96" fmla="*/ 0 w 474"/>
                <a:gd name="T97" fmla="*/ 0 h 329"/>
                <a:gd name="T98" fmla="*/ 0 w 474"/>
                <a:gd name="T99" fmla="*/ 0 h 329"/>
                <a:gd name="T100" fmla="*/ 0 w 474"/>
                <a:gd name="T101" fmla="*/ 0 h 329"/>
                <a:gd name="T102" fmla="*/ 0 w 474"/>
                <a:gd name="T103" fmla="*/ 0 h 3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4"/>
                <a:gd name="T157" fmla="*/ 0 h 329"/>
                <a:gd name="T158" fmla="*/ 474 w 474"/>
                <a:gd name="T159" fmla="*/ 329 h 3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4" h="329">
                  <a:moveTo>
                    <a:pt x="251" y="0"/>
                  </a:moveTo>
                  <a:lnTo>
                    <a:pt x="274" y="5"/>
                  </a:lnTo>
                  <a:lnTo>
                    <a:pt x="296" y="11"/>
                  </a:lnTo>
                  <a:lnTo>
                    <a:pt x="318" y="20"/>
                  </a:lnTo>
                  <a:lnTo>
                    <a:pt x="339" y="33"/>
                  </a:lnTo>
                  <a:lnTo>
                    <a:pt x="357" y="46"/>
                  </a:lnTo>
                  <a:lnTo>
                    <a:pt x="374" y="61"/>
                  </a:lnTo>
                  <a:lnTo>
                    <a:pt x="390" y="78"/>
                  </a:lnTo>
                  <a:lnTo>
                    <a:pt x="405" y="98"/>
                  </a:lnTo>
                  <a:lnTo>
                    <a:pt x="417" y="116"/>
                  </a:lnTo>
                  <a:lnTo>
                    <a:pt x="429" y="137"/>
                  </a:lnTo>
                  <a:lnTo>
                    <a:pt x="439" y="158"/>
                  </a:lnTo>
                  <a:lnTo>
                    <a:pt x="449" y="180"/>
                  </a:lnTo>
                  <a:lnTo>
                    <a:pt x="455" y="202"/>
                  </a:lnTo>
                  <a:lnTo>
                    <a:pt x="463" y="224"/>
                  </a:lnTo>
                  <a:lnTo>
                    <a:pt x="468" y="247"/>
                  </a:lnTo>
                  <a:lnTo>
                    <a:pt x="472" y="269"/>
                  </a:lnTo>
                  <a:lnTo>
                    <a:pt x="474" y="277"/>
                  </a:lnTo>
                  <a:lnTo>
                    <a:pt x="474" y="286"/>
                  </a:lnTo>
                  <a:lnTo>
                    <a:pt x="472" y="292"/>
                  </a:lnTo>
                  <a:lnTo>
                    <a:pt x="471" y="301"/>
                  </a:lnTo>
                  <a:lnTo>
                    <a:pt x="466" y="305"/>
                  </a:lnTo>
                  <a:lnTo>
                    <a:pt x="463" y="312"/>
                  </a:lnTo>
                  <a:lnTo>
                    <a:pt x="459" y="316"/>
                  </a:lnTo>
                  <a:lnTo>
                    <a:pt x="454" y="320"/>
                  </a:lnTo>
                  <a:lnTo>
                    <a:pt x="442" y="322"/>
                  </a:lnTo>
                  <a:lnTo>
                    <a:pt x="433" y="318"/>
                  </a:lnTo>
                  <a:lnTo>
                    <a:pt x="428" y="313"/>
                  </a:lnTo>
                  <a:lnTo>
                    <a:pt x="425" y="308"/>
                  </a:lnTo>
                  <a:lnTo>
                    <a:pt x="422" y="299"/>
                  </a:lnTo>
                  <a:lnTo>
                    <a:pt x="422" y="290"/>
                  </a:lnTo>
                  <a:lnTo>
                    <a:pt x="415" y="275"/>
                  </a:lnTo>
                  <a:lnTo>
                    <a:pt x="407" y="261"/>
                  </a:lnTo>
                  <a:lnTo>
                    <a:pt x="401" y="247"/>
                  </a:lnTo>
                  <a:lnTo>
                    <a:pt x="394" y="233"/>
                  </a:lnTo>
                  <a:lnTo>
                    <a:pt x="386" y="218"/>
                  </a:lnTo>
                  <a:lnTo>
                    <a:pt x="378" y="204"/>
                  </a:lnTo>
                  <a:lnTo>
                    <a:pt x="369" y="189"/>
                  </a:lnTo>
                  <a:lnTo>
                    <a:pt x="360" y="177"/>
                  </a:lnTo>
                  <a:lnTo>
                    <a:pt x="348" y="164"/>
                  </a:lnTo>
                  <a:lnTo>
                    <a:pt x="337" y="154"/>
                  </a:lnTo>
                  <a:lnTo>
                    <a:pt x="324" y="145"/>
                  </a:lnTo>
                  <a:lnTo>
                    <a:pt x="312" y="140"/>
                  </a:lnTo>
                  <a:lnTo>
                    <a:pt x="296" y="134"/>
                  </a:lnTo>
                  <a:lnTo>
                    <a:pt x="280" y="133"/>
                  </a:lnTo>
                  <a:lnTo>
                    <a:pt x="263" y="134"/>
                  </a:lnTo>
                  <a:lnTo>
                    <a:pt x="243" y="141"/>
                  </a:lnTo>
                  <a:lnTo>
                    <a:pt x="228" y="140"/>
                  </a:lnTo>
                  <a:lnTo>
                    <a:pt x="213" y="141"/>
                  </a:lnTo>
                  <a:lnTo>
                    <a:pt x="198" y="142"/>
                  </a:lnTo>
                  <a:lnTo>
                    <a:pt x="184" y="144"/>
                  </a:lnTo>
                  <a:lnTo>
                    <a:pt x="171" y="147"/>
                  </a:lnTo>
                  <a:lnTo>
                    <a:pt x="158" y="153"/>
                  </a:lnTo>
                  <a:lnTo>
                    <a:pt x="146" y="157"/>
                  </a:lnTo>
                  <a:lnTo>
                    <a:pt x="135" y="164"/>
                  </a:lnTo>
                  <a:lnTo>
                    <a:pt x="123" y="170"/>
                  </a:lnTo>
                  <a:lnTo>
                    <a:pt x="113" y="179"/>
                  </a:lnTo>
                  <a:lnTo>
                    <a:pt x="103" y="186"/>
                  </a:lnTo>
                  <a:lnTo>
                    <a:pt x="97" y="197"/>
                  </a:lnTo>
                  <a:lnTo>
                    <a:pt x="88" y="207"/>
                  </a:lnTo>
                  <a:lnTo>
                    <a:pt x="82" y="219"/>
                  </a:lnTo>
                  <a:lnTo>
                    <a:pt x="76" y="231"/>
                  </a:lnTo>
                  <a:lnTo>
                    <a:pt x="72" y="246"/>
                  </a:lnTo>
                  <a:lnTo>
                    <a:pt x="69" y="251"/>
                  </a:lnTo>
                  <a:lnTo>
                    <a:pt x="66" y="258"/>
                  </a:lnTo>
                  <a:lnTo>
                    <a:pt x="63" y="263"/>
                  </a:lnTo>
                  <a:lnTo>
                    <a:pt x="60" y="269"/>
                  </a:lnTo>
                  <a:lnTo>
                    <a:pt x="57" y="274"/>
                  </a:lnTo>
                  <a:lnTo>
                    <a:pt x="56" y="280"/>
                  </a:lnTo>
                  <a:lnTo>
                    <a:pt x="52" y="286"/>
                  </a:lnTo>
                  <a:lnTo>
                    <a:pt x="50" y="291"/>
                  </a:lnTo>
                  <a:lnTo>
                    <a:pt x="42" y="301"/>
                  </a:lnTo>
                  <a:lnTo>
                    <a:pt x="35" y="312"/>
                  </a:lnTo>
                  <a:lnTo>
                    <a:pt x="28" y="320"/>
                  </a:lnTo>
                  <a:lnTo>
                    <a:pt x="22" y="329"/>
                  </a:lnTo>
                  <a:lnTo>
                    <a:pt x="11" y="318"/>
                  </a:lnTo>
                  <a:lnTo>
                    <a:pt x="5" y="309"/>
                  </a:lnTo>
                  <a:lnTo>
                    <a:pt x="0" y="298"/>
                  </a:lnTo>
                  <a:lnTo>
                    <a:pt x="0" y="287"/>
                  </a:lnTo>
                  <a:lnTo>
                    <a:pt x="1" y="275"/>
                  </a:lnTo>
                  <a:lnTo>
                    <a:pt x="5" y="263"/>
                  </a:lnTo>
                  <a:lnTo>
                    <a:pt x="10" y="251"/>
                  </a:lnTo>
                  <a:lnTo>
                    <a:pt x="17" y="240"/>
                  </a:lnTo>
                  <a:lnTo>
                    <a:pt x="23" y="227"/>
                  </a:lnTo>
                  <a:lnTo>
                    <a:pt x="31" y="216"/>
                  </a:lnTo>
                  <a:lnTo>
                    <a:pt x="39" y="204"/>
                  </a:lnTo>
                  <a:lnTo>
                    <a:pt x="47" y="192"/>
                  </a:lnTo>
                  <a:lnTo>
                    <a:pt x="54" y="180"/>
                  </a:lnTo>
                  <a:lnTo>
                    <a:pt x="60" y="168"/>
                  </a:lnTo>
                  <a:lnTo>
                    <a:pt x="66" y="156"/>
                  </a:lnTo>
                  <a:lnTo>
                    <a:pt x="70" y="146"/>
                  </a:lnTo>
                  <a:lnTo>
                    <a:pt x="75" y="138"/>
                  </a:lnTo>
                  <a:lnTo>
                    <a:pt x="78" y="129"/>
                  </a:lnTo>
                  <a:lnTo>
                    <a:pt x="83" y="120"/>
                  </a:lnTo>
                  <a:lnTo>
                    <a:pt x="88" y="111"/>
                  </a:lnTo>
                  <a:lnTo>
                    <a:pt x="87" y="111"/>
                  </a:lnTo>
                  <a:lnTo>
                    <a:pt x="86" y="110"/>
                  </a:lnTo>
                  <a:lnTo>
                    <a:pt x="78" y="114"/>
                  </a:lnTo>
                  <a:lnTo>
                    <a:pt x="72" y="118"/>
                  </a:lnTo>
                  <a:lnTo>
                    <a:pt x="68" y="120"/>
                  </a:lnTo>
                  <a:lnTo>
                    <a:pt x="63" y="122"/>
                  </a:lnTo>
                  <a:lnTo>
                    <a:pt x="56" y="122"/>
                  </a:lnTo>
                  <a:lnTo>
                    <a:pt x="51" y="120"/>
                  </a:lnTo>
                  <a:lnTo>
                    <a:pt x="48" y="114"/>
                  </a:lnTo>
                  <a:lnTo>
                    <a:pt x="52" y="109"/>
                  </a:lnTo>
                  <a:lnTo>
                    <a:pt x="56" y="104"/>
                  </a:lnTo>
                  <a:lnTo>
                    <a:pt x="60" y="101"/>
                  </a:lnTo>
                  <a:lnTo>
                    <a:pt x="68" y="97"/>
                  </a:lnTo>
                  <a:lnTo>
                    <a:pt x="77" y="93"/>
                  </a:lnTo>
                  <a:lnTo>
                    <a:pt x="83" y="90"/>
                  </a:lnTo>
                  <a:lnTo>
                    <a:pt x="89" y="89"/>
                  </a:lnTo>
                  <a:lnTo>
                    <a:pt x="91" y="87"/>
                  </a:lnTo>
                  <a:lnTo>
                    <a:pt x="94" y="86"/>
                  </a:lnTo>
                  <a:lnTo>
                    <a:pt x="98" y="82"/>
                  </a:lnTo>
                  <a:lnTo>
                    <a:pt x="99" y="79"/>
                  </a:lnTo>
                  <a:lnTo>
                    <a:pt x="97" y="76"/>
                  </a:lnTo>
                  <a:lnTo>
                    <a:pt x="91" y="74"/>
                  </a:lnTo>
                  <a:lnTo>
                    <a:pt x="80" y="75"/>
                  </a:lnTo>
                  <a:lnTo>
                    <a:pt x="70" y="78"/>
                  </a:lnTo>
                  <a:lnTo>
                    <a:pt x="62" y="80"/>
                  </a:lnTo>
                  <a:lnTo>
                    <a:pt x="54" y="86"/>
                  </a:lnTo>
                  <a:lnTo>
                    <a:pt x="45" y="89"/>
                  </a:lnTo>
                  <a:lnTo>
                    <a:pt x="38" y="94"/>
                  </a:lnTo>
                  <a:lnTo>
                    <a:pt x="29" y="98"/>
                  </a:lnTo>
                  <a:lnTo>
                    <a:pt x="22" y="101"/>
                  </a:lnTo>
                  <a:lnTo>
                    <a:pt x="17" y="92"/>
                  </a:lnTo>
                  <a:lnTo>
                    <a:pt x="17" y="86"/>
                  </a:lnTo>
                  <a:lnTo>
                    <a:pt x="18" y="79"/>
                  </a:lnTo>
                  <a:lnTo>
                    <a:pt x="22" y="74"/>
                  </a:lnTo>
                  <a:lnTo>
                    <a:pt x="25" y="69"/>
                  </a:lnTo>
                  <a:lnTo>
                    <a:pt x="33" y="64"/>
                  </a:lnTo>
                  <a:lnTo>
                    <a:pt x="39" y="60"/>
                  </a:lnTo>
                  <a:lnTo>
                    <a:pt x="47" y="58"/>
                  </a:lnTo>
                  <a:lnTo>
                    <a:pt x="56" y="54"/>
                  </a:lnTo>
                  <a:lnTo>
                    <a:pt x="64" y="51"/>
                  </a:lnTo>
                  <a:lnTo>
                    <a:pt x="72" y="48"/>
                  </a:lnTo>
                  <a:lnTo>
                    <a:pt x="82" y="47"/>
                  </a:lnTo>
                  <a:lnTo>
                    <a:pt x="91" y="44"/>
                  </a:lnTo>
                  <a:lnTo>
                    <a:pt x="98" y="42"/>
                  </a:lnTo>
                  <a:lnTo>
                    <a:pt x="104" y="38"/>
                  </a:lnTo>
                  <a:lnTo>
                    <a:pt x="112" y="37"/>
                  </a:lnTo>
                  <a:lnTo>
                    <a:pt x="119" y="33"/>
                  </a:lnTo>
                  <a:lnTo>
                    <a:pt x="128" y="30"/>
                  </a:lnTo>
                  <a:lnTo>
                    <a:pt x="136" y="26"/>
                  </a:lnTo>
                  <a:lnTo>
                    <a:pt x="145" y="25"/>
                  </a:lnTo>
                  <a:lnTo>
                    <a:pt x="152" y="22"/>
                  </a:lnTo>
                  <a:lnTo>
                    <a:pt x="162" y="20"/>
                  </a:lnTo>
                  <a:lnTo>
                    <a:pt x="170" y="18"/>
                  </a:lnTo>
                  <a:lnTo>
                    <a:pt x="180" y="17"/>
                  </a:lnTo>
                  <a:lnTo>
                    <a:pt x="188" y="13"/>
                  </a:lnTo>
                  <a:lnTo>
                    <a:pt x="197" y="12"/>
                  </a:lnTo>
                  <a:lnTo>
                    <a:pt x="206" y="9"/>
                  </a:lnTo>
                  <a:lnTo>
                    <a:pt x="215" y="8"/>
                  </a:lnTo>
                  <a:lnTo>
                    <a:pt x="223" y="5"/>
                  </a:lnTo>
                  <a:lnTo>
                    <a:pt x="231" y="5"/>
                  </a:lnTo>
                  <a:lnTo>
                    <a:pt x="241" y="2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8" name="Freeform 473"/>
            <p:cNvSpPr>
              <a:spLocks/>
            </p:cNvSpPr>
            <p:nvPr/>
          </p:nvSpPr>
          <p:spPr bwMode="auto">
            <a:xfrm>
              <a:off x="6942" y="3897"/>
              <a:ext cx="220" cy="104"/>
            </a:xfrm>
            <a:custGeom>
              <a:avLst/>
              <a:gdLst>
                <a:gd name="T0" fmla="*/ 0 w 876"/>
                <a:gd name="T1" fmla="*/ 0 h 416"/>
                <a:gd name="T2" fmla="*/ 0 w 876"/>
                <a:gd name="T3" fmla="*/ 0 h 416"/>
                <a:gd name="T4" fmla="*/ 0 w 876"/>
                <a:gd name="T5" fmla="*/ 0 h 416"/>
                <a:gd name="T6" fmla="*/ 0 w 876"/>
                <a:gd name="T7" fmla="*/ 0 h 416"/>
                <a:gd name="T8" fmla="*/ 0 w 876"/>
                <a:gd name="T9" fmla="*/ 0 h 416"/>
                <a:gd name="T10" fmla="*/ 0 w 876"/>
                <a:gd name="T11" fmla="*/ 0 h 416"/>
                <a:gd name="T12" fmla="*/ 0 w 876"/>
                <a:gd name="T13" fmla="*/ 0 h 416"/>
                <a:gd name="T14" fmla="*/ 0 w 876"/>
                <a:gd name="T15" fmla="*/ 0 h 416"/>
                <a:gd name="T16" fmla="*/ 0 w 876"/>
                <a:gd name="T17" fmla="*/ 0 h 416"/>
                <a:gd name="T18" fmla="*/ 0 w 876"/>
                <a:gd name="T19" fmla="*/ 0 h 416"/>
                <a:gd name="T20" fmla="*/ 0 w 876"/>
                <a:gd name="T21" fmla="*/ 0 h 416"/>
                <a:gd name="T22" fmla="*/ 0 w 876"/>
                <a:gd name="T23" fmla="*/ 0 h 416"/>
                <a:gd name="T24" fmla="*/ 0 w 876"/>
                <a:gd name="T25" fmla="*/ 0 h 416"/>
                <a:gd name="T26" fmla="*/ 0 w 876"/>
                <a:gd name="T27" fmla="*/ 0 h 416"/>
                <a:gd name="T28" fmla="*/ 0 w 876"/>
                <a:gd name="T29" fmla="*/ 0 h 416"/>
                <a:gd name="T30" fmla="*/ 0 w 876"/>
                <a:gd name="T31" fmla="*/ 0 h 416"/>
                <a:gd name="T32" fmla="*/ 0 w 876"/>
                <a:gd name="T33" fmla="*/ 0 h 416"/>
                <a:gd name="T34" fmla="*/ 0 w 876"/>
                <a:gd name="T35" fmla="*/ 0 h 416"/>
                <a:gd name="T36" fmla="*/ 0 w 876"/>
                <a:gd name="T37" fmla="*/ 0 h 416"/>
                <a:gd name="T38" fmla="*/ 0 w 876"/>
                <a:gd name="T39" fmla="*/ 0 h 416"/>
                <a:gd name="T40" fmla="*/ 0 w 876"/>
                <a:gd name="T41" fmla="*/ 0 h 416"/>
                <a:gd name="T42" fmla="*/ 0 w 876"/>
                <a:gd name="T43" fmla="*/ 0 h 416"/>
                <a:gd name="T44" fmla="*/ 0 w 876"/>
                <a:gd name="T45" fmla="*/ 0 h 416"/>
                <a:gd name="T46" fmla="*/ 0 w 876"/>
                <a:gd name="T47" fmla="*/ 0 h 416"/>
                <a:gd name="T48" fmla="*/ 0 w 876"/>
                <a:gd name="T49" fmla="*/ 0 h 416"/>
                <a:gd name="T50" fmla="*/ 0 w 876"/>
                <a:gd name="T51" fmla="*/ 0 h 416"/>
                <a:gd name="T52" fmla="*/ 0 w 876"/>
                <a:gd name="T53" fmla="*/ 0 h 416"/>
                <a:gd name="T54" fmla="*/ 0 w 876"/>
                <a:gd name="T55" fmla="*/ 0 h 416"/>
                <a:gd name="T56" fmla="*/ 0 w 876"/>
                <a:gd name="T57" fmla="*/ 0 h 416"/>
                <a:gd name="T58" fmla="*/ 0 w 876"/>
                <a:gd name="T59" fmla="*/ 0 h 416"/>
                <a:gd name="T60" fmla="*/ 0 w 876"/>
                <a:gd name="T61" fmla="*/ 0 h 416"/>
                <a:gd name="T62" fmla="*/ 0 w 876"/>
                <a:gd name="T63" fmla="*/ 0 h 416"/>
                <a:gd name="T64" fmla="*/ 0 w 876"/>
                <a:gd name="T65" fmla="*/ 0 h 416"/>
                <a:gd name="T66" fmla="*/ 0 w 876"/>
                <a:gd name="T67" fmla="*/ 0 h 416"/>
                <a:gd name="T68" fmla="*/ 0 w 876"/>
                <a:gd name="T69" fmla="*/ 0 h 416"/>
                <a:gd name="T70" fmla="*/ 0 w 876"/>
                <a:gd name="T71" fmla="*/ 0 h 416"/>
                <a:gd name="T72" fmla="*/ 0 w 876"/>
                <a:gd name="T73" fmla="*/ 0 h 416"/>
                <a:gd name="T74" fmla="*/ 0 w 876"/>
                <a:gd name="T75" fmla="*/ 0 h 416"/>
                <a:gd name="T76" fmla="*/ 0 w 876"/>
                <a:gd name="T77" fmla="*/ 0 h 416"/>
                <a:gd name="T78" fmla="*/ 0 w 876"/>
                <a:gd name="T79" fmla="*/ 0 h 416"/>
                <a:gd name="T80" fmla="*/ 0 w 876"/>
                <a:gd name="T81" fmla="*/ 0 h 416"/>
                <a:gd name="T82" fmla="*/ 0 w 876"/>
                <a:gd name="T83" fmla="*/ 0 h 416"/>
                <a:gd name="T84" fmla="*/ 0 w 876"/>
                <a:gd name="T85" fmla="*/ 0 h 416"/>
                <a:gd name="T86" fmla="*/ 0 w 876"/>
                <a:gd name="T87" fmla="*/ 0 h 416"/>
                <a:gd name="T88" fmla="*/ 0 w 876"/>
                <a:gd name="T89" fmla="*/ 0 h 416"/>
                <a:gd name="T90" fmla="*/ 0 w 876"/>
                <a:gd name="T91" fmla="*/ 0 h 416"/>
                <a:gd name="T92" fmla="*/ 0 w 876"/>
                <a:gd name="T93" fmla="*/ 0 h 416"/>
                <a:gd name="T94" fmla="*/ 0 w 876"/>
                <a:gd name="T95" fmla="*/ 0 h 416"/>
                <a:gd name="T96" fmla="*/ 0 w 876"/>
                <a:gd name="T97" fmla="*/ 0 h 416"/>
                <a:gd name="T98" fmla="*/ 0 w 876"/>
                <a:gd name="T99" fmla="*/ 0 h 416"/>
                <a:gd name="T100" fmla="*/ 0 w 876"/>
                <a:gd name="T101" fmla="*/ 0 h 416"/>
                <a:gd name="T102" fmla="*/ 0 w 876"/>
                <a:gd name="T103" fmla="*/ 0 h 416"/>
                <a:gd name="T104" fmla="*/ 0 w 876"/>
                <a:gd name="T105" fmla="*/ 0 h 416"/>
                <a:gd name="T106" fmla="*/ 0 w 876"/>
                <a:gd name="T107" fmla="*/ 0 h 416"/>
                <a:gd name="T108" fmla="*/ 0 w 876"/>
                <a:gd name="T109" fmla="*/ 0 h 41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416"/>
                <a:gd name="T167" fmla="*/ 876 w 876"/>
                <a:gd name="T168" fmla="*/ 416 h 41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416">
                  <a:moveTo>
                    <a:pt x="731" y="0"/>
                  </a:moveTo>
                  <a:lnTo>
                    <a:pt x="739" y="0"/>
                  </a:lnTo>
                  <a:lnTo>
                    <a:pt x="749" y="1"/>
                  </a:lnTo>
                  <a:lnTo>
                    <a:pt x="758" y="1"/>
                  </a:lnTo>
                  <a:lnTo>
                    <a:pt x="768" y="2"/>
                  </a:lnTo>
                  <a:lnTo>
                    <a:pt x="776" y="3"/>
                  </a:lnTo>
                  <a:lnTo>
                    <a:pt x="784" y="8"/>
                  </a:lnTo>
                  <a:lnTo>
                    <a:pt x="790" y="13"/>
                  </a:lnTo>
                  <a:lnTo>
                    <a:pt x="796" y="21"/>
                  </a:lnTo>
                  <a:lnTo>
                    <a:pt x="798" y="13"/>
                  </a:lnTo>
                  <a:lnTo>
                    <a:pt x="803" y="8"/>
                  </a:lnTo>
                  <a:lnTo>
                    <a:pt x="809" y="3"/>
                  </a:lnTo>
                  <a:lnTo>
                    <a:pt x="817" y="3"/>
                  </a:lnTo>
                  <a:lnTo>
                    <a:pt x="823" y="2"/>
                  </a:lnTo>
                  <a:lnTo>
                    <a:pt x="831" y="3"/>
                  </a:lnTo>
                  <a:lnTo>
                    <a:pt x="838" y="7"/>
                  </a:lnTo>
                  <a:lnTo>
                    <a:pt x="846" y="11"/>
                  </a:lnTo>
                  <a:lnTo>
                    <a:pt x="852" y="13"/>
                  </a:lnTo>
                  <a:lnTo>
                    <a:pt x="859" y="20"/>
                  </a:lnTo>
                  <a:lnTo>
                    <a:pt x="865" y="25"/>
                  </a:lnTo>
                  <a:lnTo>
                    <a:pt x="870" y="33"/>
                  </a:lnTo>
                  <a:lnTo>
                    <a:pt x="875" y="41"/>
                  </a:lnTo>
                  <a:lnTo>
                    <a:pt x="876" y="52"/>
                  </a:lnTo>
                  <a:lnTo>
                    <a:pt x="874" y="58"/>
                  </a:lnTo>
                  <a:lnTo>
                    <a:pt x="872" y="64"/>
                  </a:lnTo>
                  <a:lnTo>
                    <a:pt x="869" y="69"/>
                  </a:lnTo>
                  <a:lnTo>
                    <a:pt x="864" y="76"/>
                  </a:lnTo>
                  <a:lnTo>
                    <a:pt x="864" y="77"/>
                  </a:lnTo>
                  <a:lnTo>
                    <a:pt x="864" y="81"/>
                  </a:lnTo>
                  <a:lnTo>
                    <a:pt x="845" y="65"/>
                  </a:lnTo>
                  <a:lnTo>
                    <a:pt x="826" y="53"/>
                  </a:lnTo>
                  <a:lnTo>
                    <a:pt x="805" y="43"/>
                  </a:lnTo>
                  <a:lnTo>
                    <a:pt x="786" y="36"/>
                  </a:lnTo>
                  <a:lnTo>
                    <a:pt x="764" y="32"/>
                  </a:lnTo>
                  <a:lnTo>
                    <a:pt x="743" y="29"/>
                  </a:lnTo>
                  <a:lnTo>
                    <a:pt x="721" y="28"/>
                  </a:lnTo>
                  <a:lnTo>
                    <a:pt x="699" y="29"/>
                  </a:lnTo>
                  <a:lnTo>
                    <a:pt x="675" y="30"/>
                  </a:lnTo>
                  <a:lnTo>
                    <a:pt x="652" y="34"/>
                  </a:lnTo>
                  <a:lnTo>
                    <a:pt x="629" y="36"/>
                  </a:lnTo>
                  <a:lnTo>
                    <a:pt x="607" y="40"/>
                  </a:lnTo>
                  <a:lnTo>
                    <a:pt x="582" y="45"/>
                  </a:lnTo>
                  <a:lnTo>
                    <a:pt x="560" y="48"/>
                  </a:lnTo>
                  <a:lnTo>
                    <a:pt x="537" y="51"/>
                  </a:lnTo>
                  <a:lnTo>
                    <a:pt x="514" y="54"/>
                  </a:lnTo>
                  <a:lnTo>
                    <a:pt x="502" y="56"/>
                  </a:lnTo>
                  <a:lnTo>
                    <a:pt x="491" y="61"/>
                  </a:lnTo>
                  <a:lnTo>
                    <a:pt x="478" y="63"/>
                  </a:lnTo>
                  <a:lnTo>
                    <a:pt x="464" y="65"/>
                  </a:lnTo>
                  <a:lnTo>
                    <a:pt x="451" y="65"/>
                  </a:lnTo>
                  <a:lnTo>
                    <a:pt x="437" y="65"/>
                  </a:lnTo>
                  <a:lnTo>
                    <a:pt x="422" y="66"/>
                  </a:lnTo>
                  <a:lnTo>
                    <a:pt x="408" y="67"/>
                  </a:lnTo>
                  <a:lnTo>
                    <a:pt x="393" y="67"/>
                  </a:lnTo>
                  <a:lnTo>
                    <a:pt x="379" y="67"/>
                  </a:lnTo>
                  <a:lnTo>
                    <a:pt x="364" y="68"/>
                  </a:lnTo>
                  <a:lnTo>
                    <a:pt x="351" y="72"/>
                  </a:lnTo>
                  <a:lnTo>
                    <a:pt x="338" y="73"/>
                  </a:lnTo>
                  <a:lnTo>
                    <a:pt x="326" y="77"/>
                  </a:lnTo>
                  <a:lnTo>
                    <a:pt x="315" y="80"/>
                  </a:lnTo>
                  <a:lnTo>
                    <a:pt x="305" y="87"/>
                  </a:lnTo>
                  <a:lnTo>
                    <a:pt x="298" y="105"/>
                  </a:lnTo>
                  <a:lnTo>
                    <a:pt x="293" y="123"/>
                  </a:lnTo>
                  <a:lnTo>
                    <a:pt x="290" y="142"/>
                  </a:lnTo>
                  <a:lnTo>
                    <a:pt x="290" y="162"/>
                  </a:lnTo>
                  <a:lnTo>
                    <a:pt x="287" y="183"/>
                  </a:lnTo>
                  <a:lnTo>
                    <a:pt x="287" y="203"/>
                  </a:lnTo>
                  <a:lnTo>
                    <a:pt x="287" y="224"/>
                  </a:lnTo>
                  <a:lnTo>
                    <a:pt x="289" y="246"/>
                  </a:lnTo>
                  <a:lnTo>
                    <a:pt x="289" y="266"/>
                  </a:lnTo>
                  <a:lnTo>
                    <a:pt x="289" y="288"/>
                  </a:lnTo>
                  <a:lnTo>
                    <a:pt x="289" y="308"/>
                  </a:lnTo>
                  <a:lnTo>
                    <a:pt x="290" y="329"/>
                  </a:lnTo>
                  <a:lnTo>
                    <a:pt x="289" y="348"/>
                  </a:lnTo>
                  <a:lnTo>
                    <a:pt x="289" y="369"/>
                  </a:lnTo>
                  <a:lnTo>
                    <a:pt x="286" y="388"/>
                  </a:lnTo>
                  <a:lnTo>
                    <a:pt x="284" y="408"/>
                  </a:lnTo>
                  <a:lnTo>
                    <a:pt x="268" y="411"/>
                  </a:lnTo>
                  <a:lnTo>
                    <a:pt x="255" y="414"/>
                  </a:lnTo>
                  <a:lnTo>
                    <a:pt x="239" y="414"/>
                  </a:lnTo>
                  <a:lnTo>
                    <a:pt x="224" y="416"/>
                  </a:lnTo>
                  <a:lnTo>
                    <a:pt x="208" y="415"/>
                  </a:lnTo>
                  <a:lnTo>
                    <a:pt x="192" y="415"/>
                  </a:lnTo>
                  <a:lnTo>
                    <a:pt x="175" y="414"/>
                  </a:lnTo>
                  <a:lnTo>
                    <a:pt x="161" y="414"/>
                  </a:lnTo>
                  <a:lnTo>
                    <a:pt x="144" y="411"/>
                  </a:lnTo>
                  <a:lnTo>
                    <a:pt x="127" y="409"/>
                  </a:lnTo>
                  <a:lnTo>
                    <a:pt x="113" y="406"/>
                  </a:lnTo>
                  <a:lnTo>
                    <a:pt x="98" y="404"/>
                  </a:lnTo>
                  <a:lnTo>
                    <a:pt x="83" y="401"/>
                  </a:lnTo>
                  <a:lnTo>
                    <a:pt x="68" y="399"/>
                  </a:lnTo>
                  <a:lnTo>
                    <a:pt x="56" y="397"/>
                  </a:lnTo>
                  <a:lnTo>
                    <a:pt x="44" y="396"/>
                  </a:lnTo>
                  <a:lnTo>
                    <a:pt x="37" y="393"/>
                  </a:lnTo>
                  <a:lnTo>
                    <a:pt x="31" y="389"/>
                  </a:lnTo>
                  <a:lnTo>
                    <a:pt x="24" y="385"/>
                  </a:lnTo>
                  <a:lnTo>
                    <a:pt x="20" y="383"/>
                  </a:lnTo>
                  <a:lnTo>
                    <a:pt x="10" y="374"/>
                  </a:lnTo>
                  <a:lnTo>
                    <a:pt x="4" y="368"/>
                  </a:lnTo>
                  <a:lnTo>
                    <a:pt x="0" y="358"/>
                  </a:lnTo>
                  <a:lnTo>
                    <a:pt x="0" y="348"/>
                  </a:lnTo>
                  <a:lnTo>
                    <a:pt x="0" y="341"/>
                  </a:lnTo>
                  <a:lnTo>
                    <a:pt x="1" y="335"/>
                  </a:lnTo>
                  <a:lnTo>
                    <a:pt x="3" y="329"/>
                  </a:lnTo>
                  <a:lnTo>
                    <a:pt x="9" y="322"/>
                  </a:lnTo>
                  <a:lnTo>
                    <a:pt x="10" y="319"/>
                  </a:lnTo>
                  <a:lnTo>
                    <a:pt x="12" y="317"/>
                  </a:lnTo>
                  <a:lnTo>
                    <a:pt x="12" y="319"/>
                  </a:lnTo>
                  <a:lnTo>
                    <a:pt x="13" y="325"/>
                  </a:lnTo>
                  <a:lnTo>
                    <a:pt x="13" y="329"/>
                  </a:lnTo>
                  <a:lnTo>
                    <a:pt x="14" y="334"/>
                  </a:lnTo>
                  <a:lnTo>
                    <a:pt x="15" y="340"/>
                  </a:lnTo>
                  <a:lnTo>
                    <a:pt x="24" y="336"/>
                  </a:lnTo>
                  <a:lnTo>
                    <a:pt x="25" y="340"/>
                  </a:lnTo>
                  <a:lnTo>
                    <a:pt x="26" y="344"/>
                  </a:lnTo>
                  <a:lnTo>
                    <a:pt x="27" y="349"/>
                  </a:lnTo>
                  <a:lnTo>
                    <a:pt x="28" y="354"/>
                  </a:lnTo>
                  <a:lnTo>
                    <a:pt x="34" y="352"/>
                  </a:lnTo>
                  <a:lnTo>
                    <a:pt x="40" y="351"/>
                  </a:lnTo>
                  <a:lnTo>
                    <a:pt x="44" y="347"/>
                  </a:lnTo>
                  <a:lnTo>
                    <a:pt x="48" y="344"/>
                  </a:lnTo>
                  <a:lnTo>
                    <a:pt x="49" y="340"/>
                  </a:lnTo>
                  <a:lnTo>
                    <a:pt x="51" y="334"/>
                  </a:lnTo>
                  <a:lnTo>
                    <a:pt x="51" y="329"/>
                  </a:lnTo>
                  <a:lnTo>
                    <a:pt x="53" y="324"/>
                  </a:lnTo>
                  <a:lnTo>
                    <a:pt x="51" y="317"/>
                  </a:lnTo>
                  <a:lnTo>
                    <a:pt x="51" y="311"/>
                  </a:lnTo>
                  <a:lnTo>
                    <a:pt x="51" y="304"/>
                  </a:lnTo>
                  <a:lnTo>
                    <a:pt x="53" y="298"/>
                  </a:lnTo>
                  <a:lnTo>
                    <a:pt x="53" y="291"/>
                  </a:lnTo>
                  <a:lnTo>
                    <a:pt x="54" y="285"/>
                  </a:lnTo>
                  <a:lnTo>
                    <a:pt x="56" y="278"/>
                  </a:lnTo>
                  <a:lnTo>
                    <a:pt x="59" y="274"/>
                  </a:lnTo>
                  <a:lnTo>
                    <a:pt x="59" y="280"/>
                  </a:lnTo>
                  <a:lnTo>
                    <a:pt x="60" y="288"/>
                  </a:lnTo>
                  <a:lnTo>
                    <a:pt x="60" y="296"/>
                  </a:lnTo>
                  <a:lnTo>
                    <a:pt x="61" y="305"/>
                  </a:lnTo>
                  <a:lnTo>
                    <a:pt x="61" y="313"/>
                  </a:lnTo>
                  <a:lnTo>
                    <a:pt x="62" y="321"/>
                  </a:lnTo>
                  <a:lnTo>
                    <a:pt x="66" y="329"/>
                  </a:lnTo>
                  <a:lnTo>
                    <a:pt x="69" y="336"/>
                  </a:lnTo>
                  <a:lnTo>
                    <a:pt x="78" y="335"/>
                  </a:lnTo>
                  <a:lnTo>
                    <a:pt x="84" y="335"/>
                  </a:lnTo>
                  <a:lnTo>
                    <a:pt x="90" y="332"/>
                  </a:lnTo>
                  <a:lnTo>
                    <a:pt x="95" y="330"/>
                  </a:lnTo>
                  <a:lnTo>
                    <a:pt x="98" y="326"/>
                  </a:lnTo>
                  <a:lnTo>
                    <a:pt x="102" y="321"/>
                  </a:lnTo>
                  <a:lnTo>
                    <a:pt x="103" y="316"/>
                  </a:lnTo>
                  <a:lnTo>
                    <a:pt x="104" y="311"/>
                  </a:lnTo>
                  <a:lnTo>
                    <a:pt x="104" y="304"/>
                  </a:lnTo>
                  <a:lnTo>
                    <a:pt x="104" y="298"/>
                  </a:lnTo>
                  <a:lnTo>
                    <a:pt x="104" y="290"/>
                  </a:lnTo>
                  <a:lnTo>
                    <a:pt x="105" y="284"/>
                  </a:lnTo>
                  <a:lnTo>
                    <a:pt x="105" y="277"/>
                  </a:lnTo>
                  <a:lnTo>
                    <a:pt x="105" y="269"/>
                  </a:lnTo>
                  <a:lnTo>
                    <a:pt x="105" y="264"/>
                  </a:lnTo>
                  <a:lnTo>
                    <a:pt x="107" y="259"/>
                  </a:lnTo>
                  <a:lnTo>
                    <a:pt x="107" y="264"/>
                  </a:lnTo>
                  <a:lnTo>
                    <a:pt x="109" y="269"/>
                  </a:lnTo>
                  <a:lnTo>
                    <a:pt x="110" y="275"/>
                  </a:lnTo>
                  <a:lnTo>
                    <a:pt x="113" y="280"/>
                  </a:lnTo>
                  <a:lnTo>
                    <a:pt x="118" y="290"/>
                  </a:lnTo>
                  <a:lnTo>
                    <a:pt x="125" y="299"/>
                  </a:lnTo>
                  <a:lnTo>
                    <a:pt x="116" y="302"/>
                  </a:lnTo>
                  <a:lnTo>
                    <a:pt x="115" y="311"/>
                  </a:lnTo>
                  <a:lnTo>
                    <a:pt x="115" y="315"/>
                  </a:lnTo>
                  <a:lnTo>
                    <a:pt x="115" y="319"/>
                  </a:lnTo>
                  <a:lnTo>
                    <a:pt x="115" y="325"/>
                  </a:lnTo>
                  <a:lnTo>
                    <a:pt x="115" y="329"/>
                  </a:lnTo>
                  <a:lnTo>
                    <a:pt x="122" y="329"/>
                  </a:lnTo>
                  <a:lnTo>
                    <a:pt x="128" y="329"/>
                  </a:lnTo>
                  <a:lnTo>
                    <a:pt x="136" y="329"/>
                  </a:lnTo>
                  <a:lnTo>
                    <a:pt x="143" y="329"/>
                  </a:lnTo>
                  <a:lnTo>
                    <a:pt x="142" y="321"/>
                  </a:lnTo>
                  <a:lnTo>
                    <a:pt x="140" y="315"/>
                  </a:lnTo>
                  <a:lnTo>
                    <a:pt x="140" y="307"/>
                  </a:lnTo>
                  <a:lnTo>
                    <a:pt x="140" y="300"/>
                  </a:lnTo>
                  <a:lnTo>
                    <a:pt x="140" y="291"/>
                  </a:lnTo>
                  <a:lnTo>
                    <a:pt x="140" y="285"/>
                  </a:lnTo>
                  <a:lnTo>
                    <a:pt x="140" y="277"/>
                  </a:lnTo>
                  <a:lnTo>
                    <a:pt x="142" y="272"/>
                  </a:lnTo>
                  <a:lnTo>
                    <a:pt x="142" y="266"/>
                  </a:lnTo>
                  <a:lnTo>
                    <a:pt x="143" y="263"/>
                  </a:lnTo>
                  <a:lnTo>
                    <a:pt x="144" y="260"/>
                  </a:lnTo>
                  <a:lnTo>
                    <a:pt x="145" y="261"/>
                  </a:lnTo>
                  <a:lnTo>
                    <a:pt x="146" y="263"/>
                  </a:lnTo>
                  <a:lnTo>
                    <a:pt x="149" y="268"/>
                  </a:lnTo>
                  <a:lnTo>
                    <a:pt x="150" y="277"/>
                  </a:lnTo>
                  <a:lnTo>
                    <a:pt x="151" y="289"/>
                  </a:lnTo>
                  <a:lnTo>
                    <a:pt x="155" y="293"/>
                  </a:lnTo>
                  <a:lnTo>
                    <a:pt x="157" y="298"/>
                  </a:lnTo>
                  <a:lnTo>
                    <a:pt x="158" y="304"/>
                  </a:lnTo>
                  <a:lnTo>
                    <a:pt x="160" y="309"/>
                  </a:lnTo>
                  <a:lnTo>
                    <a:pt x="158" y="315"/>
                  </a:lnTo>
                  <a:lnTo>
                    <a:pt x="158" y="320"/>
                  </a:lnTo>
                  <a:lnTo>
                    <a:pt x="158" y="327"/>
                  </a:lnTo>
                  <a:lnTo>
                    <a:pt x="161" y="332"/>
                  </a:lnTo>
                  <a:lnTo>
                    <a:pt x="165" y="327"/>
                  </a:lnTo>
                  <a:lnTo>
                    <a:pt x="169" y="321"/>
                  </a:lnTo>
                  <a:lnTo>
                    <a:pt x="172" y="315"/>
                  </a:lnTo>
                  <a:lnTo>
                    <a:pt x="174" y="308"/>
                  </a:lnTo>
                  <a:lnTo>
                    <a:pt x="175" y="300"/>
                  </a:lnTo>
                  <a:lnTo>
                    <a:pt x="177" y="293"/>
                  </a:lnTo>
                  <a:lnTo>
                    <a:pt x="178" y="286"/>
                  </a:lnTo>
                  <a:lnTo>
                    <a:pt x="179" y="277"/>
                  </a:lnTo>
                  <a:lnTo>
                    <a:pt x="178" y="268"/>
                  </a:lnTo>
                  <a:lnTo>
                    <a:pt x="178" y="260"/>
                  </a:lnTo>
                  <a:lnTo>
                    <a:pt x="178" y="252"/>
                  </a:lnTo>
                  <a:lnTo>
                    <a:pt x="179" y="245"/>
                  </a:lnTo>
                  <a:lnTo>
                    <a:pt x="179" y="235"/>
                  </a:lnTo>
                  <a:lnTo>
                    <a:pt x="180" y="228"/>
                  </a:lnTo>
                  <a:lnTo>
                    <a:pt x="181" y="222"/>
                  </a:lnTo>
                  <a:lnTo>
                    <a:pt x="185" y="215"/>
                  </a:lnTo>
                  <a:lnTo>
                    <a:pt x="185" y="222"/>
                  </a:lnTo>
                  <a:lnTo>
                    <a:pt x="187" y="227"/>
                  </a:lnTo>
                  <a:lnTo>
                    <a:pt x="189" y="234"/>
                  </a:lnTo>
                  <a:lnTo>
                    <a:pt x="190" y="239"/>
                  </a:lnTo>
                  <a:lnTo>
                    <a:pt x="190" y="245"/>
                  </a:lnTo>
                  <a:lnTo>
                    <a:pt x="191" y="252"/>
                  </a:lnTo>
                  <a:lnTo>
                    <a:pt x="191" y="259"/>
                  </a:lnTo>
                  <a:lnTo>
                    <a:pt x="192" y="266"/>
                  </a:lnTo>
                  <a:lnTo>
                    <a:pt x="191" y="273"/>
                  </a:lnTo>
                  <a:lnTo>
                    <a:pt x="191" y="279"/>
                  </a:lnTo>
                  <a:lnTo>
                    <a:pt x="190" y="287"/>
                  </a:lnTo>
                  <a:lnTo>
                    <a:pt x="190" y="293"/>
                  </a:lnTo>
                  <a:lnTo>
                    <a:pt x="189" y="299"/>
                  </a:lnTo>
                  <a:lnTo>
                    <a:pt x="189" y="307"/>
                  </a:lnTo>
                  <a:lnTo>
                    <a:pt x="189" y="313"/>
                  </a:lnTo>
                  <a:lnTo>
                    <a:pt x="189" y="320"/>
                  </a:lnTo>
                  <a:lnTo>
                    <a:pt x="193" y="319"/>
                  </a:lnTo>
                  <a:lnTo>
                    <a:pt x="197" y="321"/>
                  </a:lnTo>
                  <a:lnTo>
                    <a:pt x="197" y="324"/>
                  </a:lnTo>
                  <a:lnTo>
                    <a:pt x="197" y="329"/>
                  </a:lnTo>
                  <a:lnTo>
                    <a:pt x="204" y="319"/>
                  </a:lnTo>
                  <a:lnTo>
                    <a:pt x="210" y="308"/>
                  </a:lnTo>
                  <a:lnTo>
                    <a:pt x="215" y="298"/>
                  </a:lnTo>
                  <a:lnTo>
                    <a:pt x="220" y="288"/>
                  </a:lnTo>
                  <a:lnTo>
                    <a:pt x="221" y="275"/>
                  </a:lnTo>
                  <a:lnTo>
                    <a:pt x="224" y="263"/>
                  </a:lnTo>
                  <a:lnTo>
                    <a:pt x="225" y="250"/>
                  </a:lnTo>
                  <a:lnTo>
                    <a:pt x="226" y="238"/>
                  </a:lnTo>
                  <a:lnTo>
                    <a:pt x="226" y="224"/>
                  </a:lnTo>
                  <a:lnTo>
                    <a:pt x="227" y="211"/>
                  </a:lnTo>
                  <a:lnTo>
                    <a:pt x="227" y="197"/>
                  </a:lnTo>
                  <a:lnTo>
                    <a:pt x="228" y="184"/>
                  </a:lnTo>
                  <a:lnTo>
                    <a:pt x="228" y="171"/>
                  </a:lnTo>
                  <a:lnTo>
                    <a:pt x="230" y="158"/>
                  </a:lnTo>
                  <a:lnTo>
                    <a:pt x="232" y="146"/>
                  </a:lnTo>
                  <a:lnTo>
                    <a:pt x="234" y="134"/>
                  </a:lnTo>
                  <a:lnTo>
                    <a:pt x="232" y="123"/>
                  </a:lnTo>
                  <a:lnTo>
                    <a:pt x="232" y="115"/>
                  </a:lnTo>
                  <a:lnTo>
                    <a:pt x="234" y="105"/>
                  </a:lnTo>
                  <a:lnTo>
                    <a:pt x="238" y="96"/>
                  </a:lnTo>
                  <a:lnTo>
                    <a:pt x="240" y="87"/>
                  </a:lnTo>
                  <a:lnTo>
                    <a:pt x="243" y="82"/>
                  </a:lnTo>
                  <a:lnTo>
                    <a:pt x="243" y="77"/>
                  </a:lnTo>
                  <a:lnTo>
                    <a:pt x="242" y="76"/>
                  </a:lnTo>
                  <a:lnTo>
                    <a:pt x="242" y="75"/>
                  </a:lnTo>
                  <a:lnTo>
                    <a:pt x="242" y="74"/>
                  </a:lnTo>
                  <a:lnTo>
                    <a:pt x="269" y="64"/>
                  </a:lnTo>
                  <a:lnTo>
                    <a:pt x="299" y="56"/>
                  </a:lnTo>
                  <a:lnTo>
                    <a:pt x="328" y="51"/>
                  </a:lnTo>
                  <a:lnTo>
                    <a:pt x="360" y="46"/>
                  </a:lnTo>
                  <a:lnTo>
                    <a:pt x="390" y="41"/>
                  </a:lnTo>
                  <a:lnTo>
                    <a:pt x="421" y="38"/>
                  </a:lnTo>
                  <a:lnTo>
                    <a:pt x="451" y="35"/>
                  </a:lnTo>
                  <a:lnTo>
                    <a:pt x="485" y="34"/>
                  </a:lnTo>
                  <a:lnTo>
                    <a:pt x="515" y="29"/>
                  </a:lnTo>
                  <a:lnTo>
                    <a:pt x="546" y="26"/>
                  </a:lnTo>
                  <a:lnTo>
                    <a:pt x="578" y="24"/>
                  </a:lnTo>
                  <a:lnTo>
                    <a:pt x="609" y="21"/>
                  </a:lnTo>
                  <a:lnTo>
                    <a:pt x="638" y="15"/>
                  </a:lnTo>
                  <a:lnTo>
                    <a:pt x="669" y="12"/>
                  </a:lnTo>
                  <a:lnTo>
                    <a:pt x="699" y="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" name="Freeform 474"/>
            <p:cNvSpPr>
              <a:spLocks/>
            </p:cNvSpPr>
            <p:nvPr/>
          </p:nvSpPr>
          <p:spPr bwMode="auto">
            <a:xfrm>
              <a:off x="6559" y="3901"/>
              <a:ext cx="86" cy="15"/>
            </a:xfrm>
            <a:custGeom>
              <a:avLst/>
              <a:gdLst>
                <a:gd name="T0" fmla="*/ 0 w 343"/>
                <a:gd name="T1" fmla="*/ 0 h 61"/>
                <a:gd name="T2" fmla="*/ 0 w 343"/>
                <a:gd name="T3" fmla="*/ 0 h 61"/>
                <a:gd name="T4" fmla="*/ 0 w 343"/>
                <a:gd name="T5" fmla="*/ 0 h 61"/>
                <a:gd name="T6" fmla="*/ 0 w 343"/>
                <a:gd name="T7" fmla="*/ 0 h 61"/>
                <a:gd name="T8" fmla="*/ 0 w 343"/>
                <a:gd name="T9" fmla="*/ 0 h 61"/>
                <a:gd name="T10" fmla="*/ 0 w 343"/>
                <a:gd name="T11" fmla="*/ 0 h 61"/>
                <a:gd name="T12" fmla="*/ 0 w 343"/>
                <a:gd name="T13" fmla="*/ 0 h 61"/>
                <a:gd name="T14" fmla="*/ 0 w 343"/>
                <a:gd name="T15" fmla="*/ 0 h 61"/>
                <a:gd name="T16" fmla="*/ 0 w 343"/>
                <a:gd name="T17" fmla="*/ 0 h 61"/>
                <a:gd name="T18" fmla="*/ 0 w 343"/>
                <a:gd name="T19" fmla="*/ 0 h 61"/>
                <a:gd name="T20" fmla="*/ 0 w 343"/>
                <a:gd name="T21" fmla="*/ 0 h 61"/>
                <a:gd name="T22" fmla="*/ 0 w 343"/>
                <a:gd name="T23" fmla="*/ 0 h 61"/>
                <a:gd name="T24" fmla="*/ 0 w 343"/>
                <a:gd name="T25" fmla="*/ 0 h 61"/>
                <a:gd name="T26" fmla="*/ 0 w 343"/>
                <a:gd name="T27" fmla="*/ 0 h 61"/>
                <a:gd name="T28" fmla="*/ 0 w 343"/>
                <a:gd name="T29" fmla="*/ 0 h 61"/>
                <a:gd name="T30" fmla="*/ 0 w 343"/>
                <a:gd name="T31" fmla="*/ 0 h 61"/>
                <a:gd name="T32" fmla="*/ 0 w 343"/>
                <a:gd name="T33" fmla="*/ 0 h 61"/>
                <a:gd name="T34" fmla="*/ 0 w 343"/>
                <a:gd name="T35" fmla="*/ 0 h 61"/>
                <a:gd name="T36" fmla="*/ 0 w 343"/>
                <a:gd name="T37" fmla="*/ 0 h 61"/>
                <a:gd name="T38" fmla="*/ 0 w 343"/>
                <a:gd name="T39" fmla="*/ 0 h 61"/>
                <a:gd name="T40" fmla="*/ 0 w 343"/>
                <a:gd name="T41" fmla="*/ 0 h 61"/>
                <a:gd name="T42" fmla="*/ 0 w 343"/>
                <a:gd name="T43" fmla="*/ 0 h 61"/>
                <a:gd name="T44" fmla="*/ 0 w 343"/>
                <a:gd name="T45" fmla="*/ 0 h 61"/>
                <a:gd name="T46" fmla="*/ 0 w 343"/>
                <a:gd name="T47" fmla="*/ 0 h 61"/>
                <a:gd name="T48" fmla="*/ 0 w 343"/>
                <a:gd name="T49" fmla="*/ 0 h 61"/>
                <a:gd name="T50" fmla="*/ 0 w 343"/>
                <a:gd name="T51" fmla="*/ 0 h 61"/>
                <a:gd name="T52" fmla="*/ 0 w 343"/>
                <a:gd name="T53" fmla="*/ 0 h 61"/>
                <a:gd name="T54" fmla="*/ 0 w 343"/>
                <a:gd name="T55" fmla="*/ 0 h 61"/>
                <a:gd name="T56" fmla="*/ 0 w 343"/>
                <a:gd name="T57" fmla="*/ 0 h 61"/>
                <a:gd name="T58" fmla="*/ 0 w 343"/>
                <a:gd name="T59" fmla="*/ 0 h 61"/>
                <a:gd name="T60" fmla="*/ 0 w 343"/>
                <a:gd name="T61" fmla="*/ 0 h 61"/>
                <a:gd name="T62" fmla="*/ 0 w 343"/>
                <a:gd name="T63" fmla="*/ 0 h 61"/>
                <a:gd name="T64" fmla="*/ 0 w 343"/>
                <a:gd name="T65" fmla="*/ 0 h 61"/>
                <a:gd name="T66" fmla="*/ 0 w 343"/>
                <a:gd name="T67" fmla="*/ 0 h 61"/>
                <a:gd name="T68" fmla="*/ 0 w 343"/>
                <a:gd name="T69" fmla="*/ 0 h 61"/>
                <a:gd name="T70" fmla="*/ 0 w 343"/>
                <a:gd name="T71" fmla="*/ 0 h 61"/>
                <a:gd name="T72" fmla="*/ 0 w 343"/>
                <a:gd name="T73" fmla="*/ 0 h 61"/>
                <a:gd name="T74" fmla="*/ 0 w 343"/>
                <a:gd name="T75" fmla="*/ 0 h 61"/>
                <a:gd name="T76" fmla="*/ 0 w 343"/>
                <a:gd name="T77" fmla="*/ 0 h 61"/>
                <a:gd name="T78" fmla="*/ 0 w 343"/>
                <a:gd name="T79" fmla="*/ 0 h 61"/>
                <a:gd name="T80" fmla="*/ 0 w 343"/>
                <a:gd name="T81" fmla="*/ 0 h 61"/>
                <a:gd name="T82" fmla="*/ 0 w 343"/>
                <a:gd name="T83" fmla="*/ 0 h 61"/>
                <a:gd name="T84" fmla="*/ 0 w 343"/>
                <a:gd name="T85" fmla="*/ 0 h 61"/>
                <a:gd name="T86" fmla="*/ 0 w 343"/>
                <a:gd name="T87" fmla="*/ 0 h 61"/>
                <a:gd name="T88" fmla="*/ 0 w 343"/>
                <a:gd name="T89" fmla="*/ 0 h 61"/>
                <a:gd name="T90" fmla="*/ 0 w 343"/>
                <a:gd name="T91" fmla="*/ 0 h 61"/>
                <a:gd name="T92" fmla="*/ 0 w 343"/>
                <a:gd name="T93" fmla="*/ 0 h 61"/>
                <a:gd name="T94" fmla="*/ 0 w 343"/>
                <a:gd name="T95" fmla="*/ 0 h 61"/>
                <a:gd name="T96" fmla="*/ 0 w 343"/>
                <a:gd name="T97" fmla="*/ 0 h 61"/>
                <a:gd name="T98" fmla="*/ 0 w 343"/>
                <a:gd name="T99" fmla="*/ 0 h 61"/>
                <a:gd name="T100" fmla="*/ 0 w 343"/>
                <a:gd name="T101" fmla="*/ 0 h 61"/>
                <a:gd name="T102" fmla="*/ 0 w 343"/>
                <a:gd name="T103" fmla="*/ 0 h 61"/>
                <a:gd name="T104" fmla="*/ 0 w 343"/>
                <a:gd name="T105" fmla="*/ 0 h 61"/>
                <a:gd name="T106" fmla="*/ 0 w 343"/>
                <a:gd name="T107" fmla="*/ 0 h 61"/>
                <a:gd name="T108" fmla="*/ 0 w 343"/>
                <a:gd name="T109" fmla="*/ 0 h 61"/>
                <a:gd name="T110" fmla="*/ 0 w 343"/>
                <a:gd name="T111" fmla="*/ 0 h 61"/>
                <a:gd name="T112" fmla="*/ 0 w 343"/>
                <a:gd name="T113" fmla="*/ 0 h 61"/>
                <a:gd name="T114" fmla="*/ 0 w 343"/>
                <a:gd name="T115" fmla="*/ 0 h 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3"/>
                <a:gd name="T175" fmla="*/ 0 h 61"/>
                <a:gd name="T176" fmla="*/ 343 w 343"/>
                <a:gd name="T177" fmla="*/ 61 h 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3" h="61">
                  <a:moveTo>
                    <a:pt x="6" y="0"/>
                  </a:moveTo>
                  <a:lnTo>
                    <a:pt x="27" y="0"/>
                  </a:lnTo>
                  <a:lnTo>
                    <a:pt x="49" y="0"/>
                  </a:lnTo>
                  <a:lnTo>
                    <a:pt x="69" y="1"/>
                  </a:lnTo>
                  <a:lnTo>
                    <a:pt x="92" y="2"/>
                  </a:lnTo>
                  <a:lnTo>
                    <a:pt x="112" y="2"/>
                  </a:lnTo>
                  <a:lnTo>
                    <a:pt x="134" y="5"/>
                  </a:lnTo>
                  <a:lnTo>
                    <a:pt x="155" y="6"/>
                  </a:lnTo>
                  <a:lnTo>
                    <a:pt x="176" y="9"/>
                  </a:lnTo>
                  <a:lnTo>
                    <a:pt x="198" y="10"/>
                  </a:lnTo>
                  <a:lnTo>
                    <a:pt x="218" y="11"/>
                  </a:lnTo>
                  <a:lnTo>
                    <a:pt x="239" y="14"/>
                  </a:lnTo>
                  <a:lnTo>
                    <a:pt x="259" y="17"/>
                  </a:lnTo>
                  <a:lnTo>
                    <a:pt x="280" y="21"/>
                  </a:lnTo>
                  <a:lnTo>
                    <a:pt x="302" y="23"/>
                  </a:lnTo>
                  <a:lnTo>
                    <a:pt x="322" y="26"/>
                  </a:lnTo>
                  <a:lnTo>
                    <a:pt x="343" y="32"/>
                  </a:lnTo>
                  <a:lnTo>
                    <a:pt x="340" y="38"/>
                  </a:lnTo>
                  <a:lnTo>
                    <a:pt x="339" y="46"/>
                  </a:lnTo>
                  <a:lnTo>
                    <a:pt x="338" y="52"/>
                  </a:lnTo>
                  <a:lnTo>
                    <a:pt x="338" y="61"/>
                  </a:lnTo>
                  <a:lnTo>
                    <a:pt x="327" y="53"/>
                  </a:lnTo>
                  <a:lnTo>
                    <a:pt x="317" y="49"/>
                  </a:lnTo>
                  <a:lnTo>
                    <a:pt x="305" y="45"/>
                  </a:lnTo>
                  <a:lnTo>
                    <a:pt x="294" y="43"/>
                  </a:lnTo>
                  <a:lnTo>
                    <a:pt x="281" y="42"/>
                  </a:lnTo>
                  <a:lnTo>
                    <a:pt x="268" y="42"/>
                  </a:lnTo>
                  <a:lnTo>
                    <a:pt x="255" y="42"/>
                  </a:lnTo>
                  <a:lnTo>
                    <a:pt x="241" y="42"/>
                  </a:lnTo>
                  <a:lnTo>
                    <a:pt x="226" y="41"/>
                  </a:lnTo>
                  <a:lnTo>
                    <a:pt x="211" y="41"/>
                  </a:lnTo>
                  <a:lnTo>
                    <a:pt x="198" y="40"/>
                  </a:lnTo>
                  <a:lnTo>
                    <a:pt x="185" y="39"/>
                  </a:lnTo>
                  <a:lnTo>
                    <a:pt x="170" y="36"/>
                  </a:lnTo>
                  <a:lnTo>
                    <a:pt x="157" y="33"/>
                  </a:lnTo>
                  <a:lnTo>
                    <a:pt x="144" y="28"/>
                  </a:lnTo>
                  <a:lnTo>
                    <a:pt x="134" y="23"/>
                  </a:lnTo>
                  <a:lnTo>
                    <a:pt x="128" y="23"/>
                  </a:lnTo>
                  <a:lnTo>
                    <a:pt x="122" y="24"/>
                  </a:lnTo>
                  <a:lnTo>
                    <a:pt x="116" y="24"/>
                  </a:lnTo>
                  <a:lnTo>
                    <a:pt x="110" y="25"/>
                  </a:lnTo>
                  <a:lnTo>
                    <a:pt x="98" y="25"/>
                  </a:lnTo>
                  <a:lnTo>
                    <a:pt x="87" y="26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69" y="26"/>
                  </a:lnTo>
                  <a:lnTo>
                    <a:pt x="63" y="26"/>
                  </a:lnTo>
                  <a:lnTo>
                    <a:pt x="51" y="24"/>
                  </a:lnTo>
                  <a:lnTo>
                    <a:pt x="41" y="23"/>
                  </a:lnTo>
                  <a:lnTo>
                    <a:pt x="35" y="21"/>
                  </a:lnTo>
                  <a:lnTo>
                    <a:pt x="28" y="20"/>
                  </a:lnTo>
                  <a:lnTo>
                    <a:pt x="23" y="17"/>
                  </a:lnTo>
                  <a:lnTo>
                    <a:pt x="17" y="16"/>
                  </a:lnTo>
                  <a:lnTo>
                    <a:pt x="8" y="11"/>
                  </a:lnTo>
                  <a:lnTo>
                    <a:pt x="0" y="6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" name="Freeform 475"/>
            <p:cNvSpPr>
              <a:spLocks/>
            </p:cNvSpPr>
            <p:nvPr/>
          </p:nvSpPr>
          <p:spPr bwMode="auto">
            <a:xfrm>
              <a:off x="6769" y="3901"/>
              <a:ext cx="16" cy="6"/>
            </a:xfrm>
            <a:custGeom>
              <a:avLst/>
              <a:gdLst>
                <a:gd name="T0" fmla="*/ 0 w 63"/>
                <a:gd name="T1" fmla="*/ 0 h 27"/>
                <a:gd name="T2" fmla="*/ 0 w 63"/>
                <a:gd name="T3" fmla="*/ 0 h 27"/>
                <a:gd name="T4" fmla="*/ 0 w 63"/>
                <a:gd name="T5" fmla="*/ 0 h 27"/>
                <a:gd name="T6" fmla="*/ 0 w 63"/>
                <a:gd name="T7" fmla="*/ 0 h 27"/>
                <a:gd name="T8" fmla="*/ 0 w 63"/>
                <a:gd name="T9" fmla="*/ 0 h 27"/>
                <a:gd name="T10" fmla="*/ 0 w 63"/>
                <a:gd name="T11" fmla="*/ 0 h 27"/>
                <a:gd name="T12" fmla="*/ 0 w 63"/>
                <a:gd name="T13" fmla="*/ 0 h 27"/>
                <a:gd name="T14" fmla="*/ 0 w 63"/>
                <a:gd name="T15" fmla="*/ 0 h 27"/>
                <a:gd name="T16" fmla="*/ 0 w 63"/>
                <a:gd name="T17" fmla="*/ 0 h 27"/>
                <a:gd name="T18" fmla="*/ 0 w 63"/>
                <a:gd name="T19" fmla="*/ 0 h 27"/>
                <a:gd name="T20" fmla="*/ 0 w 63"/>
                <a:gd name="T21" fmla="*/ 0 h 27"/>
                <a:gd name="T22" fmla="*/ 0 w 63"/>
                <a:gd name="T23" fmla="*/ 0 h 27"/>
                <a:gd name="T24" fmla="*/ 0 w 63"/>
                <a:gd name="T25" fmla="*/ 0 h 27"/>
                <a:gd name="T26" fmla="*/ 0 w 63"/>
                <a:gd name="T27" fmla="*/ 0 h 27"/>
                <a:gd name="T28" fmla="*/ 0 w 63"/>
                <a:gd name="T29" fmla="*/ 0 h 27"/>
                <a:gd name="T30" fmla="*/ 0 w 63"/>
                <a:gd name="T31" fmla="*/ 0 h 27"/>
                <a:gd name="T32" fmla="*/ 0 w 63"/>
                <a:gd name="T33" fmla="*/ 0 h 27"/>
                <a:gd name="T34" fmla="*/ 0 w 63"/>
                <a:gd name="T35" fmla="*/ 0 h 27"/>
                <a:gd name="T36" fmla="*/ 0 w 63"/>
                <a:gd name="T37" fmla="*/ 0 h 27"/>
                <a:gd name="T38" fmla="*/ 0 w 63"/>
                <a:gd name="T39" fmla="*/ 0 h 27"/>
                <a:gd name="T40" fmla="*/ 0 w 63"/>
                <a:gd name="T41" fmla="*/ 0 h 27"/>
                <a:gd name="T42" fmla="*/ 0 w 63"/>
                <a:gd name="T43" fmla="*/ 0 h 27"/>
                <a:gd name="T44" fmla="*/ 0 w 63"/>
                <a:gd name="T45" fmla="*/ 0 h 27"/>
                <a:gd name="T46" fmla="*/ 0 w 63"/>
                <a:gd name="T47" fmla="*/ 0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27"/>
                <a:gd name="T74" fmla="*/ 63 w 63"/>
                <a:gd name="T75" fmla="*/ 27 h 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27">
                  <a:moveTo>
                    <a:pt x="51" y="0"/>
                  </a:moveTo>
                  <a:lnTo>
                    <a:pt x="55" y="1"/>
                  </a:lnTo>
                  <a:lnTo>
                    <a:pt x="60" y="5"/>
                  </a:lnTo>
                  <a:lnTo>
                    <a:pt x="61" y="8"/>
                  </a:lnTo>
                  <a:lnTo>
                    <a:pt x="63" y="11"/>
                  </a:lnTo>
                  <a:lnTo>
                    <a:pt x="57" y="14"/>
                  </a:lnTo>
                  <a:lnTo>
                    <a:pt x="48" y="19"/>
                  </a:lnTo>
                  <a:lnTo>
                    <a:pt x="42" y="20"/>
                  </a:lnTo>
                  <a:lnTo>
                    <a:pt x="35" y="21"/>
                  </a:lnTo>
                  <a:lnTo>
                    <a:pt x="29" y="21"/>
                  </a:lnTo>
                  <a:lnTo>
                    <a:pt x="22" y="23"/>
                  </a:lnTo>
                  <a:lnTo>
                    <a:pt x="10" y="25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1" y="13"/>
                  </a:lnTo>
                  <a:lnTo>
                    <a:pt x="5" y="11"/>
                  </a:lnTo>
                  <a:lnTo>
                    <a:pt x="10" y="8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6" y="5"/>
                  </a:lnTo>
                  <a:lnTo>
                    <a:pt x="43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1" name="Freeform 476"/>
            <p:cNvSpPr>
              <a:spLocks/>
            </p:cNvSpPr>
            <p:nvPr/>
          </p:nvSpPr>
          <p:spPr bwMode="auto">
            <a:xfrm>
              <a:off x="6789" y="3901"/>
              <a:ext cx="10" cy="8"/>
            </a:xfrm>
            <a:custGeom>
              <a:avLst/>
              <a:gdLst>
                <a:gd name="T0" fmla="*/ 0 w 41"/>
                <a:gd name="T1" fmla="*/ 0 h 30"/>
                <a:gd name="T2" fmla="*/ 0 w 41"/>
                <a:gd name="T3" fmla="*/ 0 h 30"/>
                <a:gd name="T4" fmla="*/ 0 w 41"/>
                <a:gd name="T5" fmla="*/ 0 h 30"/>
                <a:gd name="T6" fmla="*/ 0 w 41"/>
                <a:gd name="T7" fmla="*/ 0 h 30"/>
                <a:gd name="T8" fmla="*/ 0 w 41"/>
                <a:gd name="T9" fmla="*/ 0 h 30"/>
                <a:gd name="T10" fmla="*/ 0 w 41"/>
                <a:gd name="T11" fmla="*/ 0 h 30"/>
                <a:gd name="T12" fmla="*/ 0 w 41"/>
                <a:gd name="T13" fmla="*/ 0 h 30"/>
                <a:gd name="T14" fmla="*/ 0 w 41"/>
                <a:gd name="T15" fmla="*/ 0 h 30"/>
                <a:gd name="T16" fmla="*/ 0 w 41"/>
                <a:gd name="T17" fmla="*/ 0 h 30"/>
                <a:gd name="T18" fmla="*/ 0 w 41"/>
                <a:gd name="T19" fmla="*/ 0 h 30"/>
                <a:gd name="T20" fmla="*/ 0 w 41"/>
                <a:gd name="T21" fmla="*/ 0 h 30"/>
                <a:gd name="T22" fmla="*/ 0 w 41"/>
                <a:gd name="T23" fmla="*/ 0 h 30"/>
                <a:gd name="T24" fmla="*/ 0 w 41"/>
                <a:gd name="T25" fmla="*/ 0 h 30"/>
                <a:gd name="T26" fmla="*/ 0 w 41"/>
                <a:gd name="T27" fmla="*/ 0 h 30"/>
                <a:gd name="T28" fmla="*/ 0 w 41"/>
                <a:gd name="T29" fmla="*/ 0 h 30"/>
                <a:gd name="T30" fmla="*/ 0 w 41"/>
                <a:gd name="T31" fmla="*/ 0 h 30"/>
                <a:gd name="T32" fmla="*/ 0 w 41"/>
                <a:gd name="T33" fmla="*/ 0 h 30"/>
                <a:gd name="T34" fmla="*/ 0 w 41"/>
                <a:gd name="T35" fmla="*/ 0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30"/>
                <a:gd name="T56" fmla="*/ 41 w 41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30">
                  <a:moveTo>
                    <a:pt x="2" y="0"/>
                  </a:moveTo>
                  <a:lnTo>
                    <a:pt x="9" y="2"/>
                  </a:lnTo>
                  <a:lnTo>
                    <a:pt x="15" y="4"/>
                  </a:lnTo>
                  <a:lnTo>
                    <a:pt x="21" y="5"/>
                  </a:lnTo>
                  <a:lnTo>
                    <a:pt x="26" y="8"/>
                  </a:lnTo>
                  <a:lnTo>
                    <a:pt x="31" y="9"/>
                  </a:lnTo>
                  <a:lnTo>
                    <a:pt x="34" y="13"/>
                  </a:lnTo>
                  <a:lnTo>
                    <a:pt x="38" y="18"/>
                  </a:lnTo>
                  <a:lnTo>
                    <a:pt x="41" y="26"/>
                  </a:lnTo>
                  <a:lnTo>
                    <a:pt x="34" y="29"/>
                  </a:lnTo>
                  <a:lnTo>
                    <a:pt x="28" y="30"/>
                  </a:lnTo>
                  <a:lnTo>
                    <a:pt x="21" y="29"/>
                  </a:lnTo>
                  <a:lnTo>
                    <a:pt x="15" y="25"/>
                  </a:lnTo>
                  <a:lnTo>
                    <a:pt x="9" y="18"/>
                  </a:lnTo>
                  <a:lnTo>
                    <a:pt x="4" y="12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2" name="Freeform 477"/>
            <p:cNvSpPr>
              <a:spLocks/>
            </p:cNvSpPr>
            <p:nvPr/>
          </p:nvSpPr>
          <p:spPr bwMode="auto">
            <a:xfrm>
              <a:off x="6564" y="3915"/>
              <a:ext cx="81" cy="13"/>
            </a:xfrm>
            <a:custGeom>
              <a:avLst/>
              <a:gdLst>
                <a:gd name="T0" fmla="*/ 0 w 325"/>
                <a:gd name="T1" fmla="*/ 0 h 53"/>
                <a:gd name="T2" fmla="*/ 0 w 325"/>
                <a:gd name="T3" fmla="*/ 0 h 53"/>
                <a:gd name="T4" fmla="*/ 0 w 325"/>
                <a:gd name="T5" fmla="*/ 0 h 53"/>
                <a:gd name="T6" fmla="*/ 0 w 325"/>
                <a:gd name="T7" fmla="*/ 0 h 53"/>
                <a:gd name="T8" fmla="*/ 0 w 325"/>
                <a:gd name="T9" fmla="*/ 0 h 53"/>
                <a:gd name="T10" fmla="*/ 0 w 325"/>
                <a:gd name="T11" fmla="*/ 0 h 53"/>
                <a:gd name="T12" fmla="*/ 0 w 325"/>
                <a:gd name="T13" fmla="*/ 0 h 53"/>
                <a:gd name="T14" fmla="*/ 0 w 325"/>
                <a:gd name="T15" fmla="*/ 0 h 53"/>
                <a:gd name="T16" fmla="*/ 0 w 325"/>
                <a:gd name="T17" fmla="*/ 0 h 53"/>
                <a:gd name="T18" fmla="*/ 0 w 325"/>
                <a:gd name="T19" fmla="*/ 0 h 53"/>
                <a:gd name="T20" fmla="*/ 0 w 325"/>
                <a:gd name="T21" fmla="*/ 0 h 53"/>
                <a:gd name="T22" fmla="*/ 0 w 325"/>
                <a:gd name="T23" fmla="*/ 0 h 53"/>
                <a:gd name="T24" fmla="*/ 0 w 325"/>
                <a:gd name="T25" fmla="*/ 0 h 53"/>
                <a:gd name="T26" fmla="*/ 0 w 325"/>
                <a:gd name="T27" fmla="*/ 0 h 53"/>
                <a:gd name="T28" fmla="*/ 0 w 325"/>
                <a:gd name="T29" fmla="*/ 0 h 53"/>
                <a:gd name="T30" fmla="*/ 0 w 325"/>
                <a:gd name="T31" fmla="*/ 0 h 53"/>
                <a:gd name="T32" fmla="*/ 0 w 325"/>
                <a:gd name="T33" fmla="*/ 0 h 53"/>
                <a:gd name="T34" fmla="*/ 0 w 325"/>
                <a:gd name="T35" fmla="*/ 0 h 53"/>
                <a:gd name="T36" fmla="*/ 0 w 325"/>
                <a:gd name="T37" fmla="*/ 0 h 53"/>
                <a:gd name="T38" fmla="*/ 0 w 325"/>
                <a:gd name="T39" fmla="*/ 0 h 53"/>
                <a:gd name="T40" fmla="*/ 0 w 325"/>
                <a:gd name="T41" fmla="*/ 0 h 53"/>
                <a:gd name="T42" fmla="*/ 0 w 325"/>
                <a:gd name="T43" fmla="*/ 0 h 53"/>
                <a:gd name="T44" fmla="*/ 0 w 325"/>
                <a:gd name="T45" fmla="*/ 0 h 53"/>
                <a:gd name="T46" fmla="*/ 0 w 325"/>
                <a:gd name="T47" fmla="*/ 0 h 53"/>
                <a:gd name="T48" fmla="*/ 0 w 325"/>
                <a:gd name="T49" fmla="*/ 0 h 53"/>
                <a:gd name="T50" fmla="*/ 0 w 325"/>
                <a:gd name="T51" fmla="*/ 0 h 53"/>
                <a:gd name="T52" fmla="*/ 0 w 325"/>
                <a:gd name="T53" fmla="*/ 0 h 53"/>
                <a:gd name="T54" fmla="*/ 0 w 325"/>
                <a:gd name="T55" fmla="*/ 0 h 53"/>
                <a:gd name="T56" fmla="*/ 0 w 325"/>
                <a:gd name="T57" fmla="*/ 0 h 53"/>
                <a:gd name="T58" fmla="*/ 0 w 325"/>
                <a:gd name="T59" fmla="*/ 0 h 53"/>
                <a:gd name="T60" fmla="*/ 0 w 325"/>
                <a:gd name="T61" fmla="*/ 0 h 53"/>
                <a:gd name="T62" fmla="*/ 0 w 325"/>
                <a:gd name="T63" fmla="*/ 0 h 53"/>
                <a:gd name="T64" fmla="*/ 0 w 325"/>
                <a:gd name="T65" fmla="*/ 0 h 53"/>
                <a:gd name="T66" fmla="*/ 0 w 325"/>
                <a:gd name="T67" fmla="*/ 0 h 53"/>
                <a:gd name="T68" fmla="*/ 0 w 325"/>
                <a:gd name="T69" fmla="*/ 0 h 53"/>
                <a:gd name="T70" fmla="*/ 0 w 325"/>
                <a:gd name="T71" fmla="*/ 0 h 53"/>
                <a:gd name="T72" fmla="*/ 0 w 325"/>
                <a:gd name="T73" fmla="*/ 0 h 53"/>
                <a:gd name="T74" fmla="*/ 0 w 325"/>
                <a:gd name="T75" fmla="*/ 0 h 53"/>
                <a:gd name="T76" fmla="*/ 0 w 325"/>
                <a:gd name="T77" fmla="*/ 0 h 53"/>
                <a:gd name="T78" fmla="*/ 0 w 325"/>
                <a:gd name="T79" fmla="*/ 0 h 53"/>
                <a:gd name="T80" fmla="*/ 0 w 325"/>
                <a:gd name="T81" fmla="*/ 0 h 53"/>
                <a:gd name="T82" fmla="*/ 0 w 325"/>
                <a:gd name="T83" fmla="*/ 0 h 53"/>
                <a:gd name="T84" fmla="*/ 0 w 325"/>
                <a:gd name="T85" fmla="*/ 0 h 53"/>
                <a:gd name="T86" fmla="*/ 0 w 325"/>
                <a:gd name="T87" fmla="*/ 0 h 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5"/>
                <a:gd name="T133" fmla="*/ 0 h 53"/>
                <a:gd name="T134" fmla="*/ 325 w 325"/>
                <a:gd name="T135" fmla="*/ 53 h 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5" h="53">
                  <a:moveTo>
                    <a:pt x="5" y="0"/>
                  </a:moveTo>
                  <a:lnTo>
                    <a:pt x="24" y="0"/>
                  </a:lnTo>
                  <a:lnTo>
                    <a:pt x="44" y="1"/>
                  </a:lnTo>
                  <a:lnTo>
                    <a:pt x="64" y="3"/>
                  </a:lnTo>
                  <a:lnTo>
                    <a:pt x="84" y="4"/>
                  </a:lnTo>
                  <a:lnTo>
                    <a:pt x="105" y="5"/>
                  </a:lnTo>
                  <a:lnTo>
                    <a:pt x="124" y="7"/>
                  </a:lnTo>
                  <a:lnTo>
                    <a:pt x="143" y="8"/>
                  </a:lnTo>
                  <a:lnTo>
                    <a:pt x="165" y="10"/>
                  </a:lnTo>
                  <a:lnTo>
                    <a:pt x="183" y="11"/>
                  </a:lnTo>
                  <a:lnTo>
                    <a:pt x="202" y="13"/>
                  </a:lnTo>
                  <a:lnTo>
                    <a:pt x="223" y="16"/>
                  </a:lnTo>
                  <a:lnTo>
                    <a:pt x="242" y="18"/>
                  </a:lnTo>
                  <a:lnTo>
                    <a:pt x="261" y="21"/>
                  </a:lnTo>
                  <a:lnTo>
                    <a:pt x="282" y="24"/>
                  </a:lnTo>
                  <a:lnTo>
                    <a:pt x="301" y="27"/>
                  </a:lnTo>
                  <a:lnTo>
                    <a:pt x="320" y="30"/>
                  </a:lnTo>
                  <a:lnTo>
                    <a:pt x="325" y="34"/>
                  </a:lnTo>
                  <a:lnTo>
                    <a:pt x="325" y="39"/>
                  </a:lnTo>
                  <a:lnTo>
                    <a:pt x="323" y="46"/>
                  </a:lnTo>
                  <a:lnTo>
                    <a:pt x="323" y="53"/>
                  </a:lnTo>
                  <a:lnTo>
                    <a:pt x="304" y="50"/>
                  </a:lnTo>
                  <a:lnTo>
                    <a:pt x="285" y="49"/>
                  </a:lnTo>
                  <a:lnTo>
                    <a:pt x="267" y="47"/>
                  </a:lnTo>
                  <a:lnTo>
                    <a:pt x="249" y="46"/>
                  </a:lnTo>
                  <a:lnTo>
                    <a:pt x="230" y="44"/>
                  </a:lnTo>
                  <a:lnTo>
                    <a:pt x="212" y="43"/>
                  </a:lnTo>
                  <a:lnTo>
                    <a:pt x="191" y="40"/>
                  </a:lnTo>
                  <a:lnTo>
                    <a:pt x="173" y="39"/>
                  </a:lnTo>
                  <a:lnTo>
                    <a:pt x="154" y="38"/>
                  </a:lnTo>
                  <a:lnTo>
                    <a:pt x="133" y="36"/>
                  </a:lnTo>
                  <a:lnTo>
                    <a:pt x="115" y="34"/>
                  </a:lnTo>
                  <a:lnTo>
                    <a:pt x="96" y="32"/>
                  </a:lnTo>
                  <a:lnTo>
                    <a:pt x="78" y="29"/>
                  </a:lnTo>
                  <a:lnTo>
                    <a:pt x="61" y="26"/>
                  </a:lnTo>
                  <a:lnTo>
                    <a:pt x="44" y="23"/>
                  </a:lnTo>
                  <a:lnTo>
                    <a:pt x="27" y="20"/>
                  </a:lnTo>
                  <a:lnTo>
                    <a:pt x="21" y="18"/>
                  </a:lnTo>
                  <a:lnTo>
                    <a:pt x="15" y="17"/>
                  </a:lnTo>
                  <a:lnTo>
                    <a:pt x="7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3" name="Freeform 478"/>
            <p:cNvSpPr>
              <a:spLocks/>
            </p:cNvSpPr>
            <p:nvPr/>
          </p:nvSpPr>
          <p:spPr bwMode="auto">
            <a:xfrm>
              <a:off x="6853" y="3919"/>
              <a:ext cx="57" cy="45"/>
            </a:xfrm>
            <a:custGeom>
              <a:avLst/>
              <a:gdLst>
                <a:gd name="T0" fmla="*/ 0 w 229"/>
                <a:gd name="T1" fmla="*/ 0 h 178"/>
                <a:gd name="T2" fmla="*/ 0 w 229"/>
                <a:gd name="T3" fmla="*/ 0 h 178"/>
                <a:gd name="T4" fmla="*/ 0 w 229"/>
                <a:gd name="T5" fmla="*/ 0 h 178"/>
                <a:gd name="T6" fmla="*/ 0 w 229"/>
                <a:gd name="T7" fmla="*/ 0 h 178"/>
                <a:gd name="T8" fmla="*/ 0 w 229"/>
                <a:gd name="T9" fmla="*/ 0 h 178"/>
                <a:gd name="T10" fmla="*/ 0 w 229"/>
                <a:gd name="T11" fmla="*/ 0 h 178"/>
                <a:gd name="T12" fmla="*/ 0 w 229"/>
                <a:gd name="T13" fmla="*/ 0 h 178"/>
                <a:gd name="T14" fmla="*/ 0 w 229"/>
                <a:gd name="T15" fmla="*/ 0 h 178"/>
                <a:gd name="T16" fmla="*/ 0 w 229"/>
                <a:gd name="T17" fmla="*/ 0 h 178"/>
                <a:gd name="T18" fmla="*/ 0 w 229"/>
                <a:gd name="T19" fmla="*/ 0 h 178"/>
                <a:gd name="T20" fmla="*/ 0 w 229"/>
                <a:gd name="T21" fmla="*/ 0 h 178"/>
                <a:gd name="T22" fmla="*/ 0 w 229"/>
                <a:gd name="T23" fmla="*/ 0 h 178"/>
                <a:gd name="T24" fmla="*/ 0 w 229"/>
                <a:gd name="T25" fmla="*/ 0 h 178"/>
                <a:gd name="T26" fmla="*/ 0 w 229"/>
                <a:gd name="T27" fmla="*/ 0 h 178"/>
                <a:gd name="T28" fmla="*/ 0 w 229"/>
                <a:gd name="T29" fmla="*/ 0 h 178"/>
                <a:gd name="T30" fmla="*/ 0 w 229"/>
                <a:gd name="T31" fmla="*/ 0 h 178"/>
                <a:gd name="T32" fmla="*/ 0 w 229"/>
                <a:gd name="T33" fmla="*/ 0 h 178"/>
                <a:gd name="T34" fmla="*/ 0 w 229"/>
                <a:gd name="T35" fmla="*/ 0 h 178"/>
                <a:gd name="T36" fmla="*/ 0 w 229"/>
                <a:gd name="T37" fmla="*/ 0 h 178"/>
                <a:gd name="T38" fmla="*/ 0 w 229"/>
                <a:gd name="T39" fmla="*/ 0 h 178"/>
                <a:gd name="T40" fmla="*/ 0 w 229"/>
                <a:gd name="T41" fmla="*/ 0 h 178"/>
                <a:gd name="T42" fmla="*/ 0 w 229"/>
                <a:gd name="T43" fmla="*/ 0 h 178"/>
                <a:gd name="T44" fmla="*/ 0 w 229"/>
                <a:gd name="T45" fmla="*/ 0 h 178"/>
                <a:gd name="T46" fmla="*/ 0 w 229"/>
                <a:gd name="T47" fmla="*/ 0 h 178"/>
                <a:gd name="T48" fmla="*/ 0 w 229"/>
                <a:gd name="T49" fmla="*/ 0 h 178"/>
                <a:gd name="T50" fmla="*/ 0 w 229"/>
                <a:gd name="T51" fmla="*/ 0 h 178"/>
                <a:gd name="T52" fmla="*/ 0 w 229"/>
                <a:gd name="T53" fmla="*/ 0 h 178"/>
                <a:gd name="T54" fmla="*/ 0 w 229"/>
                <a:gd name="T55" fmla="*/ 0 h 178"/>
                <a:gd name="T56" fmla="*/ 0 w 229"/>
                <a:gd name="T57" fmla="*/ 0 h 178"/>
                <a:gd name="T58" fmla="*/ 0 w 229"/>
                <a:gd name="T59" fmla="*/ 0 h 178"/>
                <a:gd name="T60" fmla="*/ 0 w 229"/>
                <a:gd name="T61" fmla="*/ 0 h 178"/>
                <a:gd name="T62" fmla="*/ 0 w 229"/>
                <a:gd name="T63" fmla="*/ 0 h 178"/>
                <a:gd name="T64" fmla="*/ 0 w 229"/>
                <a:gd name="T65" fmla="*/ 0 h 178"/>
                <a:gd name="T66" fmla="*/ 0 w 229"/>
                <a:gd name="T67" fmla="*/ 0 h 178"/>
                <a:gd name="T68" fmla="*/ 0 w 229"/>
                <a:gd name="T69" fmla="*/ 0 h 178"/>
                <a:gd name="T70" fmla="*/ 0 w 229"/>
                <a:gd name="T71" fmla="*/ 0 h 178"/>
                <a:gd name="T72" fmla="*/ 0 w 229"/>
                <a:gd name="T73" fmla="*/ 0 h 178"/>
                <a:gd name="T74" fmla="*/ 0 w 229"/>
                <a:gd name="T75" fmla="*/ 0 h 178"/>
                <a:gd name="T76" fmla="*/ 0 w 229"/>
                <a:gd name="T77" fmla="*/ 0 h 178"/>
                <a:gd name="T78" fmla="*/ 0 w 229"/>
                <a:gd name="T79" fmla="*/ 0 h 178"/>
                <a:gd name="T80" fmla="*/ 0 w 229"/>
                <a:gd name="T81" fmla="*/ 0 h 178"/>
                <a:gd name="T82" fmla="*/ 0 w 229"/>
                <a:gd name="T83" fmla="*/ 0 h 178"/>
                <a:gd name="T84" fmla="*/ 0 w 229"/>
                <a:gd name="T85" fmla="*/ 0 h 178"/>
                <a:gd name="T86" fmla="*/ 0 w 229"/>
                <a:gd name="T87" fmla="*/ 0 h 178"/>
                <a:gd name="T88" fmla="*/ 0 w 229"/>
                <a:gd name="T89" fmla="*/ 0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178"/>
                <a:gd name="T137" fmla="*/ 229 w 229"/>
                <a:gd name="T138" fmla="*/ 178 h 1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178">
                  <a:moveTo>
                    <a:pt x="176" y="0"/>
                  </a:moveTo>
                  <a:lnTo>
                    <a:pt x="189" y="3"/>
                  </a:lnTo>
                  <a:lnTo>
                    <a:pt x="200" y="9"/>
                  </a:lnTo>
                  <a:lnTo>
                    <a:pt x="210" y="16"/>
                  </a:lnTo>
                  <a:lnTo>
                    <a:pt x="217" y="26"/>
                  </a:lnTo>
                  <a:lnTo>
                    <a:pt x="222" y="34"/>
                  </a:lnTo>
                  <a:lnTo>
                    <a:pt x="226" y="46"/>
                  </a:lnTo>
                  <a:lnTo>
                    <a:pt x="229" y="58"/>
                  </a:lnTo>
                  <a:lnTo>
                    <a:pt x="229" y="71"/>
                  </a:lnTo>
                  <a:lnTo>
                    <a:pt x="228" y="83"/>
                  </a:lnTo>
                  <a:lnTo>
                    <a:pt x="225" y="95"/>
                  </a:lnTo>
                  <a:lnTo>
                    <a:pt x="220" y="107"/>
                  </a:lnTo>
                  <a:lnTo>
                    <a:pt x="217" y="120"/>
                  </a:lnTo>
                  <a:lnTo>
                    <a:pt x="211" y="131"/>
                  </a:lnTo>
                  <a:lnTo>
                    <a:pt x="205" y="143"/>
                  </a:lnTo>
                  <a:lnTo>
                    <a:pt x="196" y="152"/>
                  </a:lnTo>
                  <a:lnTo>
                    <a:pt x="189" y="162"/>
                  </a:lnTo>
                  <a:lnTo>
                    <a:pt x="189" y="156"/>
                  </a:lnTo>
                  <a:lnTo>
                    <a:pt x="191" y="148"/>
                  </a:lnTo>
                  <a:lnTo>
                    <a:pt x="193" y="140"/>
                  </a:lnTo>
                  <a:lnTo>
                    <a:pt x="194" y="133"/>
                  </a:lnTo>
                  <a:lnTo>
                    <a:pt x="195" y="124"/>
                  </a:lnTo>
                  <a:lnTo>
                    <a:pt x="196" y="116"/>
                  </a:lnTo>
                  <a:lnTo>
                    <a:pt x="198" y="108"/>
                  </a:lnTo>
                  <a:lnTo>
                    <a:pt x="200" y="103"/>
                  </a:lnTo>
                  <a:lnTo>
                    <a:pt x="199" y="95"/>
                  </a:lnTo>
                  <a:lnTo>
                    <a:pt x="199" y="92"/>
                  </a:lnTo>
                  <a:lnTo>
                    <a:pt x="198" y="89"/>
                  </a:lnTo>
                  <a:lnTo>
                    <a:pt x="198" y="90"/>
                  </a:lnTo>
                  <a:lnTo>
                    <a:pt x="194" y="91"/>
                  </a:lnTo>
                  <a:lnTo>
                    <a:pt x="193" y="96"/>
                  </a:lnTo>
                  <a:lnTo>
                    <a:pt x="188" y="104"/>
                  </a:lnTo>
                  <a:lnTo>
                    <a:pt x="184" y="117"/>
                  </a:lnTo>
                  <a:lnTo>
                    <a:pt x="177" y="124"/>
                  </a:lnTo>
                  <a:lnTo>
                    <a:pt x="170" y="132"/>
                  </a:lnTo>
                  <a:lnTo>
                    <a:pt x="164" y="138"/>
                  </a:lnTo>
                  <a:lnTo>
                    <a:pt x="159" y="146"/>
                  </a:lnTo>
                  <a:lnTo>
                    <a:pt x="153" y="152"/>
                  </a:lnTo>
                  <a:lnTo>
                    <a:pt x="147" y="159"/>
                  </a:lnTo>
                  <a:lnTo>
                    <a:pt x="140" y="164"/>
                  </a:lnTo>
                  <a:lnTo>
                    <a:pt x="132" y="170"/>
                  </a:lnTo>
                  <a:lnTo>
                    <a:pt x="135" y="159"/>
                  </a:lnTo>
                  <a:lnTo>
                    <a:pt x="140" y="149"/>
                  </a:lnTo>
                  <a:lnTo>
                    <a:pt x="143" y="138"/>
                  </a:lnTo>
                  <a:lnTo>
                    <a:pt x="148" y="129"/>
                  </a:lnTo>
                  <a:lnTo>
                    <a:pt x="149" y="123"/>
                  </a:lnTo>
                  <a:lnTo>
                    <a:pt x="152" y="118"/>
                  </a:lnTo>
                  <a:lnTo>
                    <a:pt x="154" y="112"/>
                  </a:lnTo>
                  <a:lnTo>
                    <a:pt x="157" y="107"/>
                  </a:lnTo>
                  <a:lnTo>
                    <a:pt x="158" y="102"/>
                  </a:lnTo>
                  <a:lnTo>
                    <a:pt x="159" y="96"/>
                  </a:lnTo>
                  <a:lnTo>
                    <a:pt x="159" y="91"/>
                  </a:lnTo>
                  <a:lnTo>
                    <a:pt x="160" y="85"/>
                  </a:lnTo>
                  <a:lnTo>
                    <a:pt x="152" y="87"/>
                  </a:lnTo>
                  <a:lnTo>
                    <a:pt x="147" y="92"/>
                  </a:lnTo>
                  <a:lnTo>
                    <a:pt x="140" y="96"/>
                  </a:lnTo>
                  <a:lnTo>
                    <a:pt x="135" y="103"/>
                  </a:lnTo>
                  <a:lnTo>
                    <a:pt x="131" y="107"/>
                  </a:lnTo>
                  <a:lnTo>
                    <a:pt x="128" y="113"/>
                  </a:lnTo>
                  <a:lnTo>
                    <a:pt x="125" y="120"/>
                  </a:lnTo>
                  <a:lnTo>
                    <a:pt x="122" y="127"/>
                  </a:lnTo>
                  <a:lnTo>
                    <a:pt x="117" y="134"/>
                  </a:lnTo>
                  <a:lnTo>
                    <a:pt x="113" y="142"/>
                  </a:lnTo>
                  <a:lnTo>
                    <a:pt x="108" y="147"/>
                  </a:lnTo>
                  <a:lnTo>
                    <a:pt x="105" y="156"/>
                  </a:lnTo>
                  <a:lnTo>
                    <a:pt x="100" y="161"/>
                  </a:lnTo>
                  <a:lnTo>
                    <a:pt x="95" y="167"/>
                  </a:lnTo>
                  <a:lnTo>
                    <a:pt x="89" y="173"/>
                  </a:lnTo>
                  <a:lnTo>
                    <a:pt x="82" y="178"/>
                  </a:lnTo>
                  <a:lnTo>
                    <a:pt x="81" y="172"/>
                  </a:lnTo>
                  <a:lnTo>
                    <a:pt x="83" y="165"/>
                  </a:lnTo>
                  <a:lnTo>
                    <a:pt x="86" y="158"/>
                  </a:lnTo>
                  <a:lnTo>
                    <a:pt x="89" y="152"/>
                  </a:lnTo>
                  <a:lnTo>
                    <a:pt x="92" y="145"/>
                  </a:lnTo>
                  <a:lnTo>
                    <a:pt x="95" y="137"/>
                  </a:lnTo>
                  <a:lnTo>
                    <a:pt x="99" y="131"/>
                  </a:lnTo>
                  <a:lnTo>
                    <a:pt x="102" y="124"/>
                  </a:lnTo>
                  <a:lnTo>
                    <a:pt x="105" y="118"/>
                  </a:lnTo>
                  <a:lnTo>
                    <a:pt x="108" y="111"/>
                  </a:lnTo>
                  <a:lnTo>
                    <a:pt x="110" y="105"/>
                  </a:lnTo>
                  <a:lnTo>
                    <a:pt x="111" y="100"/>
                  </a:lnTo>
                  <a:lnTo>
                    <a:pt x="110" y="94"/>
                  </a:lnTo>
                  <a:lnTo>
                    <a:pt x="108" y="92"/>
                  </a:lnTo>
                  <a:lnTo>
                    <a:pt x="104" y="87"/>
                  </a:lnTo>
                  <a:lnTo>
                    <a:pt x="100" y="85"/>
                  </a:lnTo>
                  <a:lnTo>
                    <a:pt x="89" y="94"/>
                  </a:lnTo>
                  <a:lnTo>
                    <a:pt x="81" y="104"/>
                  </a:lnTo>
                  <a:lnTo>
                    <a:pt x="78" y="109"/>
                  </a:lnTo>
                  <a:lnTo>
                    <a:pt x="75" y="114"/>
                  </a:lnTo>
                  <a:lnTo>
                    <a:pt x="72" y="121"/>
                  </a:lnTo>
                  <a:lnTo>
                    <a:pt x="70" y="126"/>
                  </a:lnTo>
                  <a:lnTo>
                    <a:pt x="66" y="133"/>
                  </a:lnTo>
                  <a:lnTo>
                    <a:pt x="65" y="138"/>
                  </a:lnTo>
                  <a:lnTo>
                    <a:pt x="63" y="145"/>
                  </a:lnTo>
                  <a:lnTo>
                    <a:pt x="60" y="150"/>
                  </a:lnTo>
                  <a:lnTo>
                    <a:pt x="57" y="156"/>
                  </a:lnTo>
                  <a:lnTo>
                    <a:pt x="55" y="162"/>
                  </a:lnTo>
                  <a:lnTo>
                    <a:pt x="53" y="167"/>
                  </a:lnTo>
                  <a:lnTo>
                    <a:pt x="51" y="175"/>
                  </a:lnTo>
                  <a:lnTo>
                    <a:pt x="45" y="175"/>
                  </a:lnTo>
                  <a:lnTo>
                    <a:pt x="40" y="175"/>
                  </a:lnTo>
                  <a:lnTo>
                    <a:pt x="33" y="175"/>
                  </a:lnTo>
                  <a:lnTo>
                    <a:pt x="29" y="175"/>
                  </a:lnTo>
                  <a:lnTo>
                    <a:pt x="33" y="165"/>
                  </a:lnTo>
                  <a:lnTo>
                    <a:pt x="39" y="156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6" y="126"/>
                  </a:lnTo>
                  <a:lnTo>
                    <a:pt x="47" y="117"/>
                  </a:lnTo>
                  <a:lnTo>
                    <a:pt x="46" y="108"/>
                  </a:lnTo>
                  <a:lnTo>
                    <a:pt x="46" y="99"/>
                  </a:lnTo>
                  <a:lnTo>
                    <a:pt x="43" y="90"/>
                  </a:lnTo>
                  <a:lnTo>
                    <a:pt x="40" y="81"/>
                  </a:lnTo>
                  <a:lnTo>
                    <a:pt x="35" y="71"/>
                  </a:lnTo>
                  <a:lnTo>
                    <a:pt x="31" y="65"/>
                  </a:lnTo>
                  <a:lnTo>
                    <a:pt x="23" y="56"/>
                  </a:lnTo>
                  <a:lnTo>
                    <a:pt x="17" y="51"/>
                  </a:lnTo>
                  <a:lnTo>
                    <a:pt x="8" y="43"/>
                  </a:lnTo>
                  <a:lnTo>
                    <a:pt x="0" y="40"/>
                  </a:lnTo>
                  <a:lnTo>
                    <a:pt x="10" y="34"/>
                  </a:lnTo>
                  <a:lnTo>
                    <a:pt x="20" y="31"/>
                  </a:lnTo>
                  <a:lnTo>
                    <a:pt x="31" y="29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4" y="20"/>
                  </a:lnTo>
                  <a:lnTo>
                    <a:pt x="75" y="19"/>
                  </a:lnTo>
                  <a:lnTo>
                    <a:pt x="87" y="18"/>
                  </a:lnTo>
                  <a:lnTo>
                    <a:pt x="98" y="15"/>
                  </a:lnTo>
                  <a:lnTo>
                    <a:pt x="108" y="14"/>
                  </a:lnTo>
                  <a:lnTo>
                    <a:pt x="119" y="11"/>
                  </a:lnTo>
                  <a:lnTo>
                    <a:pt x="131" y="10"/>
                  </a:lnTo>
                  <a:lnTo>
                    <a:pt x="142" y="7"/>
                  </a:lnTo>
                  <a:lnTo>
                    <a:pt x="153" y="5"/>
                  </a:lnTo>
                  <a:lnTo>
                    <a:pt x="164" y="2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4" name="Freeform 479"/>
            <p:cNvSpPr>
              <a:spLocks/>
            </p:cNvSpPr>
            <p:nvPr/>
          </p:nvSpPr>
          <p:spPr bwMode="auto">
            <a:xfrm>
              <a:off x="6923" y="3919"/>
              <a:ext cx="53" cy="38"/>
            </a:xfrm>
            <a:custGeom>
              <a:avLst/>
              <a:gdLst>
                <a:gd name="T0" fmla="*/ 0 w 209"/>
                <a:gd name="T1" fmla="*/ 0 h 151"/>
                <a:gd name="T2" fmla="*/ 0 w 209"/>
                <a:gd name="T3" fmla="*/ 0 h 151"/>
                <a:gd name="T4" fmla="*/ 0 w 209"/>
                <a:gd name="T5" fmla="*/ 0 h 151"/>
                <a:gd name="T6" fmla="*/ 0 w 209"/>
                <a:gd name="T7" fmla="*/ 0 h 151"/>
                <a:gd name="T8" fmla="*/ 0 w 209"/>
                <a:gd name="T9" fmla="*/ 0 h 151"/>
                <a:gd name="T10" fmla="*/ 0 w 209"/>
                <a:gd name="T11" fmla="*/ 0 h 151"/>
                <a:gd name="T12" fmla="*/ 0 w 209"/>
                <a:gd name="T13" fmla="*/ 0 h 151"/>
                <a:gd name="T14" fmla="*/ 0 w 209"/>
                <a:gd name="T15" fmla="*/ 0 h 151"/>
                <a:gd name="T16" fmla="*/ 0 w 209"/>
                <a:gd name="T17" fmla="*/ 0 h 151"/>
                <a:gd name="T18" fmla="*/ 0 w 209"/>
                <a:gd name="T19" fmla="*/ 0 h 151"/>
                <a:gd name="T20" fmla="*/ 0 w 209"/>
                <a:gd name="T21" fmla="*/ 0 h 151"/>
                <a:gd name="T22" fmla="*/ 0 w 209"/>
                <a:gd name="T23" fmla="*/ 0 h 151"/>
                <a:gd name="T24" fmla="*/ 0 w 209"/>
                <a:gd name="T25" fmla="*/ 0 h 151"/>
                <a:gd name="T26" fmla="*/ 0 w 209"/>
                <a:gd name="T27" fmla="*/ 0 h 151"/>
                <a:gd name="T28" fmla="*/ 0 w 209"/>
                <a:gd name="T29" fmla="*/ 0 h 151"/>
                <a:gd name="T30" fmla="*/ 0 w 209"/>
                <a:gd name="T31" fmla="*/ 0 h 151"/>
                <a:gd name="T32" fmla="*/ 0 w 209"/>
                <a:gd name="T33" fmla="*/ 0 h 151"/>
                <a:gd name="T34" fmla="*/ 0 w 209"/>
                <a:gd name="T35" fmla="*/ 0 h 151"/>
                <a:gd name="T36" fmla="*/ 0 w 209"/>
                <a:gd name="T37" fmla="*/ 0 h 151"/>
                <a:gd name="T38" fmla="*/ 0 w 209"/>
                <a:gd name="T39" fmla="*/ 0 h 151"/>
                <a:gd name="T40" fmla="*/ 0 w 209"/>
                <a:gd name="T41" fmla="*/ 0 h 151"/>
                <a:gd name="T42" fmla="*/ 0 w 209"/>
                <a:gd name="T43" fmla="*/ 0 h 151"/>
                <a:gd name="T44" fmla="*/ 0 w 209"/>
                <a:gd name="T45" fmla="*/ 0 h 151"/>
                <a:gd name="T46" fmla="*/ 0 w 209"/>
                <a:gd name="T47" fmla="*/ 0 h 151"/>
                <a:gd name="T48" fmla="*/ 0 w 209"/>
                <a:gd name="T49" fmla="*/ 0 h 151"/>
                <a:gd name="T50" fmla="*/ 0 w 209"/>
                <a:gd name="T51" fmla="*/ 0 h 151"/>
                <a:gd name="T52" fmla="*/ 0 w 209"/>
                <a:gd name="T53" fmla="*/ 0 h 151"/>
                <a:gd name="T54" fmla="*/ 0 w 209"/>
                <a:gd name="T55" fmla="*/ 0 h 151"/>
                <a:gd name="T56" fmla="*/ 0 w 209"/>
                <a:gd name="T57" fmla="*/ 0 h 151"/>
                <a:gd name="T58" fmla="*/ 0 w 209"/>
                <a:gd name="T59" fmla="*/ 0 h 151"/>
                <a:gd name="T60" fmla="*/ 0 w 209"/>
                <a:gd name="T61" fmla="*/ 0 h 151"/>
                <a:gd name="T62" fmla="*/ 0 w 209"/>
                <a:gd name="T63" fmla="*/ 0 h 151"/>
                <a:gd name="T64" fmla="*/ 0 w 209"/>
                <a:gd name="T65" fmla="*/ 0 h 151"/>
                <a:gd name="T66" fmla="*/ 0 w 209"/>
                <a:gd name="T67" fmla="*/ 0 h 151"/>
                <a:gd name="T68" fmla="*/ 0 w 209"/>
                <a:gd name="T69" fmla="*/ 0 h 151"/>
                <a:gd name="T70" fmla="*/ 0 w 209"/>
                <a:gd name="T71" fmla="*/ 0 h 151"/>
                <a:gd name="T72" fmla="*/ 0 w 209"/>
                <a:gd name="T73" fmla="*/ 0 h 151"/>
                <a:gd name="T74" fmla="*/ 0 w 209"/>
                <a:gd name="T75" fmla="*/ 0 h 151"/>
                <a:gd name="T76" fmla="*/ 0 w 209"/>
                <a:gd name="T77" fmla="*/ 0 h 151"/>
                <a:gd name="T78" fmla="*/ 0 w 209"/>
                <a:gd name="T79" fmla="*/ 0 h 151"/>
                <a:gd name="T80" fmla="*/ 0 w 209"/>
                <a:gd name="T81" fmla="*/ 0 h 151"/>
                <a:gd name="T82" fmla="*/ 0 w 209"/>
                <a:gd name="T83" fmla="*/ 0 h 151"/>
                <a:gd name="T84" fmla="*/ 0 w 209"/>
                <a:gd name="T85" fmla="*/ 0 h 151"/>
                <a:gd name="T86" fmla="*/ 0 w 209"/>
                <a:gd name="T87" fmla="*/ 0 h 151"/>
                <a:gd name="T88" fmla="*/ 0 w 209"/>
                <a:gd name="T89" fmla="*/ 0 h 151"/>
                <a:gd name="T90" fmla="*/ 0 w 209"/>
                <a:gd name="T91" fmla="*/ 0 h 151"/>
                <a:gd name="T92" fmla="*/ 0 w 209"/>
                <a:gd name="T93" fmla="*/ 0 h 1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9"/>
                <a:gd name="T142" fmla="*/ 0 h 151"/>
                <a:gd name="T143" fmla="*/ 209 w 209"/>
                <a:gd name="T144" fmla="*/ 151 h 1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9" h="151">
                  <a:moveTo>
                    <a:pt x="185" y="1"/>
                  </a:moveTo>
                  <a:lnTo>
                    <a:pt x="191" y="0"/>
                  </a:lnTo>
                  <a:lnTo>
                    <a:pt x="195" y="0"/>
                  </a:lnTo>
                  <a:lnTo>
                    <a:pt x="198" y="2"/>
                  </a:lnTo>
                  <a:lnTo>
                    <a:pt x="203" y="6"/>
                  </a:lnTo>
                  <a:lnTo>
                    <a:pt x="203" y="10"/>
                  </a:lnTo>
                  <a:lnTo>
                    <a:pt x="204" y="14"/>
                  </a:lnTo>
                  <a:lnTo>
                    <a:pt x="204" y="19"/>
                  </a:lnTo>
                  <a:lnTo>
                    <a:pt x="206" y="25"/>
                  </a:lnTo>
                  <a:lnTo>
                    <a:pt x="204" y="30"/>
                  </a:lnTo>
                  <a:lnTo>
                    <a:pt x="203" y="37"/>
                  </a:lnTo>
                  <a:lnTo>
                    <a:pt x="203" y="42"/>
                  </a:lnTo>
                  <a:lnTo>
                    <a:pt x="203" y="48"/>
                  </a:lnTo>
                  <a:lnTo>
                    <a:pt x="203" y="53"/>
                  </a:lnTo>
                  <a:lnTo>
                    <a:pt x="203" y="59"/>
                  </a:lnTo>
                  <a:lnTo>
                    <a:pt x="203" y="64"/>
                  </a:lnTo>
                  <a:lnTo>
                    <a:pt x="204" y="69"/>
                  </a:lnTo>
                  <a:lnTo>
                    <a:pt x="192" y="67"/>
                  </a:lnTo>
                  <a:lnTo>
                    <a:pt x="184" y="67"/>
                  </a:lnTo>
                  <a:lnTo>
                    <a:pt x="174" y="67"/>
                  </a:lnTo>
                  <a:lnTo>
                    <a:pt x="167" y="70"/>
                  </a:lnTo>
                  <a:lnTo>
                    <a:pt x="159" y="72"/>
                  </a:lnTo>
                  <a:lnTo>
                    <a:pt x="153" y="77"/>
                  </a:lnTo>
                  <a:lnTo>
                    <a:pt x="147" y="83"/>
                  </a:lnTo>
                  <a:lnTo>
                    <a:pt x="142" y="91"/>
                  </a:lnTo>
                  <a:lnTo>
                    <a:pt x="149" y="91"/>
                  </a:lnTo>
                  <a:lnTo>
                    <a:pt x="156" y="91"/>
                  </a:lnTo>
                  <a:lnTo>
                    <a:pt x="165" y="91"/>
                  </a:lnTo>
                  <a:lnTo>
                    <a:pt x="173" y="91"/>
                  </a:lnTo>
                  <a:lnTo>
                    <a:pt x="179" y="90"/>
                  </a:lnTo>
                  <a:lnTo>
                    <a:pt x="189" y="88"/>
                  </a:lnTo>
                  <a:lnTo>
                    <a:pt x="196" y="87"/>
                  </a:lnTo>
                  <a:lnTo>
                    <a:pt x="204" y="86"/>
                  </a:lnTo>
                  <a:lnTo>
                    <a:pt x="206" y="94"/>
                  </a:lnTo>
                  <a:lnTo>
                    <a:pt x="207" y="101"/>
                  </a:lnTo>
                  <a:lnTo>
                    <a:pt x="208" y="108"/>
                  </a:lnTo>
                  <a:lnTo>
                    <a:pt x="209" y="115"/>
                  </a:lnTo>
                  <a:lnTo>
                    <a:pt x="201" y="115"/>
                  </a:lnTo>
                  <a:lnTo>
                    <a:pt x="191" y="115"/>
                  </a:lnTo>
                  <a:lnTo>
                    <a:pt x="183" y="115"/>
                  </a:lnTo>
                  <a:lnTo>
                    <a:pt x="175" y="118"/>
                  </a:lnTo>
                  <a:lnTo>
                    <a:pt x="166" y="119"/>
                  </a:lnTo>
                  <a:lnTo>
                    <a:pt x="157" y="121"/>
                  </a:lnTo>
                  <a:lnTo>
                    <a:pt x="149" y="122"/>
                  </a:lnTo>
                  <a:lnTo>
                    <a:pt x="143" y="125"/>
                  </a:lnTo>
                  <a:lnTo>
                    <a:pt x="133" y="125"/>
                  </a:lnTo>
                  <a:lnTo>
                    <a:pt x="126" y="127"/>
                  </a:lnTo>
                  <a:lnTo>
                    <a:pt x="119" y="130"/>
                  </a:lnTo>
                  <a:lnTo>
                    <a:pt x="112" y="132"/>
                  </a:lnTo>
                  <a:lnTo>
                    <a:pt x="106" y="133"/>
                  </a:lnTo>
                  <a:lnTo>
                    <a:pt x="98" y="134"/>
                  </a:lnTo>
                  <a:lnTo>
                    <a:pt x="94" y="135"/>
                  </a:lnTo>
                  <a:lnTo>
                    <a:pt x="89" y="136"/>
                  </a:lnTo>
                  <a:lnTo>
                    <a:pt x="80" y="138"/>
                  </a:lnTo>
                  <a:lnTo>
                    <a:pt x="72" y="143"/>
                  </a:lnTo>
                  <a:lnTo>
                    <a:pt x="63" y="146"/>
                  </a:lnTo>
                  <a:lnTo>
                    <a:pt x="55" y="148"/>
                  </a:lnTo>
                  <a:lnTo>
                    <a:pt x="47" y="149"/>
                  </a:lnTo>
                  <a:lnTo>
                    <a:pt x="39" y="151"/>
                  </a:lnTo>
                  <a:lnTo>
                    <a:pt x="32" y="151"/>
                  </a:lnTo>
                  <a:lnTo>
                    <a:pt x="26" y="151"/>
                  </a:lnTo>
                  <a:lnTo>
                    <a:pt x="19" y="148"/>
                  </a:lnTo>
                  <a:lnTo>
                    <a:pt x="14" y="146"/>
                  </a:lnTo>
                  <a:lnTo>
                    <a:pt x="8" y="141"/>
                  </a:lnTo>
                  <a:lnTo>
                    <a:pt x="6" y="136"/>
                  </a:lnTo>
                  <a:lnTo>
                    <a:pt x="3" y="130"/>
                  </a:lnTo>
                  <a:lnTo>
                    <a:pt x="2" y="122"/>
                  </a:lnTo>
                  <a:lnTo>
                    <a:pt x="2" y="112"/>
                  </a:lnTo>
                  <a:lnTo>
                    <a:pt x="6" y="103"/>
                  </a:lnTo>
                  <a:lnTo>
                    <a:pt x="1" y="85"/>
                  </a:lnTo>
                  <a:lnTo>
                    <a:pt x="0" y="72"/>
                  </a:lnTo>
                  <a:lnTo>
                    <a:pt x="1" y="61"/>
                  </a:lnTo>
                  <a:lnTo>
                    <a:pt x="6" y="53"/>
                  </a:lnTo>
                  <a:lnTo>
                    <a:pt x="12" y="45"/>
                  </a:lnTo>
                  <a:lnTo>
                    <a:pt x="20" y="40"/>
                  </a:lnTo>
                  <a:lnTo>
                    <a:pt x="29" y="35"/>
                  </a:lnTo>
                  <a:lnTo>
                    <a:pt x="41" y="32"/>
                  </a:lnTo>
                  <a:lnTo>
                    <a:pt x="53" y="30"/>
                  </a:lnTo>
                  <a:lnTo>
                    <a:pt x="65" y="28"/>
                  </a:lnTo>
                  <a:lnTo>
                    <a:pt x="78" y="25"/>
                  </a:lnTo>
                  <a:lnTo>
                    <a:pt x="91" y="24"/>
                  </a:lnTo>
                  <a:lnTo>
                    <a:pt x="103" y="21"/>
                  </a:lnTo>
                  <a:lnTo>
                    <a:pt x="116" y="20"/>
                  </a:lnTo>
                  <a:lnTo>
                    <a:pt x="129" y="16"/>
                  </a:lnTo>
                  <a:lnTo>
                    <a:pt x="139" y="13"/>
                  </a:lnTo>
                  <a:lnTo>
                    <a:pt x="144" y="12"/>
                  </a:lnTo>
                  <a:lnTo>
                    <a:pt x="151" y="11"/>
                  </a:lnTo>
                  <a:lnTo>
                    <a:pt x="156" y="10"/>
                  </a:lnTo>
                  <a:lnTo>
                    <a:pt x="162" y="7"/>
                  </a:lnTo>
                  <a:lnTo>
                    <a:pt x="167" y="5"/>
                  </a:lnTo>
                  <a:lnTo>
                    <a:pt x="172" y="3"/>
                  </a:lnTo>
                  <a:lnTo>
                    <a:pt x="178" y="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5" name="Freeform 480"/>
            <p:cNvSpPr>
              <a:spLocks/>
            </p:cNvSpPr>
            <p:nvPr/>
          </p:nvSpPr>
          <p:spPr bwMode="auto">
            <a:xfrm>
              <a:off x="7099" y="3923"/>
              <a:ext cx="63" cy="72"/>
            </a:xfrm>
            <a:custGeom>
              <a:avLst/>
              <a:gdLst>
                <a:gd name="T0" fmla="*/ 0 w 253"/>
                <a:gd name="T1" fmla="*/ 0 h 289"/>
                <a:gd name="T2" fmla="*/ 0 w 253"/>
                <a:gd name="T3" fmla="*/ 0 h 289"/>
                <a:gd name="T4" fmla="*/ 0 w 253"/>
                <a:gd name="T5" fmla="*/ 0 h 289"/>
                <a:gd name="T6" fmla="*/ 0 w 253"/>
                <a:gd name="T7" fmla="*/ 0 h 289"/>
                <a:gd name="T8" fmla="*/ 0 w 253"/>
                <a:gd name="T9" fmla="*/ 0 h 289"/>
                <a:gd name="T10" fmla="*/ 0 w 253"/>
                <a:gd name="T11" fmla="*/ 0 h 289"/>
                <a:gd name="T12" fmla="*/ 0 w 253"/>
                <a:gd name="T13" fmla="*/ 0 h 289"/>
                <a:gd name="T14" fmla="*/ 0 w 253"/>
                <a:gd name="T15" fmla="*/ 0 h 289"/>
                <a:gd name="T16" fmla="*/ 0 w 253"/>
                <a:gd name="T17" fmla="*/ 0 h 289"/>
                <a:gd name="T18" fmla="*/ 0 w 253"/>
                <a:gd name="T19" fmla="*/ 0 h 289"/>
                <a:gd name="T20" fmla="*/ 0 w 253"/>
                <a:gd name="T21" fmla="*/ 0 h 289"/>
                <a:gd name="T22" fmla="*/ 0 w 253"/>
                <a:gd name="T23" fmla="*/ 0 h 289"/>
                <a:gd name="T24" fmla="*/ 0 w 253"/>
                <a:gd name="T25" fmla="*/ 0 h 289"/>
                <a:gd name="T26" fmla="*/ 0 w 253"/>
                <a:gd name="T27" fmla="*/ 0 h 289"/>
                <a:gd name="T28" fmla="*/ 0 w 253"/>
                <a:gd name="T29" fmla="*/ 0 h 289"/>
                <a:gd name="T30" fmla="*/ 0 w 253"/>
                <a:gd name="T31" fmla="*/ 0 h 289"/>
                <a:gd name="T32" fmla="*/ 0 w 253"/>
                <a:gd name="T33" fmla="*/ 0 h 289"/>
                <a:gd name="T34" fmla="*/ 0 w 253"/>
                <a:gd name="T35" fmla="*/ 0 h 289"/>
                <a:gd name="T36" fmla="*/ 0 w 253"/>
                <a:gd name="T37" fmla="*/ 0 h 289"/>
                <a:gd name="T38" fmla="*/ 0 w 253"/>
                <a:gd name="T39" fmla="*/ 0 h 289"/>
                <a:gd name="T40" fmla="*/ 0 w 253"/>
                <a:gd name="T41" fmla="*/ 0 h 289"/>
                <a:gd name="T42" fmla="*/ 0 w 253"/>
                <a:gd name="T43" fmla="*/ 0 h 289"/>
                <a:gd name="T44" fmla="*/ 0 w 253"/>
                <a:gd name="T45" fmla="*/ 0 h 289"/>
                <a:gd name="T46" fmla="*/ 0 w 253"/>
                <a:gd name="T47" fmla="*/ 0 h 289"/>
                <a:gd name="T48" fmla="*/ 0 w 253"/>
                <a:gd name="T49" fmla="*/ 0 h 289"/>
                <a:gd name="T50" fmla="*/ 0 w 253"/>
                <a:gd name="T51" fmla="*/ 0 h 289"/>
                <a:gd name="T52" fmla="*/ 0 w 253"/>
                <a:gd name="T53" fmla="*/ 0 h 289"/>
                <a:gd name="T54" fmla="*/ 0 w 253"/>
                <a:gd name="T55" fmla="*/ 0 h 289"/>
                <a:gd name="T56" fmla="*/ 0 w 253"/>
                <a:gd name="T57" fmla="*/ 0 h 289"/>
                <a:gd name="T58" fmla="*/ 0 w 253"/>
                <a:gd name="T59" fmla="*/ 0 h 289"/>
                <a:gd name="T60" fmla="*/ 0 w 253"/>
                <a:gd name="T61" fmla="*/ 0 h 289"/>
                <a:gd name="T62" fmla="*/ 0 w 253"/>
                <a:gd name="T63" fmla="*/ 0 h 289"/>
                <a:gd name="T64" fmla="*/ 0 w 253"/>
                <a:gd name="T65" fmla="*/ 0 h 289"/>
                <a:gd name="T66" fmla="*/ 0 w 253"/>
                <a:gd name="T67" fmla="*/ 0 h 289"/>
                <a:gd name="T68" fmla="*/ 0 w 253"/>
                <a:gd name="T69" fmla="*/ 0 h 289"/>
                <a:gd name="T70" fmla="*/ 0 w 253"/>
                <a:gd name="T71" fmla="*/ 0 h 289"/>
                <a:gd name="T72" fmla="*/ 0 w 253"/>
                <a:gd name="T73" fmla="*/ 0 h 289"/>
                <a:gd name="T74" fmla="*/ 0 w 253"/>
                <a:gd name="T75" fmla="*/ 0 h 289"/>
                <a:gd name="T76" fmla="*/ 0 w 253"/>
                <a:gd name="T77" fmla="*/ 0 h 289"/>
                <a:gd name="T78" fmla="*/ 0 w 253"/>
                <a:gd name="T79" fmla="*/ 0 h 289"/>
                <a:gd name="T80" fmla="*/ 0 w 253"/>
                <a:gd name="T81" fmla="*/ 0 h 2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3"/>
                <a:gd name="T124" fmla="*/ 0 h 289"/>
                <a:gd name="T125" fmla="*/ 253 w 253"/>
                <a:gd name="T126" fmla="*/ 289 h 2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3" h="289">
                  <a:moveTo>
                    <a:pt x="252" y="142"/>
                  </a:moveTo>
                  <a:lnTo>
                    <a:pt x="250" y="152"/>
                  </a:lnTo>
                  <a:lnTo>
                    <a:pt x="249" y="162"/>
                  </a:lnTo>
                  <a:lnTo>
                    <a:pt x="247" y="171"/>
                  </a:lnTo>
                  <a:lnTo>
                    <a:pt x="246" y="181"/>
                  </a:lnTo>
                  <a:lnTo>
                    <a:pt x="243" y="188"/>
                  </a:lnTo>
                  <a:lnTo>
                    <a:pt x="241" y="197"/>
                  </a:lnTo>
                  <a:lnTo>
                    <a:pt x="237" y="205"/>
                  </a:lnTo>
                  <a:lnTo>
                    <a:pt x="233" y="214"/>
                  </a:lnTo>
                  <a:lnTo>
                    <a:pt x="229" y="221"/>
                  </a:lnTo>
                  <a:lnTo>
                    <a:pt x="224" y="227"/>
                  </a:lnTo>
                  <a:lnTo>
                    <a:pt x="220" y="235"/>
                  </a:lnTo>
                  <a:lnTo>
                    <a:pt x="215" y="241"/>
                  </a:lnTo>
                  <a:lnTo>
                    <a:pt x="209" y="246"/>
                  </a:lnTo>
                  <a:lnTo>
                    <a:pt x="203" y="252"/>
                  </a:lnTo>
                  <a:lnTo>
                    <a:pt x="197" y="257"/>
                  </a:lnTo>
                  <a:lnTo>
                    <a:pt x="191" y="263"/>
                  </a:lnTo>
                  <a:lnTo>
                    <a:pt x="178" y="270"/>
                  </a:lnTo>
                  <a:lnTo>
                    <a:pt x="165" y="278"/>
                  </a:lnTo>
                  <a:lnTo>
                    <a:pt x="152" y="282"/>
                  </a:lnTo>
                  <a:lnTo>
                    <a:pt x="140" y="286"/>
                  </a:lnTo>
                  <a:lnTo>
                    <a:pt x="125" y="289"/>
                  </a:lnTo>
                  <a:lnTo>
                    <a:pt x="111" y="289"/>
                  </a:lnTo>
                  <a:lnTo>
                    <a:pt x="97" y="288"/>
                  </a:lnTo>
                  <a:lnTo>
                    <a:pt x="84" y="285"/>
                  </a:lnTo>
                  <a:lnTo>
                    <a:pt x="70" y="280"/>
                  </a:lnTo>
                  <a:lnTo>
                    <a:pt x="59" y="273"/>
                  </a:lnTo>
                  <a:lnTo>
                    <a:pt x="46" y="266"/>
                  </a:lnTo>
                  <a:lnTo>
                    <a:pt x="36" y="257"/>
                  </a:lnTo>
                  <a:lnTo>
                    <a:pt x="26" y="244"/>
                  </a:lnTo>
                  <a:lnTo>
                    <a:pt x="18" y="231"/>
                  </a:lnTo>
                  <a:lnTo>
                    <a:pt x="12" y="216"/>
                  </a:lnTo>
                  <a:lnTo>
                    <a:pt x="7" y="200"/>
                  </a:lnTo>
                  <a:lnTo>
                    <a:pt x="3" y="185"/>
                  </a:lnTo>
                  <a:lnTo>
                    <a:pt x="1" y="170"/>
                  </a:lnTo>
                  <a:lnTo>
                    <a:pt x="0" y="155"/>
                  </a:lnTo>
                  <a:lnTo>
                    <a:pt x="1" y="140"/>
                  </a:lnTo>
                  <a:lnTo>
                    <a:pt x="1" y="125"/>
                  </a:lnTo>
                  <a:lnTo>
                    <a:pt x="3" y="110"/>
                  </a:lnTo>
                  <a:lnTo>
                    <a:pt x="7" y="96"/>
                  </a:lnTo>
                  <a:lnTo>
                    <a:pt x="12" y="83"/>
                  </a:lnTo>
                  <a:lnTo>
                    <a:pt x="17" y="69"/>
                  </a:lnTo>
                  <a:lnTo>
                    <a:pt x="24" y="57"/>
                  </a:lnTo>
                  <a:lnTo>
                    <a:pt x="31" y="46"/>
                  </a:lnTo>
                  <a:lnTo>
                    <a:pt x="41" y="37"/>
                  </a:lnTo>
                  <a:lnTo>
                    <a:pt x="50" y="27"/>
                  </a:lnTo>
                  <a:lnTo>
                    <a:pt x="62" y="20"/>
                  </a:lnTo>
                  <a:lnTo>
                    <a:pt x="76" y="15"/>
                  </a:lnTo>
                  <a:lnTo>
                    <a:pt x="91" y="12"/>
                  </a:lnTo>
                  <a:lnTo>
                    <a:pt x="105" y="6"/>
                  </a:lnTo>
                  <a:lnTo>
                    <a:pt x="119" y="5"/>
                  </a:lnTo>
                  <a:lnTo>
                    <a:pt x="131" y="2"/>
                  </a:lnTo>
                  <a:lnTo>
                    <a:pt x="144" y="1"/>
                  </a:lnTo>
                  <a:lnTo>
                    <a:pt x="155" y="0"/>
                  </a:lnTo>
                  <a:lnTo>
                    <a:pt x="166" y="0"/>
                  </a:lnTo>
                  <a:lnTo>
                    <a:pt x="176" y="1"/>
                  </a:lnTo>
                  <a:lnTo>
                    <a:pt x="185" y="3"/>
                  </a:lnTo>
                  <a:lnTo>
                    <a:pt x="194" y="4"/>
                  </a:lnTo>
                  <a:lnTo>
                    <a:pt x="202" y="5"/>
                  </a:lnTo>
                  <a:lnTo>
                    <a:pt x="209" y="9"/>
                  </a:lnTo>
                  <a:lnTo>
                    <a:pt x="215" y="13"/>
                  </a:lnTo>
                  <a:lnTo>
                    <a:pt x="220" y="15"/>
                  </a:lnTo>
                  <a:lnTo>
                    <a:pt x="226" y="20"/>
                  </a:lnTo>
                  <a:lnTo>
                    <a:pt x="231" y="26"/>
                  </a:lnTo>
                  <a:lnTo>
                    <a:pt x="236" y="31"/>
                  </a:lnTo>
                  <a:lnTo>
                    <a:pt x="238" y="37"/>
                  </a:lnTo>
                  <a:lnTo>
                    <a:pt x="242" y="42"/>
                  </a:lnTo>
                  <a:lnTo>
                    <a:pt x="244" y="49"/>
                  </a:lnTo>
                  <a:lnTo>
                    <a:pt x="247" y="56"/>
                  </a:lnTo>
                  <a:lnTo>
                    <a:pt x="248" y="62"/>
                  </a:lnTo>
                  <a:lnTo>
                    <a:pt x="249" y="69"/>
                  </a:lnTo>
                  <a:lnTo>
                    <a:pt x="250" y="76"/>
                  </a:lnTo>
                  <a:lnTo>
                    <a:pt x="252" y="83"/>
                  </a:lnTo>
                  <a:lnTo>
                    <a:pt x="252" y="90"/>
                  </a:lnTo>
                  <a:lnTo>
                    <a:pt x="252" y="98"/>
                  </a:lnTo>
                  <a:lnTo>
                    <a:pt x="252" y="105"/>
                  </a:lnTo>
                  <a:lnTo>
                    <a:pt x="253" y="112"/>
                  </a:lnTo>
                  <a:lnTo>
                    <a:pt x="252" y="120"/>
                  </a:lnTo>
                  <a:lnTo>
                    <a:pt x="252" y="128"/>
                  </a:lnTo>
                  <a:lnTo>
                    <a:pt x="252" y="134"/>
                  </a:lnTo>
                  <a:lnTo>
                    <a:pt x="252" y="1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6" name="Freeform 481"/>
            <p:cNvSpPr>
              <a:spLocks/>
            </p:cNvSpPr>
            <p:nvPr/>
          </p:nvSpPr>
          <p:spPr bwMode="auto">
            <a:xfrm>
              <a:off x="6512" y="3922"/>
              <a:ext cx="22" cy="21"/>
            </a:xfrm>
            <a:custGeom>
              <a:avLst/>
              <a:gdLst>
                <a:gd name="T0" fmla="*/ 0 w 91"/>
                <a:gd name="T1" fmla="*/ 0 h 83"/>
                <a:gd name="T2" fmla="*/ 0 w 91"/>
                <a:gd name="T3" fmla="*/ 0 h 83"/>
                <a:gd name="T4" fmla="*/ 0 w 91"/>
                <a:gd name="T5" fmla="*/ 0 h 83"/>
                <a:gd name="T6" fmla="*/ 0 w 91"/>
                <a:gd name="T7" fmla="*/ 0 h 83"/>
                <a:gd name="T8" fmla="*/ 0 w 91"/>
                <a:gd name="T9" fmla="*/ 0 h 83"/>
                <a:gd name="T10" fmla="*/ 0 w 91"/>
                <a:gd name="T11" fmla="*/ 0 h 83"/>
                <a:gd name="T12" fmla="*/ 0 w 91"/>
                <a:gd name="T13" fmla="*/ 0 h 83"/>
                <a:gd name="T14" fmla="*/ 0 w 91"/>
                <a:gd name="T15" fmla="*/ 0 h 83"/>
                <a:gd name="T16" fmla="*/ 0 w 91"/>
                <a:gd name="T17" fmla="*/ 0 h 83"/>
                <a:gd name="T18" fmla="*/ 0 w 91"/>
                <a:gd name="T19" fmla="*/ 0 h 83"/>
                <a:gd name="T20" fmla="*/ 0 w 91"/>
                <a:gd name="T21" fmla="*/ 0 h 83"/>
                <a:gd name="T22" fmla="*/ 0 w 91"/>
                <a:gd name="T23" fmla="*/ 0 h 83"/>
                <a:gd name="T24" fmla="*/ 0 w 91"/>
                <a:gd name="T25" fmla="*/ 0 h 83"/>
                <a:gd name="T26" fmla="*/ 0 w 91"/>
                <a:gd name="T27" fmla="*/ 0 h 83"/>
                <a:gd name="T28" fmla="*/ 0 w 91"/>
                <a:gd name="T29" fmla="*/ 0 h 83"/>
                <a:gd name="T30" fmla="*/ 0 w 91"/>
                <a:gd name="T31" fmla="*/ 0 h 83"/>
                <a:gd name="T32" fmla="*/ 0 w 91"/>
                <a:gd name="T33" fmla="*/ 0 h 83"/>
                <a:gd name="T34" fmla="*/ 0 w 91"/>
                <a:gd name="T35" fmla="*/ 0 h 83"/>
                <a:gd name="T36" fmla="*/ 0 w 91"/>
                <a:gd name="T37" fmla="*/ 0 h 83"/>
                <a:gd name="T38" fmla="*/ 0 w 91"/>
                <a:gd name="T39" fmla="*/ 0 h 83"/>
                <a:gd name="T40" fmla="*/ 0 w 91"/>
                <a:gd name="T41" fmla="*/ 0 h 83"/>
                <a:gd name="T42" fmla="*/ 0 w 91"/>
                <a:gd name="T43" fmla="*/ 0 h 83"/>
                <a:gd name="T44" fmla="*/ 0 w 91"/>
                <a:gd name="T45" fmla="*/ 0 h 83"/>
                <a:gd name="T46" fmla="*/ 0 w 91"/>
                <a:gd name="T47" fmla="*/ 0 h 83"/>
                <a:gd name="T48" fmla="*/ 0 w 91"/>
                <a:gd name="T49" fmla="*/ 0 h 83"/>
                <a:gd name="T50" fmla="*/ 0 w 91"/>
                <a:gd name="T51" fmla="*/ 0 h 83"/>
                <a:gd name="T52" fmla="*/ 0 w 91"/>
                <a:gd name="T53" fmla="*/ 0 h 83"/>
                <a:gd name="T54" fmla="*/ 0 w 91"/>
                <a:gd name="T55" fmla="*/ 0 h 83"/>
                <a:gd name="T56" fmla="*/ 0 w 91"/>
                <a:gd name="T57" fmla="*/ 0 h 83"/>
                <a:gd name="T58" fmla="*/ 0 w 91"/>
                <a:gd name="T59" fmla="*/ 0 h 83"/>
                <a:gd name="T60" fmla="*/ 0 w 91"/>
                <a:gd name="T61" fmla="*/ 0 h 83"/>
                <a:gd name="T62" fmla="*/ 0 w 91"/>
                <a:gd name="T63" fmla="*/ 0 h 83"/>
                <a:gd name="T64" fmla="*/ 0 w 91"/>
                <a:gd name="T65" fmla="*/ 0 h 83"/>
                <a:gd name="T66" fmla="*/ 0 w 91"/>
                <a:gd name="T67" fmla="*/ 0 h 83"/>
                <a:gd name="T68" fmla="*/ 0 w 91"/>
                <a:gd name="T69" fmla="*/ 0 h 83"/>
                <a:gd name="T70" fmla="*/ 0 w 91"/>
                <a:gd name="T71" fmla="*/ 0 h 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3"/>
                <a:gd name="T110" fmla="*/ 91 w 91"/>
                <a:gd name="T111" fmla="*/ 83 h 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3">
                  <a:moveTo>
                    <a:pt x="19" y="2"/>
                  </a:moveTo>
                  <a:lnTo>
                    <a:pt x="27" y="0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52" y="3"/>
                  </a:lnTo>
                  <a:lnTo>
                    <a:pt x="60" y="6"/>
                  </a:lnTo>
                  <a:lnTo>
                    <a:pt x="68" y="10"/>
                  </a:lnTo>
                  <a:lnTo>
                    <a:pt x="75" y="16"/>
                  </a:lnTo>
                  <a:lnTo>
                    <a:pt x="82" y="21"/>
                  </a:lnTo>
                  <a:lnTo>
                    <a:pt x="86" y="28"/>
                  </a:lnTo>
                  <a:lnTo>
                    <a:pt x="88" y="34"/>
                  </a:lnTo>
                  <a:lnTo>
                    <a:pt x="89" y="41"/>
                  </a:lnTo>
                  <a:lnTo>
                    <a:pt x="91" y="49"/>
                  </a:lnTo>
                  <a:lnTo>
                    <a:pt x="87" y="56"/>
                  </a:lnTo>
                  <a:lnTo>
                    <a:pt x="84" y="62"/>
                  </a:lnTo>
                  <a:lnTo>
                    <a:pt x="77" y="70"/>
                  </a:lnTo>
                  <a:lnTo>
                    <a:pt x="69" y="77"/>
                  </a:lnTo>
                  <a:lnTo>
                    <a:pt x="59" y="81"/>
                  </a:lnTo>
                  <a:lnTo>
                    <a:pt x="51" y="83"/>
                  </a:lnTo>
                  <a:lnTo>
                    <a:pt x="42" y="83"/>
                  </a:lnTo>
                  <a:lnTo>
                    <a:pt x="36" y="82"/>
                  </a:lnTo>
                  <a:lnTo>
                    <a:pt x="28" y="79"/>
                  </a:lnTo>
                  <a:lnTo>
                    <a:pt x="23" y="75"/>
                  </a:lnTo>
                  <a:lnTo>
                    <a:pt x="16" y="72"/>
                  </a:lnTo>
                  <a:lnTo>
                    <a:pt x="13" y="68"/>
                  </a:lnTo>
                  <a:lnTo>
                    <a:pt x="15" y="64"/>
                  </a:lnTo>
                  <a:lnTo>
                    <a:pt x="16" y="61"/>
                  </a:lnTo>
                  <a:lnTo>
                    <a:pt x="7" y="57"/>
                  </a:lnTo>
                  <a:lnTo>
                    <a:pt x="4" y="50"/>
                  </a:lnTo>
                  <a:lnTo>
                    <a:pt x="0" y="41"/>
                  </a:lnTo>
                  <a:lnTo>
                    <a:pt x="1" y="32"/>
                  </a:lnTo>
                  <a:lnTo>
                    <a:pt x="1" y="22"/>
                  </a:lnTo>
                  <a:lnTo>
                    <a:pt x="5" y="14"/>
                  </a:lnTo>
                  <a:lnTo>
                    <a:pt x="11" y="6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7" name="Freeform 482"/>
            <p:cNvSpPr>
              <a:spLocks/>
            </p:cNvSpPr>
            <p:nvPr/>
          </p:nvSpPr>
          <p:spPr bwMode="auto">
            <a:xfrm>
              <a:off x="6517" y="3934"/>
              <a:ext cx="6" cy="5"/>
            </a:xfrm>
            <a:custGeom>
              <a:avLst/>
              <a:gdLst>
                <a:gd name="T0" fmla="*/ 0 w 27"/>
                <a:gd name="T1" fmla="*/ 0 h 19"/>
                <a:gd name="T2" fmla="*/ 0 w 27"/>
                <a:gd name="T3" fmla="*/ 0 h 19"/>
                <a:gd name="T4" fmla="*/ 0 w 27"/>
                <a:gd name="T5" fmla="*/ 0 h 19"/>
                <a:gd name="T6" fmla="*/ 0 w 27"/>
                <a:gd name="T7" fmla="*/ 0 h 19"/>
                <a:gd name="T8" fmla="*/ 0 w 27"/>
                <a:gd name="T9" fmla="*/ 0 h 19"/>
                <a:gd name="T10" fmla="*/ 0 w 27"/>
                <a:gd name="T11" fmla="*/ 0 h 19"/>
                <a:gd name="T12" fmla="*/ 0 w 27"/>
                <a:gd name="T13" fmla="*/ 0 h 19"/>
                <a:gd name="T14" fmla="*/ 0 w 27"/>
                <a:gd name="T15" fmla="*/ 0 h 19"/>
                <a:gd name="T16" fmla="*/ 0 w 27"/>
                <a:gd name="T17" fmla="*/ 0 h 19"/>
                <a:gd name="T18" fmla="*/ 0 w 27"/>
                <a:gd name="T19" fmla="*/ 0 h 19"/>
                <a:gd name="T20" fmla="*/ 0 w 27"/>
                <a:gd name="T21" fmla="*/ 0 h 19"/>
                <a:gd name="T22" fmla="*/ 0 w 27"/>
                <a:gd name="T23" fmla="*/ 0 h 19"/>
                <a:gd name="T24" fmla="*/ 0 w 27"/>
                <a:gd name="T25" fmla="*/ 0 h 19"/>
                <a:gd name="T26" fmla="*/ 0 w 27"/>
                <a:gd name="T27" fmla="*/ 0 h 19"/>
                <a:gd name="T28" fmla="*/ 0 w 27"/>
                <a:gd name="T29" fmla="*/ 0 h 19"/>
                <a:gd name="T30" fmla="*/ 0 w 27"/>
                <a:gd name="T31" fmla="*/ 0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19"/>
                <a:gd name="T50" fmla="*/ 27 w 27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19">
                  <a:moveTo>
                    <a:pt x="0" y="11"/>
                  </a:moveTo>
                  <a:lnTo>
                    <a:pt x="5" y="13"/>
                  </a:lnTo>
                  <a:lnTo>
                    <a:pt x="12" y="17"/>
                  </a:lnTo>
                  <a:lnTo>
                    <a:pt x="21" y="18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7" y="9"/>
                  </a:lnTo>
                  <a:lnTo>
                    <a:pt x="26" y="6"/>
                  </a:lnTo>
                  <a:lnTo>
                    <a:pt x="26" y="3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2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8" name="Freeform 483"/>
            <p:cNvSpPr>
              <a:spLocks/>
            </p:cNvSpPr>
            <p:nvPr/>
          </p:nvSpPr>
          <p:spPr bwMode="auto">
            <a:xfrm>
              <a:off x="7023" y="3924"/>
              <a:ext cx="66" cy="88"/>
            </a:xfrm>
            <a:custGeom>
              <a:avLst/>
              <a:gdLst>
                <a:gd name="T0" fmla="*/ 0 w 264"/>
                <a:gd name="T1" fmla="*/ 0 h 352"/>
                <a:gd name="T2" fmla="*/ 0 w 264"/>
                <a:gd name="T3" fmla="*/ 0 h 352"/>
                <a:gd name="T4" fmla="*/ 0 w 264"/>
                <a:gd name="T5" fmla="*/ 0 h 352"/>
                <a:gd name="T6" fmla="*/ 0 w 264"/>
                <a:gd name="T7" fmla="*/ 0 h 352"/>
                <a:gd name="T8" fmla="*/ 0 w 264"/>
                <a:gd name="T9" fmla="*/ 0 h 352"/>
                <a:gd name="T10" fmla="*/ 0 w 264"/>
                <a:gd name="T11" fmla="*/ 0 h 352"/>
                <a:gd name="T12" fmla="*/ 0 w 264"/>
                <a:gd name="T13" fmla="*/ 0 h 352"/>
                <a:gd name="T14" fmla="*/ 0 w 264"/>
                <a:gd name="T15" fmla="*/ 0 h 352"/>
                <a:gd name="T16" fmla="*/ 0 w 264"/>
                <a:gd name="T17" fmla="*/ 0 h 352"/>
                <a:gd name="T18" fmla="*/ 0 w 264"/>
                <a:gd name="T19" fmla="*/ 0 h 352"/>
                <a:gd name="T20" fmla="*/ 0 w 264"/>
                <a:gd name="T21" fmla="*/ 0 h 352"/>
                <a:gd name="T22" fmla="*/ 0 w 264"/>
                <a:gd name="T23" fmla="*/ 0 h 352"/>
                <a:gd name="T24" fmla="*/ 0 w 264"/>
                <a:gd name="T25" fmla="*/ 0 h 352"/>
                <a:gd name="T26" fmla="*/ 0 w 264"/>
                <a:gd name="T27" fmla="*/ 0 h 352"/>
                <a:gd name="T28" fmla="*/ 0 w 264"/>
                <a:gd name="T29" fmla="*/ 0 h 352"/>
                <a:gd name="T30" fmla="*/ 0 w 264"/>
                <a:gd name="T31" fmla="*/ 0 h 352"/>
                <a:gd name="T32" fmla="*/ 0 w 264"/>
                <a:gd name="T33" fmla="*/ 0 h 352"/>
                <a:gd name="T34" fmla="*/ 0 w 264"/>
                <a:gd name="T35" fmla="*/ 0 h 352"/>
                <a:gd name="T36" fmla="*/ 0 w 264"/>
                <a:gd name="T37" fmla="*/ 0 h 352"/>
                <a:gd name="T38" fmla="*/ 0 w 264"/>
                <a:gd name="T39" fmla="*/ 0 h 352"/>
                <a:gd name="T40" fmla="*/ 0 w 264"/>
                <a:gd name="T41" fmla="*/ 0 h 352"/>
                <a:gd name="T42" fmla="*/ 0 w 264"/>
                <a:gd name="T43" fmla="*/ 0 h 352"/>
                <a:gd name="T44" fmla="*/ 0 w 264"/>
                <a:gd name="T45" fmla="*/ 0 h 352"/>
                <a:gd name="T46" fmla="*/ 0 w 264"/>
                <a:gd name="T47" fmla="*/ 0 h 352"/>
                <a:gd name="T48" fmla="*/ 0 w 264"/>
                <a:gd name="T49" fmla="*/ 0 h 352"/>
                <a:gd name="T50" fmla="*/ 0 w 264"/>
                <a:gd name="T51" fmla="*/ 0 h 352"/>
                <a:gd name="T52" fmla="*/ 0 w 264"/>
                <a:gd name="T53" fmla="*/ 0 h 352"/>
                <a:gd name="T54" fmla="*/ 0 w 264"/>
                <a:gd name="T55" fmla="*/ 0 h 352"/>
                <a:gd name="T56" fmla="*/ 0 w 264"/>
                <a:gd name="T57" fmla="*/ 0 h 352"/>
                <a:gd name="T58" fmla="*/ 0 w 264"/>
                <a:gd name="T59" fmla="*/ 0 h 352"/>
                <a:gd name="T60" fmla="*/ 0 w 264"/>
                <a:gd name="T61" fmla="*/ 0 h 352"/>
                <a:gd name="T62" fmla="*/ 0 w 264"/>
                <a:gd name="T63" fmla="*/ 0 h 352"/>
                <a:gd name="T64" fmla="*/ 0 w 264"/>
                <a:gd name="T65" fmla="*/ 0 h 352"/>
                <a:gd name="T66" fmla="*/ 0 w 264"/>
                <a:gd name="T67" fmla="*/ 0 h 352"/>
                <a:gd name="T68" fmla="*/ 0 w 264"/>
                <a:gd name="T69" fmla="*/ 0 h 352"/>
                <a:gd name="T70" fmla="*/ 0 w 264"/>
                <a:gd name="T71" fmla="*/ 0 h 352"/>
                <a:gd name="T72" fmla="*/ 0 w 264"/>
                <a:gd name="T73" fmla="*/ 0 h 352"/>
                <a:gd name="T74" fmla="*/ 0 w 264"/>
                <a:gd name="T75" fmla="*/ 0 h 352"/>
                <a:gd name="T76" fmla="*/ 0 w 264"/>
                <a:gd name="T77" fmla="*/ 0 h 352"/>
                <a:gd name="T78" fmla="*/ 0 w 264"/>
                <a:gd name="T79" fmla="*/ 0 h 352"/>
                <a:gd name="T80" fmla="*/ 0 w 264"/>
                <a:gd name="T81" fmla="*/ 0 h 3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4"/>
                <a:gd name="T124" fmla="*/ 0 h 352"/>
                <a:gd name="T125" fmla="*/ 264 w 264"/>
                <a:gd name="T126" fmla="*/ 352 h 35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4" h="352">
                  <a:moveTo>
                    <a:pt x="167" y="1"/>
                  </a:moveTo>
                  <a:lnTo>
                    <a:pt x="176" y="2"/>
                  </a:lnTo>
                  <a:lnTo>
                    <a:pt x="187" y="6"/>
                  </a:lnTo>
                  <a:lnTo>
                    <a:pt x="196" y="8"/>
                  </a:lnTo>
                  <a:lnTo>
                    <a:pt x="204" y="12"/>
                  </a:lnTo>
                  <a:lnTo>
                    <a:pt x="210" y="15"/>
                  </a:lnTo>
                  <a:lnTo>
                    <a:pt x="218" y="22"/>
                  </a:lnTo>
                  <a:lnTo>
                    <a:pt x="225" y="26"/>
                  </a:lnTo>
                  <a:lnTo>
                    <a:pt x="233" y="33"/>
                  </a:lnTo>
                  <a:lnTo>
                    <a:pt x="237" y="39"/>
                  </a:lnTo>
                  <a:lnTo>
                    <a:pt x="243" y="46"/>
                  </a:lnTo>
                  <a:lnTo>
                    <a:pt x="246" y="53"/>
                  </a:lnTo>
                  <a:lnTo>
                    <a:pt x="251" y="61"/>
                  </a:lnTo>
                  <a:lnTo>
                    <a:pt x="253" y="68"/>
                  </a:lnTo>
                  <a:lnTo>
                    <a:pt x="257" y="77"/>
                  </a:lnTo>
                  <a:lnTo>
                    <a:pt x="258" y="86"/>
                  </a:lnTo>
                  <a:lnTo>
                    <a:pt x="262" y="95"/>
                  </a:lnTo>
                  <a:lnTo>
                    <a:pt x="263" y="106"/>
                  </a:lnTo>
                  <a:lnTo>
                    <a:pt x="264" y="120"/>
                  </a:lnTo>
                  <a:lnTo>
                    <a:pt x="264" y="135"/>
                  </a:lnTo>
                  <a:lnTo>
                    <a:pt x="264" y="149"/>
                  </a:lnTo>
                  <a:lnTo>
                    <a:pt x="262" y="164"/>
                  </a:lnTo>
                  <a:lnTo>
                    <a:pt x="261" y="179"/>
                  </a:lnTo>
                  <a:lnTo>
                    <a:pt x="258" y="193"/>
                  </a:lnTo>
                  <a:lnTo>
                    <a:pt x="257" y="208"/>
                  </a:lnTo>
                  <a:lnTo>
                    <a:pt x="252" y="222"/>
                  </a:lnTo>
                  <a:lnTo>
                    <a:pt x="247" y="235"/>
                  </a:lnTo>
                  <a:lnTo>
                    <a:pt x="244" y="249"/>
                  </a:lnTo>
                  <a:lnTo>
                    <a:pt x="239" y="263"/>
                  </a:lnTo>
                  <a:lnTo>
                    <a:pt x="233" y="275"/>
                  </a:lnTo>
                  <a:lnTo>
                    <a:pt x="228" y="287"/>
                  </a:lnTo>
                  <a:lnTo>
                    <a:pt x="222" y="299"/>
                  </a:lnTo>
                  <a:lnTo>
                    <a:pt x="217" y="311"/>
                  </a:lnTo>
                  <a:lnTo>
                    <a:pt x="204" y="325"/>
                  </a:lnTo>
                  <a:lnTo>
                    <a:pt x="190" y="335"/>
                  </a:lnTo>
                  <a:lnTo>
                    <a:pt x="175" y="343"/>
                  </a:lnTo>
                  <a:lnTo>
                    <a:pt x="159" y="350"/>
                  </a:lnTo>
                  <a:lnTo>
                    <a:pt x="141" y="352"/>
                  </a:lnTo>
                  <a:lnTo>
                    <a:pt x="126" y="352"/>
                  </a:lnTo>
                  <a:lnTo>
                    <a:pt x="109" y="350"/>
                  </a:lnTo>
                  <a:lnTo>
                    <a:pt x="93" y="347"/>
                  </a:lnTo>
                  <a:lnTo>
                    <a:pt x="76" y="339"/>
                  </a:lnTo>
                  <a:lnTo>
                    <a:pt x="61" y="331"/>
                  </a:lnTo>
                  <a:lnTo>
                    <a:pt x="47" y="320"/>
                  </a:lnTo>
                  <a:lnTo>
                    <a:pt x="35" y="309"/>
                  </a:lnTo>
                  <a:lnTo>
                    <a:pt x="23" y="297"/>
                  </a:lnTo>
                  <a:lnTo>
                    <a:pt x="15" y="281"/>
                  </a:lnTo>
                  <a:lnTo>
                    <a:pt x="9" y="265"/>
                  </a:lnTo>
                  <a:lnTo>
                    <a:pt x="7" y="249"/>
                  </a:lnTo>
                  <a:lnTo>
                    <a:pt x="3" y="234"/>
                  </a:lnTo>
                  <a:lnTo>
                    <a:pt x="2" y="221"/>
                  </a:lnTo>
                  <a:lnTo>
                    <a:pt x="0" y="206"/>
                  </a:lnTo>
                  <a:lnTo>
                    <a:pt x="0" y="192"/>
                  </a:lnTo>
                  <a:lnTo>
                    <a:pt x="0" y="178"/>
                  </a:lnTo>
                  <a:lnTo>
                    <a:pt x="2" y="162"/>
                  </a:lnTo>
                  <a:lnTo>
                    <a:pt x="4" y="149"/>
                  </a:lnTo>
                  <a:lnTo>
                    <a:pt x="8" y="135"/>
                  </a:lnTo>
                  <a:lnTo>
                    <a:pt x="11" y="120"/>
                  </a:lnTo>
                  <a:lnTo>
                    <a:pt x="15" y="106"/>
                  </a:lnTo>
                  <a:lnTo>
                    <a:pt x="20" y="93"/>
                  </a:lnTo>
                  <a:lnTo>
                    <a:pt x="26" y="80"/>
                  </a:lnTo>
                  <a:lnTo>
                    <a:pt x="33" y="67"/>
                  </a:lnTo>
                  <a:lnTo>
                    <a:pt x="39" y="54"/>
                  </a:lnTo>
                  <a:lnTo>
                    <a:pt x="47" y="42"/>
                  </a:lnTo>
                  <a:lnTo>
                    <a:pt x="57" y="33"/>
                  </a:lnTo>
                  <a:lnTo>
                    <a:pt x="63" y="26"/>
                  </a:lnTo>
                  <a:lnTo>
                    <a:pt x="70" y="22"/>
                  </a:lnTo>
                  <a:lnTo>
                    <a:pt x="79" y="16"/>
                  </a:lnTo>
                  <a:lnTo>
                    <a:pt x="86" y="13"/>
                  </a:lnTo>
                  <a:lnTo>
                    <a:pt x="93" y="10"/>
                  </a:lnTo>
                  <a:lnTo>
                    <a:pt x="100" y="7"/>
                  </a:lnTo>
                  <a:lnTo>
                    <a:pt x="108" y="5"/>
                  </a:lnTo>
                  <a:lnTo>
                    <a:pt x="116" y="3"/>
                  </a:lnTo>
                  <a:lnTo>
                    <a:pt x="122" y="1"/>
                  </a:lnTo>
                  <a:lnTo>
                    <a:pt x="128" y="1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61" y="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9" name="Freeform 484"/>
            <p:cNvSpPr>
              <a:spLocks/>
            </p:cNvSpPr>
            <p:nvPr/>
          </p:nvSpPr>
          <p:spPr bwMode="auto">
            <a:xfrm>
              <a:off x="6929" y="3928"/>
              <a:ext cx="39" cy="14"/>
            </a:xfrm>
            <a:custGeom>
              <a:avLst/>
              <a:gdLst>
                <a:gd name="T0" fmla="*/ 0 w 154"/>
                <a:gd name="T1" fmla="*/ 0 h 57"/>
                <a:gd name="T2" fmla="*/ 0 w 154"/>
                <a:gd name="T3" fmla="*/ 0 h 57"/>
                <a:gd name="T4" fmla="*/ 0 w 154"/>
                <a:gd name="T5" fmla="*/ 0 h 57"/>
                <a:gd name="T6" fmla="*/ 0 w 154"/>
                <a:gd name="T7" fmla="*/ 0 h 57"/>
                <a:gd name="T8" fmla="*/ 0 w 154"/>
                <a:gd name="T9" fmla="*/ 0 h 57"/>
                <a:gd name="T10" fmla="*/ 0 w 154"/>
                <a:gd name="T11" fmla="*/ 0 h 57"/>
                <a:gd name="T12" fmla="*/ 0 w 154"/>
                <a:gd name="T13" fmla="*/ 0 h 57"/>
                <a:gd name="T14" fmla="*/ 0 w 154"/>
                <a:gd name="T15" fmla="*/ 0 h 57"/>
                <a:gd name="T16" fmla="*/ 0 w 154"/>
                <a:gd name="T17" fmla="*/ 0 h 57"/>
                <a:gd name="T18" fmla="*/ 0 w 154"/>
                <a:gd name="T19" fmla="*/ 0 h 57"/>
                <a:gd name="T20" fmla="*/ 0 w 154"/>
                <a:gd name="T21" fmla="*/ 0 h 57"/>
                <a:gd name="T22" fmla="*/ 0 w 154"/>
                <a:gd name="T23" fmla="*/ 0 h 57"/>
                <a:gd name="T24" fmla="*/ 0 w 154"/>
                <a:gd name="T25" fmla="*/ 0 h 57"/>
                <a:gd name="T26" fmla="*/ 0 w 154"/>
                <a:gd name="T27" fmla="*/ 0 h 57"/>
                <a:gd name="T28" fmla="*/ 0 w 154"/>
                <a:gd name="T29" fmla="*/ 0 h 57"/>
                <a:gd name="T30" fmla="*/ 0 w 154"/>
                <a:gd name="T31" fmla="*/ 0 h 57"/>
                <a:gd name="T32" fmla="*/ 0 w 154"/>
                <a:gd name="T33" fmla="*/ 0 h 57"/>
                <a:gd name="T34" fmla="*/ 0 w 154"/>
                <a:gd name="T35" fmla="*/ 0 h 57"/>
                <a:gd name="T36" fmla="*/ 0 w 154"/>
                <a:gd name="T37" fmla="*/ 0 h 57"/>
                <a:gd name="T38" fmla="*/ 0 w 154"/>
                <a:gd name="T39" fmla="*/ 0 h 57"/>
                <a:gd name="T40" fmla="*/ 0 w 154"/>
                <a:gd name="T41" fmla="*/ 0 h 57"/>
                <a:gd name="T42" fmla="*/ 0 w 154"/>
                <a:gd name="T43" fmla="*/ 0 h 57"/>
                <a:gd name="T44" fmla="*/ 0 w 154"/>
                <a:gd name="T45" fmla="*/ 0 h 57"/>
                <a:gd name="T46" fmla="*/ 0 w 154"/>
                <a:gd name="T47" fmla="*/ 0 h 57"/>
                <a:gd name="T48" fmla="*/ 0 w 154"/>
                <a:gd name="T49" fmla="*/ 0 h 57"/>
                <a:gd name="T50" fmla="*/ 0 w 154"/>
                <a:gd name="T51" fmla="*/ 0 h 57"/>
                <a:gd name="T52" fmla="*/ 0 w 154"/>
                <a:gd name="T53" fmla="*/ 0 h 57"/>
                <a:gd name="T54" fmla="*/ 0 w 154"/>
                <a:gd name="T55" fmla="*/ 0 h 57"/>
                <a:gd name="T56" fmla="*/ 0 w 154"/>
                <a:gd name="T57" fmla="*/ 0 h 57"/>
                <a:gd name="T58" fmla="*/ 0 w 154"/>
                <a:gd name="T59" fmla="*/ 0 h 57"/>
                <a:gd name="T60" fmla="*/ 0 w 154"/>
                <a:gd name="T61" fmla="*/ 0 h 57"/>
                <a:gd name="T62" fmla="*/ 0 w 154"/>
                <a:gd name="T63" fmla="*/ 0 h 57"/>
                <a:gd name="T64" fmla="*/ 0 w 154"/>
                <a:gd name="T65" fmla="*/ 0 h 57"/>
                <a:gd name="T66" fmla="*/ 0 w 154"/>
                <a:gd name="T67" fmla="*/ 0 h 57"/>
                <a:gd name="T68" fmla="*/ 0 w 154"/>
                <a:gd name="T69" fmla="*/ 0 h 57"/>
                <a:gd name="T70" fmla="*/ 0 w 154"/>
                <a:gd name="T71" fmla="*/ 0 h 57"/>
                <a:gd name="T72" fmla="*/ 0 w 154"/>
                <a:gd name="T73" fmla="*/ 0 h 57"/>
                <a:gd name="T74" fmla="*/ 0 w 154"/>
                <a:gd name="T75" fmla="*/ 0 h 57"/>
                <a:gd name="T76" fmla="*/ 0 w 154"/>
                <a:gd name="T77" fmla="*/ 0 h 57"/>
                <a:gd name="T78" fmla="*/ 0 w 154"/>
                <a:gd name="T79" fmla="*/ 0 h 57"/>
                <a:gd name="T80" fmla="*/ 0 w 154"/>
                <a:gd name="T81" fmla="*/ 0 h 57"/>
                <a:gd name="T82" fmla="*/ 0 w 154"/>
                <a:gd name="T83" fmla="*/ 0 h 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4"/>
                <a:gd name="T127" fmla="*/ 0 h 57"/>
                <a:gd name="T128" fmla="*/ 154 w 154"/>
                <a:gd name="T129" fmla="*/ 57 h 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4" h="57">
                  <a:moveTo>
                    <a:pt x="146" y="0"/>
                  </a:moveTo>
                  <a:lnTo>
                    <a:pt x="154" y="4"/>
                  </a:lnTo>
                  <a:lnTo>
                    <a:pt x="152" y="7"/>
                  </a:lnTo>
                  <a:lnTo>
                    <a:pt x="148" y="7"/>
                  </a:lnTo>
                  <a:lnTo>
                    <a:pt x="145" y="10"/>
                  </a:lnTo>
                  <a:lnTo>
                    <a:pt x="139" y="11"/>
                  </a:lnTo>
                  <a:lnTo>
                    <a:pt x="133" y="14"/>
                  </a:lnTo>
                  <a:lnTo>
                    <a:pt x="126" y="17"/>
                  </a:lnTo>
                  <a:lnTo>
                    <a:pt x="120" y="18"/>
                  </a:lnTo>
                  <a:lnTo>
                    <a:pt x="112" y="20"/>
                  </a:lnTo>
                  <a:lnTo>
                    <a:pt x="106" y="22"/>
                  </a:lnTo>
                  <a:lnTo>
                    <a:pt x="99" y="24"/>
                  </a:lnTo>
                  <a:lnTo>
                    <a:pt x="93" y="26"/>
                  </a:lnTo>
                  <a:lnTo>
                    <a:pt x="87" y="27"/>
                  </a:lnTo>
                  <a:lnTo>
                    <a:pt x="86" y="31"/>
                  </a:lnTo>
                  <a:lnTo>
                    <a:pt x="75" y="34"/>
                  </a:lnTo>
                  <a:lnTo>
                    <a:pt x="65" y="38"/>
                  </a:lnTo>
                  <a:lnTo>
                    <a:pt x="53" y="41"/>
                  </a:lnTo>
                  <a:lnTo>
                    <a:pt x="43" y="46"/>
                  </a:lnTo>
                  <a:lnTo>
                    <a:pt x="32" y="49"/>
                  </a:lnTo>
                  <a:lnTo>
                    <a:pt x="21" y="51"/>
                  </a:lnTo>
                  <a:lnTo>
                    <a:pt x="10" y="53"/>
                  </a:lnTo>
                  <a:lnTo>
                    <a:pt x="0" y="57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6" y="41"/>
                  </a:lnTo>
                  <a:lnTo>
                    <a:pt x="13" y="38"/>
                  </a:lnTo>
                  <a:lnTo>
                    <a:pt x="20" y="35"/>
                  </a:lnTo>
                  <a:lnTo>
                    <a:pt x="30" y="31"/>
                  </a:lnTo>
                  <a:lnTo>
                    <a:pt x="37" y="27"/>
                  </a:lnTo>
                  <a:lnTo>
                    <a:pt x="45" y="24"/>
                  </a:lnTo>
                  <a:lnTo>
                    <a:pt x="55" y="21"/>
                  </a:lnTo>
                  <a:lnTo>
                    <a:pt x="66" y="21"/>
                  </a:lnTo>
                  <a:lnTo>
                    <a:pt x="73" y="16"/>
                  </a:lnTo>
                  <a:lnTo>
                    <a:pt x="83" y="12"/>
                  </a:lnTo>
                  <a:lnTo>
                    <a:pt x="92" y="9"/>
                  </a:lnTo>
                  <a:lnTo>
                    <a:pt x="103" y="7"/>
                  </a:lnTo>
                  <a:lnTo>
                    <a:pt x="114" y="5"/>
                  </a:lnTo>
                  <a:lnTo>
                    <a:pt x="125" y="4"/>
                  </a:lnTo>
                  <a:lnTo>
                    <a:pt x="136" y="1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0" name="Freeform 485"/>
            <p:cNvSpPr>
              <a:spLocks/>
            </p:cNvSpPr>
            <p:nvPr/>
          </p:nvSpPr>
          <p:spPr bwMode="auto">
            <a:xfrm>
              <a:off x="6565" y="3928"/>
              <a:ext cx="80" cy="14"/>
            </a:xfrm>
            <a:custGeom>
              <a:avLst/>
              <a:gdLst>
                <a:gd name="T0" fmla="*/ 0 w 318"/>
                <a:gd name="T1" fmla="*/ 0 h 54"/>
                <a:gd name="T2" fmla="*/ 0 w 318"/>
                <a:gd name="T3" fmla="*/ 0 h 54"/>
                <a:gd name="T4" fmla="*/ 0 w 318"/>
                <a:gd name="T5" fmla="*/ 0 h 54"/>
                <a:gd name="T6" fmla="*/ 0 w 318"/>
                <a:gd name="T7" fmla="*/ 0 h 54"/>
                <a:gd name="T8" fmla="*/ 0 w 318"/>
                <a:gd name="T9" fmla="*/ 0 h 54"/>
                <a:gd name="T10" fmla="*/ 0 w 318"/>
                <a:gd name="T11" fmla="*/ 0 h 54"/>
                <a:gd name="T12" fmla="*/ 0 w 318"/>
                <a:gd name="T13" fmla="*/ 0 h 54"/>
                <a:gd name="T14" fmla="*/ 0 w 318"/>
                <a:gd name="T15" fmla="*/ 0 h 54"/>
                <a:gd name="T16" fmla="*/ 0 w 318"/>
                <a:gd name="T17" fmla="*/ 0 h 54"/>
                <a:gd name="T18" fmla="*/ 0 w 318"/>
                <a:gd name="T19" fmla="*/ 0 h 54"/>
                <a:gd name="T20" fmla="*/ 0 w 318"/>
                <a:gd name="T21" fmla="*/ 0 h 54"/>
                <a:gd name="T22" fmla="*/ 0 w 318"/>
                <a:gd name="T23" fmla="*/ 0 h 54"/>
                <a:gd name="T24" fmla="*/ 0 w 318"/>
                <a:gd name="T25" fmla="*/ 0 h 54"/>
                <a:gd name="T26" fmla="*/ 0 w 318"/>
                <a:gd name="T27" fmla="*/ 0 h 54"/>
                <a:gd name="T28" fmla="*/ 0 w 318"/>
                <a:gd name="T29" fmla="*/ 0 h 54"/>
                <a:gd name="T30" fmla="*/ 0 w 318"/>
                <a:gd name="T31" fmla="*/ 0 h 54"/>
                <a:gd name="T32" fmla="*/ 0 w 318"/>
                <a:gd name="T33" fmla="*/ 0 h 54"/>
                <a:gd name="T34" fmla="*/ 0 w 318"/>
                <a:gd name="T35" fmla="*/ 0 h 54"/>
                <a:gd name="T36" fmla="*/ 0 w 318"/>
                <a:gd name="T37" fmla="*/ 0 h 54"/>
                <a:gd name="T38" fmla="*/ 0 w 318"/>
                <a:gd name="T39" fmla="*/ 0 h 54"/>
                <a:gd name="T40" fmla="*/ 0 w 318"/>
                <a:gd name="T41" fmla="*/ 0 h 54"/>
                <a:gd name="T42" fmla="*/ 0 w 318"/>
                <a:gd name="T43" fmla="*/ 0 h 54"/>
                <a:gd name="T44" fmla="*/ 0 w 318"/>
                <a:gd name="T45" fmla="*/ 0 h 54"/>
                <a:gd name="T46" fmla="*/ 0 w 318"/>
                <a:gd name="T47" fmla="*/ 0 h 54"/>
                <a:gd name="T48" fmla="*/ 0 w 318"/>
                <a:gd name="T49" fmla="*/ 0 h 54"/>
                <a:gd name="T50" fmla="*/ 0 w 318"/>
                <a:gd name="T51" fmla="*/ 0 h 54"/>
                <a:gd name="T52" fmla="*/ 0 w 318"/>
                <a:gd name="T53" fmla="*/ 0 h 54"/>
                <a:gd name="T54" fmla="*/ 0 w 318"/>
                <a:gd name="T55" fmla="*/ 0 h 54"/>
                <a:gd name="T56" fmla="*/ 0 w 318"/>
                <a:gd name="T57" fmla="*/ 0 h 54"/>
                <a:gd name="T58" fmla="*/ 0 w 318"/>
                <a:gd name="T59" fmla="*/ 0 h 54"/>
                <a:gd name="T60" fmla="*/ 0 w 318"/>
                <a:gd name="T61" fmla="*/ 0 h 54"/>
                <a:gd name="T62" fmla="*/ 0 w 318"/>
                <a:gd name="T63" fmla="*/ 0 h 54"/>
                <a:gd name="T64" fmla="*/ 0 w 318"/>
                <a:gd name="T65" fmla="*/ 0 h 54"/>
                <a:gd name="T66" fmla="*/ 0 w 318"/>
                <a:gd name="T67" fmla="*/ 0 h 54"/>
                <a:gd name="T68" fmla="*/ 0 w 318"/>
                <a:gd name="T69" fmla="*/ 0 h 54"/>
                <a:gd name="T70" fmla="*/ 0 w 318"/>
                <a:gd name="T71" fmla="*/ 0 h 54"/>
                <a:gd name="T72" fmla="*/ 0 w 318"/>
                <a:gd name="T73" fmla="*/ 0 h 54"/>
                <a:gd name="T74" fmla="*/ 0 w 318"/>
                <a:gd name="T75" fmla="*/ 0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18"/>
                <a:gd name="T115" fmla="*/ 0 h 54"/>
                <a:gd name="T116" fmla="*/ 318 w 318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18" h="54">
                  <a:moveTo>
                    <a:pt x="0" y="2"/>
                  </a:moveTo>
                  <a:lnTo>
                    <a:pt x="19" y="0"/>
                  </a:lnTo>
                  <a:lnTo>
                    <a:pt x="38" y="0"/>
                  </a:lnTo>
                  <a:lnTo>
                    <a:pt x="57" y="1"/>
                  </a:lnTo>
                  <a:lnTo>
                    <a:pt x="79" y="2"/>
                  </a:lnTo>
                  <a:lnTo>
                    <a:pt x="98" y="3"/>
                  </a:lnTo>
                  <a:lnTo>
                    <a:pt x="118" y="4"/>
                  </a:lnTo>
                  <a:lnTo>
                    <a:pt x="138" y="7"/>
                  </a:lnTo>
                  <a:lnTo>
                    <a:pt x="159" y="10"/>
                  </a:lnTo>
                  <a:lnTo>
                    <a:pt x="177" y="13"/>
                  </a:lnTo>
                  <a:lnTo>
                    <a:pt x="196" y="15"/>
                  </a:lnTo>
                  <a:lnTo>
                    <a:pt x="216" y="17"/>
                  </a:lnTo>
                  <a:lnTo>
                    <a:pt x="236" y="20"/>
                  </a:lnTo>
                  <a:lnTo>
                    <a:pt x="255" y="21"/>
                  </a:lnTo>
                  <a:lnTo>
                    <a:pt x="275" y="23"/>
                  </a:lnTo>
                  <a:lnTo>
                    <a:pt x="296" y="24"/>
                  </a:lnTo>
                  <a:lnTo>
                    <a:pt x="318" y="26"/>
                  </a:lnTo>
                  <a:lnTo>
                    <a:pt x="315" y="33"/>
                  </a:lnTo>
                  <a:lnTo>
                    <a:pt x="314" y="40"/>
                  </a:lnTo>
                  <a:lnTo>
                    <a:pt x="313" y="47"/>
                  </a:lnTo>
                  <a:lnTo>
                    <a:pt x="313" y="54"/>
                  </a:lnTo>
                  <a:lnTo>
                    <a:pt x="309" y="53"/>
                  </a:lnTo>
                  <a:lnTo>
                    <a:pt x="301" y="51"/>
                  </a:lnTo>
                  <a:lnTo>
                    <a:pt x="289" y="49"/>
                  </a:lnTo>
                  <a:lnTo>
                    <a:pt x="273" y="47"/>
                  </a:lnTo>
                  <a:lnTo>
                    <a:pt x="254" y="45"/>
                  </a:lnTo>
                  <a:lnTo>
                    <a:pt x="233" y="42"/>
                  </a:lnTo>
                  <a:lnTo>
                    <a:pt x="210" y="38"/>
                  </a:lnTo>
                  <a:lnTo>
                    <a:pt x="187" y="35"/>
                  </a:lnTo>
                  <a:lnTo>
                    <a:pt x="161" y="31"/>
                  </a:lnTo>
                  <a:lnTo>
                    <a:pt x="137" y="27"/>
                  </a:lnTo>
                  <a:lnTo>
                    <a:pt x="110" y="22"/>
                  </a:lnTo>
                  <a:lnTo>
                    <a:pt x="86" y="18"/>
                  </a:lnTo>
                  <a:lnTo>
                    <a:pt x="60" y="14"/>
                  </a:lnTo>
                  <a:lnTo>
                    <a:pt x="38" y="9"/>
                  </a:lnTo>
                  <a:lnTo>
                    <a:pt x="16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1" name="Freeform 486"/>
            <p:cNvSpPr>
              <a:spLocks/>
            </p:cNvSpPr>
            <p:nvPr/>
          </p:nvSpPr>
          <p:spPr bwMode="auto">
            <a:xfrm>
              <a:off x="6680" y="3932"/>
              <a:ext cx="26" cy="27"/>
            </a:xfrm>
            <a:custGeom>
              <a:avLst/>
              <a:gdLst>
                <a:gd name="T0" fmla="*/ 0 w 101"/>
                <a:gd name="T1" fmla="*/ 0 h 108"/>
                <a:gd name="T2" fmla="*/ 0 w 101"/>
                <a:gd name="T3" fmla="*/ 0 h 108"/>
                <a:gd name="T4" fmla="*/ 0 w 101"/>
                <a:gd name="T5" fmla="*/ 0 h 108"/>
                <a:gd name="T6" fmla="*/ 0 w 101"/>
                <a:gd name="T7" fmla="*/ 0 h 108"/>
                <a:gd name="T8" fmla="*/ 0 w 101"/>
                <a:gd name="T9" fmla="*/ 0 h 108"/>
                <a:gd name="T10" fmla="*/ 0 w 101"/>
                <a:gd name="T11" fmla="*/ 0 h 108"/>
                <a:gd name="T12" fmla="*/ 0 w 101"/>
                <a:gd name="T13" fmla="*/ 0 h 108"/>
                <a:gd name="T14" fmla="*/ 0 w 101"/>
                <a:gd name="T15" fmla="*/ 0 h 108"/>
                <a:gd name="T16" fmla="*/ 0 w 101"/>
                <a:gd name="T17" fmla="*/ 0 h 108"/>
                <a:gd name="T18" fmla="*/ 0 w 101"/>
                <a:gd name="T19" fmla="*/ 0 h 108"/>
                <a:gd name="T20" fmla="*/ 0 w 101"/>
                <a:gd name="T21" fmla="*/ 0 h 108"/>
                <a:gd name="T22" fmla="*/ 0 w 101"/>
                <a:gd name="T23" fmla="*/ 0 h 108"/>
                <a:gd name="T24" fmla="*/ 0 w 101"/>
                <a:gd name="T25" fmla="*/ 0 h 108"/>
                <a:gd name="T26" fmla="*/ 0 w 101"/>
                <a:gd name="T27" fmla="*/ 0 h 108"/>
                <a:gd name="T28" fmla="*/ 0 w 101"/>
                <a:gd name="T29" fmla="*/ 0 h 108"/>
                <a:gd name="T30" fmla="*/ 0 w 101"/>
                <a:gd name="T31" fmla="*/ 0 h 108"/>
                <a:gd name="T32" fmla="*/ 0 w 101"/>
                <a:gd name="T33" fmla="*/ 0 h 108"/>
                <a:gd name="T34" fmla="*/ 0 w 101"/>
                <a:gd name="T35" fmla="*/ 0 h 108"/>
                <a:gd name="T36" fmla="*/ 0 w 101"/>
                <a:gd name="T37" fmla="*/ 0 h 108"/>
                <a:gd name="T38" fmla="*/ 0 w 101"/>
                <a:gd name="T39" fmla="*/ 0 h 108"/>
                <a:gd name="T40" fmla="*/ 0 w 101"/>
                <a:gd name="T41" fmla="*/ 0 h 108"/>
                <a:gd name="T42" fmla="*/ 0 w 101"/>
                <a:gd name="T43" fmla="*/ 0 h 108"/>
                <a:gd name="T44" fmla="*/ 0 w 101"/>
                <a:gd name="T45" fmla="*/ 0 h 108"/>
                <a:gd name="T46" fmla="*/ 0 w 101"/>
                <a:gd name="T47" fmla="*/ 0 h 108"/>
                <a:gd name="T48" fmla="*/ 0 w 101"/>
                <a:gd name="T49" fmla="*/ 0 h 108"/>
                <a:gd name="T50" fmla="*/ 0 w 101"/>
                <a:gd name="T51" fmla="*/ 0 h 108"/>
                <a:gd name="T52" fmla="*/ 0 w 101"/>
                <a:gd name="T53" fmla="*/ 0 h 108"/>
                <a:gd name="T54" fmla="*/ 0 w 101"/>
                <a:gd name="T55" fmla="*/ 0 h 108"/>
                <a:gd name="T56" fmla="*/ 0 w 101"/>
                <a:gd name="T57" fmla="*/ 0 h 108"/>
                <a:gd name="T58" fmla="*/ 0 w 101"/>
                <a:gd name="T59" fmla="*/ 0 h 108"/>
                <a:gd name="T60" fmla="*/ 0 w 101"/>
                <a:gd name="T61" fmla="*/ 0 h 108"/>
                <a:gd name="T62" fmla="*/ 0 w 101"/>
                <a:gd name="T63" fmla="*/ 0 h 108"/>
                <a:gd name="T64" fmla="*/ 0 w 101"/>
                <a:gd name="T65" fmla="*/ 0 h 108"/>
                <a:gd name="T66" fmla="*/ 0 w 101"/>
                <a:gd name="T67" fmla="*/ 0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1"/>
                <a:gd name="T103" fmla="*/ 0 h 108"/>
                <a:gd name="T104" fmla="*/ 101 w 101"/>
                <a:gd name="T105" fmla="*/ 108 h 1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1" h="108">
                  <a:moveTo>
                    <a:pt x="60" y="2"/>
                  </a:moveTo>
                  <a:lnTo>
                    <a:pt x="73" y="5"/>
                  </a:lnTo>
                  <a:lnTo>
                    <a:pt x="83" y="11"/>
                  </a:lnTo>
                  <a:lnTo>
                    <a:pt x="90" y="18"/>
                  </a:lnTo>
                  <a:lnTo>
                    <a:pt x="96" y="28"/>
                  </a:lnTo>
                  <a:lnTo>
                    <a:pt x="100" y="37"/>
                  </a:lnTo>
                  <a:lnTo>
                    <a:pt x="101" y="48"/>
                  </a:lnTo>
                  <a:lnTo>
                    <a:pt x="101" y="59"/>
                  </a:lnTo>
                  <a:lnTo>
                    <a:pt x="98" y="71"/>
                  </a:lnTo>
                  <a:lnTo>
                    <a:pt x="94" y="80"/>
                  </a:lnTo>
                  <a:lnTo>
                    <a:pt x="88" y="90"/>
                  </a:lnTo>
                  <a:lnTo>
                    <a:pt x="80" y="96"/>
                  </a:lnTo>
                  <a:lnTo>
                    <a:pt x="72" y="104"/>
                  </a:lnTo>
                  <a:lnTo>
                    <a:pt x="61" y="106"/>
                  </a:lnTo>
                  <a:lnTo>
                    <a:pt x="51" y="108"/>
                  </a:lnTo>
                  <a:lnTo>
                    <a:pt x="39" y="106"/>
                  </a:lnTo>
                  <a:lnTo>
                    <a:pt x="29" y="102"/>
                  </a:lnTo>
                  <a:lnTo>
                    <a:pt x="19" y="98"/>
                  </a:lnTo>
                  <a:lnTo>
                    <a:pt x="13" y="94"/>
                  </a:lnTo>
                  <a:lnTo>
                    <a:pt x="6" y="86"/>
                  </a:lnTo>
                  <a:lnTo>
                    <a:pt x="3" y="80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3" y="44"/>
                  </a:lnTo>
                  <a:lnTo>
                    <a:pt x="4" y="34"/>
                  </a:lnTo>
                  <a:lnTo>
                    <a:pt x="10" y="26"/>
                  </a:lnTo>
                  <a:lnTo>
                    <a:pt x="15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8" y="2"/>
                  </a:lnTo>
                  <a:lnTo>
                    <a:pt x="49" y="0"/>
                  </a:lnTo>
                  <a:lnTo>
                    <a:pt x="6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2" name="Freeform 487"/>
            <p:cNvSpPr>
              <a:spLocks/>
            </p:cNvSpPr>
            <p:nvPr/>
          </p:nvSpPr>
          <p:spPr bwMode="auto">
            <a:xfrm>
              <a:off x="6875" y="3933"/>
              <a:ext cx="7" cy="5"/>
            </a:xfrm>
            <a:custGeom>
              <a:avLst/>
              <a:gdLst>
                <a:gd name="T0" fmla="*/ 0 w 28"/>
                <a:gd name="T1" fmla="*/ 0 h 18"/>
                <a:gd name="T2" fmla="*/ 0 w 28"/>
                <a:gd name="T3" fmla="*/ 0 h 18"/>
                <a:gd name="T4" fmla="*/ 0 w 28"/>
                <a:gd name="T5" fmla="*/ 0 h 18"/>
                <a:gd name="T6" fmla="*/ 0 w 28"/>
                <a:gd name="T7" fmla="*/ 0 h 18"/>
                <a:gd name="T8" fmla="*/ 0 w 28"/>
                <a:gd name="T9" fmla="*/ 0 h 18"/>
                <a:gd name="T10" fmla="*/ 0 w 28"/>
                <a:gd name="T11" fmla="*/ 0 h 18"/>
                <a:gd name="T12" fmla="*/ 0 w 28"/>
                <a:gd name="T13" fmla="*/ 0 h 18"/>
                <a:gd name="T14" fmla="*/ 0 w 28"/>
                <a:gd name="T15" fmla="*/ 0 h 18"/>
                <a:gd name="T16" fmla="*/ 0 w 28"/>
                <a:gd name="T17" fmla="*/ 0 h 18"/>
                <a:gd name="T18" fmla="*/ 0 w 28"/>
                <a:gd name="T19" fmla="*/ 0 h 18"/>
                <a:gd name="T20" fmla="*/ 0 w 28"/>
                <a:gd name="T21" fmla="*/ 0 h 18"/>
                <a:gd name="T22" fmla="*/ 0 w 28"/>
                <a:gd name="T23" fmla="*/ 0 h 18"/>
                <a:gd name="T24" fmla="*/ 0 w 28"/>
                <a:gd name="T25" fmla="*/ 0 h 18"/>
                <a:gd name="T26" fmla="*/ 0 w 28"/>
                <a:gd name="T27" fmla="*/ 0 h 18"/>
                <a:gd name="T28" fmla="*/ 0 w 28"/>
                <a:gd name="T29" fmla="*/ 0 h 18"/>
                <a:gd name="T30" fmla="*/ 0 w 28"/>
                <a:gd name="T31" fmla="*/ 0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"/>
                <a:gd name="T49" fmla="*/ 0 h 18"/>
                <a:gd name="T50" fmla="*/ 28 w 28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" h="18">
                  <a:moveTo>
                    <a:pt x="18" y="0"/>
                  </a:moveTo>
                  <a:lnTo>
                    <a:pt x="25" y="3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22" y="16"/>
                  </a:lnTo>
                  <a:lnTo>
                    <a:pt x="14" y="18"/>
                  </a:lnTo>
                  <a:lnTo>
                    <a:pt x="6" y="18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3" name="Freeform 488"/>
            <p:cNvSpPr>
              <a:spLocks/>
            </p:cNvSpPr>
            <p:nvPr/>
          </p:nvSpPr>
          <p:spPr bwMode="auto">
            <a:xfrm>
              <a:off x="7110" y="3937"/>
              <a:ext cx="38" cy="47"/>
            </a:xfrm>
            <a:custGeom>
              <a:avLst/>
              <a:gdLst>
                <a:gd name="T0" fmla="*/ 0 w 149"/>
                <a:gd name="T1" fmla="*/ 0 h 189"/>
                <a:gd name="T2" fmla="*/ 0 w 149"/>
                <a:gd name="T3" fmla="*/ 0 h 189"/>
                <a:gd name="T4" fmla="*/ 0 w 149"/>
                <a:gd name="T5" fmla="*/ 0 h 189"/>
                <a:gd name="T6" fmla="*/ 0 w 149"/>
                <a:gd name="T7" fmla="*/ 0 h 189"/>
                <a:gd name="T8" fmla="*/ 0 w 149"/>
                <a:gd name="T9" fmla="*/ 0 h 189"/>
                <a:gd name="T10" fmla="*/ 0 w 149"/>
                <a:gd name="T11" fmla="*/ 0 h 189"/>
                <a:gd name="T12" fmla="*/ 0 w 149"/>
                <a:gd name="T13" fmla="*/ 0 h 189"/>
                <a:gd name="T14" fmla="*/ 0 w 149"/>
                <a:gd name="T15" fmla="*/ 0 h 189"/>
                <a:gd name="T16" fmla="*/ 0 w 149"/>
                <a:gd name="T17" fmla="*/ 0 h 189"/>
                <a:gd name="T18" fmla="*/ 0 w 149"/>
                <a:gd name="T19" fmla="*/ 0 h 189"/>
                <a:gd name="T20" fmla="*/ 0 w 149"/>
                <a:gd name="T21" fmla="*/ 0 h 189"/>
                <a:gd name="T22" fmla="*/ 0 w 149"/>
                <a:gd name="T23" fmla="*/ 0 h 189"/>
                <a:gd name="T24" fmla="*/ 0 w 149"/>
                <a:gd name="T25" fmla="*/ 0 h 189"/>
                <a:gd name="T26" fmla="*/ 0 w 149"/>
                <a:gd name="T27" fmla="*/ 0 h 189"/>
                <a:gd name="T28" fmla="*/ 0 w 149"/>
                <a:gd name="T29" fmla="*/ 0 h 189"/>
                <a:gd name="T30" fmla="*/ 0 w 149"/>
                <a:gd name="T31" fmla="*/ 0 h 189"/>
                <a:gd name="T32" fmla="*/ 0 w 149"/>
                <a:gd name="T33" fmla="*/ 0 h 189"/>
                <a:gd name="T34" fmla="*/ 0 w 149"/>
                <a:gd name="T35" fmla="*/ 0 h 189"/>
                <a:gd name="T36" fmla="*/ 0 w 149"/>
                <a:gd name="T37" fmla="*/ 0 h 189"/>
                <a:gd name="T38" fmla="*/ 0 w 149"/>
                <a:gd name="T39" fmla="*/ 0 h 189"/>
                <a:gd name="T40" fmla="*/ 0 w 149"/>
                <a:gd name="T41" fmla="*/ 0 h 189"/>
                <a:gd name="T42" fmla="*/ 0 w 149"/>
                <a:gd name="T43" fmla="*/ 0 h 189"/>
                <a:gd name="T44" fmla="*/ 0 w 149"/>
                <a:gd name="T45" fmla="*/ 0 h 189"/>
                <a:gd name="T46" fmla="*/ 0 w 149"/>
                <a:gd name="T47" fmla="*/ 0 h 189"/>
                <a:gd name="T48" fmla="*/ 0 w 149"/>
                <a:gd name="T49" fmla="*/ 0 h 189"/>
                <a:gd name="T50" fmla="*/ 0 w 149"/>
                <a:gd name="T51" fmla="*/ 0 h 189"/>
                <a:gd name="T52" fmla="*/ 0 w 149"/>
                <a:gd name="T53" fmla="*/ 0 h 189"/>
                <a:gd name="T54" fmla="*/ 0 w 149"/>
                <a:gd name="T55" fmla="*/ 0 h 189"/>
                <a:gd name="T56" fmla="*/ 0 w 149"/>
                <a:gd name="T57" fmla="*/ 0 h 189"/>
                <a:gd name="T58" fmla="*/ 0 w 149"/>
                <a:gd name="T59" fmla="*/ 0 h 189"/>
                <a:gd name="T60" fmla="*/ 0 w 149"/>
                <a:gd name="T61" fmla="*/ 0 h 189"/>
                <a:gd name="T62" fmla="*/ 0 w 149"/>
                <a:gd name="T63" fmla="*/ 0 h 189"/>
                <a:gd name="T64" fmla="*/ 0 w 149"/>
                <a:gd name="T65" fmla="*/ 0 h 189"/>
                <a:gd name="T66" fmla="*/ 0 w 149"/>
                <a:gd name="T67" fmla="*/ 0 h 189"/>
                <a:gd name="T68" fmla="*/ 0 w 149"/>
                <a:gd name="T69" fmla="*/ 0 h 189"/>
                <a:gd name="T70" fmla="*/ 0 w 149"/>
                <a:gd name="T71" fmla="*/ 0 h 189"/>
                <a:gd name="T72" fmla="*/ 0 w 149"/>
                <a:gd name="T73" fmla="*/ 0 h 189"/>
                <a:gd name="T74" fmla="*/ 0 w 149"/>
                <a:gd name="T75" fmla="*/ 0 h 189"/>
                <a:gd name="T76" fmla="*/ 0 w 149"/>
                <a:gd name="T77" fmla="*/ 0 h 189"/>
                <a:gd name="T78" fmla="*/ 0 w 149"/>
                <a:gd name="T79" fmla="*/ 0 h 189"/>
                <a:gd name="T80" fmla="*/ 0 w 149"/>
                <a:gd name="T81" fmla="*/ 0 h 189"/>
                <a:gd name="T82" fmla="*/ 0 w 149"/>
                <a:gd name="T83" fmla="*/ 0 h 189"/>
                <a:gd name="T84" fmla="*/ 0 w 149"/>
                <a:gd name="T85" fmla="*/ 0 h 189"/>
                <a:gd name="T86" fmla="*/ 0 w 149"/>
                <a:gd name="T87" fmla="*/ 0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9"/>
                <a:gd name="T133" fmla="*/ 0 h 189"/>
                <a:gd name="T134" fmla="*/ 149 w 149"/>
                <a:gd name="T135" fmla="*/ 189 h 18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9" h="189">
                  <a:moveTo>
                    <a:pt x="84" y="0"/>
                  </a:moveTo>
                  <a:lnTo>
                    <a:pt x="103" y="2"/>
                  </a:lnTo>
                  <a:lnTo>
                    <a:pt x="118" y="9"/>
                  </a:lnTo>
                  <a:lnTo>
                    <a:pt x="130" y="17"/>
                  </a:lnTo>
                  <a:lnTo>
                    <a:pt x="139" y="30"/>
                  </a:lnTo>
                  <a:lnTo>
                    <a:pt x="145" y="43"/>
                  </a:lnTo>
                  <a:lnTo>
                    <a:pt x="149" y="57"/>
                  </a:lnTo>
                  <a:lnTo>
                    <a:pt x="149" y="74"/>
                  </a:lnTo>
                  <a:lnTo>
                    <a:pt x="149" y="91"/>
                  </a:lnTo>
                  <a:lnTo>
                    <a:pt x="143" y="107"/>
                  </a:lnTo>
                  <a:lnTo>
                    <a:pt x="138" y="123"/>
                  </a:lnTo>
                  <a:lnTo>
                    <a:pt x="128" y="139"/>
                  </a:lnTo>
                  <a:lnTo>
                    <a:pt x="120" y="153"/>
                  </a:lnTo>
                  <a:lnTo>
                    <a:pt x="108" y="165"/>
                  </a:lnTo>
                  <a:lnTo>
                    <a:pt x="96" y="175"/>
                  </a:lnTo>
                  <a:lnTo>
                    <a:pt x="81" y="183"/>
                  </a:lnTo>
                  <a:lnTo>
                    <a:pt x="69" y="189"/>
                  </a:lnTo>
                  <a:lnTo>
                    <a:pt x="59" y="187"/>
                  </a:lnTo>
                  <a:lnTo>
                    <a:pt x="48" y="185"/>
                  </a:lnTo>
                  <a:lnTo>
                    <a:pt x="39" y="181"/>
                  </a:lnTo>
                  <a:lnTo>
                    <a:pt x="32" y="175"/>
                  </a:lnTo>
                  <a:lnTo>
                    <a:pt x="24" y="168"/>
                  </a:lnTo>
                  <a:lnTo>
                    <a:pt x="18" y="160"/>
                  </a:lnTo>
                  <a:lnTo>
                    <a:pt x="12" y="150"/>
                  </a:lnTo>
                  <a:lnTo>
                    <a:pt x="8" y="142"/>
                  </a:lnTo>
                  <a:lnTo>
                    <a:pt x="3" y="131"/>
                  </a:lnTo>
                  <a:lnTo>
                    <a:pt x="1" y="120"/>
                  </a:lnTo>
                  <a:lnTo>
                    <a:pt x="0" y="109"/>
                  </a:lnTo>
                  <a:lnTo>
                    <a:pt x="1" y="99"/>
                  </a:lnTo>
                  <a:lnTo>
                    <a:pt x="2" y="88"/>
                  </a:lnTo>
                  <a:lnTo>
                    <a:pt x="6" y="77"/>
                  </a:lnTo>
                  <a:lnTo>
                    <a:pt x="10" y="67"/>
                  </a:lnTo>
                  <a:lnTo>
                    <a:pt x="18" y="59"/>
                  </a:lnTo>
                  <a:lnTo>
                    <a:pt x="24" y="51"/>
                  </a:lnTo>
                  <a:lnTo>
                    <a:pt x="30" y="44"/>
                  </a:lnTo>
                  <a:lnTo>
                    <a:pt x="35" y="37"/>
                  </a:lnTo>
                  <a:lnTo>
                    <a:pt x="41" y="32"/>
                  </a:lnTo>
                  <a:lnTo>
                    <a:pt x="49" y="21"/>
                  </a:lnTo>
                  <a:lnTo>
                    <a:pt x="59" y="13"/>
                  </a:lnTo>
                  <a:lnTo>
                    <a:pt x="65" y="8"/>
                  </a:lnTo>
                  <a:lnTo>
                    <a:pt x="69" y="4"/>
                  </a:lnTo>
                  <a:lnTo>
                    <a:pt x="77" y="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4" name="Freeform 489"/>
            <p:cNvSpPr>
              <a:spLocks/>
            </p:cNvSpPr>
            <p:nvPr/>
          </p:nvSpPr>
          <p:spPr bwMode="auto">
            <a:xfrm>
              <a:off x="7038" y="3948"/>
              <a:ext cx="38" cy="47"/>
            </a:xfrm>
            <a:custGeom>
              <a:avLst/>
              <a:gdLst>
                <a:gd name="T0" fmla="*/ 0 w 153"/>
                <a:gd name="T1" fmla="*/ 0 h 190"/>
                <a:gd name="T2" fmla="*/ 0 w 153"/>
                <a:gd name="T3" fmla="*/ 0 h 190"/>
                <a:gd name="T4" fmla="*/ 0 w 153"/>
                <a:gd name="T5" fmla="*/ 0 h 190"/>
                <a:gd name="T6" fmla="*/ 0 w 153"/>
                <a:gd name="T7" fmla="*/ 0 h 190"/>
                <a:gd name="T8" fmla="*/ 0 w 153"/>
                <a:gd name="T9" fmla="*/ 0 h 190"/>
                <a:gd name="T10" fmla="*/ 0 w 153"/>
                <a:gd name="T11" fmla="*/ 0 h 190"/>
                <a:gd name="T12" fmla="*/ 0 w 153"/>
                <a:gd name="T13" fmla="*/ 0 h 190"/>
                <a:gd name="T14" fmla="*/ 0 w 153"/>
                <a:gd name="T15" fmla="*/ 0 h 190"/>
                <a:gd name="T16" fmla="*/ 0 w 153"/>
                <a:gd name="T17" fmla="*/ 0 h 190"/>
                <a:gd name="T18" fmla="*/ 0 w 153"/>
                <a:gd name="T19" fmla="*/ 0 h 190"/>
                <a:gd name="T20" fmla="*/ 0 w 153"/>
                <a:gd name="T21" fmla="*/ 0 h 190"/>
                <a:gd name="T22" fmla="*/ 0 w 153"/>
                <a:gd name="T23" fmla="*/ 0 h 190"/>
                <a:gd name="T24" fmla="*/ 0 w 153"/>
                <a:gd name="T25" fmla="*/ 0 h 190"/>
                <a:gd name="T26" fmla="*/ 0 w 153"/>
                <a:gd name="T27" fmla="*/ 0 h 190"/>
                <a:gd name="T28" fmla="*/ 0 w 153"/>
                <a:gd name="T29" fmla="*/ 0 h 190"/>
                <a:gd name="T30" fmla="*/ 0 w 153"/>
                <a:gd name="T31" fmla="*/ 0 h 190"/>
                <a:gd name="T32" fmla="*/ 0 w 153"/>
                <a:gd name="T33" fmla="*/ 0 h 190"/>
                <a:gd name="T34" fmla="*/ 0 w 153"/>
                <a:gd name="T35" fmla="*/ 0 h 190"/>
                <a:gd name="T36" fmla="*/ 0 w 153"/>
                <a:gd name="T37" fmla="*/ 0 h 190"/>
                <a:gd name="T38" fmla="*/ 0 w 153"/>
                <a:gd name="T39" fmla="*/ 0 h 190"/>
                <a:gd name="T40" fmla="*/ 0 w 153"/>
                <a:gd name="T41" fmla="*/ 0 h 190"/>
                <a:gd name="T42" fmla="*/ 0 w 153"/>
                <a:gd name="T43" fmla="*/ 0 h 190"/>
                <a:gd name="T44" fmla="*/ 0 w 153"/>
                <a:gd name="T45" fmla="*/ 0 h 190"/>
                <a:gd name="T46" fmla="*/ 0 w 153"/>
                <a:gd name="T47" fmla="*/ 0 h 190"/>
                <a:gd name="T48" fmla="*/ 0 w 153"/>
                <a:gd name="T49" fmla="*/ 0 h 190"/>
                <a:gd name="T50" fmla="*/ 0 w 153"/>
                <a:gd name="T51" fmla="*/ 0 h 190"/>
                <a:gd name="T52" fmla="*/ 0 w 153"/>
                <a:gd name="T53" fmla="*/ 0 h 190"/>
                <a:gd name="T54" fmla="*/ 0 w 153"/>
                <a:gd name="T55" fmla="*/ 0 h 190"/>
                <a:gd name="T56" fmla="*/ 0 w 153"/>
                <a:gd name="T57" fmla="*/ 0 h 190"/>
                <a:gd name="T58" fmla="*/ 0 w 153"/>
                <a:gd name="T59" fmla="*/ 0 h 190"/>
                <a:gd name="T60" fmla="*/ 0 w 153"/>
                <a:gd name="T61" fmla="*/ 0 h 190"/>
                <a:gd name="T62" fmla="*/ 0 w 153"/>
                <a:gd name="T63" fmla="*/ 0 h 190"/>
                <a:gd name="T64" fmla="*/ 0 w 153"/>
                <a:gd name="T65" fmla="*/ 0 h 190"/>
                <a:gd name="T66" fmla="*/ 0 w 153"/>
                <a:gd name="T67" fmla="*/ 0 h 190"/>
                <a:gd name="T68" fmla="*/ 0 w 153"/>
                <a:gd name="T69" fmla="*/ 0 h 190"/>
                <a:gd name="T70" fmla="*/ 0 w 153"/>
                <a:gd name="T71" fmla="*/ 0 h 190"/>
                <a:gd name="T72" fmla="*/ 0 w 153"/>
                <a:gd name="T73" fmla="*/ 0 h 190"/>
                <a:gd name="T74" fmla="*/ 0 w 153"/>
                <a:gd name="T75" fmla="*/ 0 h 190"/>
                <a:gd name="T76" fmla="*/ 0 w 153"/>
                <a:gd name="T77" fmla="*/ 0 h 190"/>
                <a:gd name="T78" fmla="*/ 0 w 153"/>
                <a:gd name="T79" fmla="*/ 0 h 190"/>
                <a:gd name="T80" fmla="*/ 0 w 153"/>
                <a:gd name="T81" fmla="*/ 0 h 190"/>
                <a:gd name="T82" fmla="*/ 0 w 153"/>
                <a:gd name="T83" fmla="*/ 0 h 190"/>
                <a:gd name="T84" fmla="*/ 0 w 153"/>
                <a:gd name="T85" fmla="*/ 0 h 190"/>
                <a:gd name="T86" fmla="*/ 0 w 153"/>
                <a:gd name="T87" fmla="*/ 0 h 190"/>
                <a:gd name="T88" fmla="*/ 0 w 153"/>
                <a:gd name="T89" fmla="*/ 0 h 190"/>
                <a:gd name="T90" fmla="*/ 0 w 153"/>
                <a:gd name="T91" fmla="*/ 0 h 1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3"/>
                <a:gd name="T139" fmla="*/ 0 h 190"/>
                <a:gd name="T140" fmla="*/ 153 w 153"/>
                <a:gd name="T141" fmla="*/ 190 h 19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3" h="190">
                  <a:moveTo>
                    <a:pt x="85" y="0"/>
                  </a:moveTo>
                  <a:lnTo>
                    <a:pt x="105" y="3"/>
                  </a:lnTo>
                  <a:lnTo>
                    <a:pt x="121" y="8"/>
                  </a:lnTo>
                  <a:lnTo>
                    <a:pt x="134" y="16"/>
                  </a:lnTo>
                  <a:lnTo>
                    <a:pt x="144" y="28"/>
                  </a:lnTo>
                  <a:lnTo>
                    <a:pt x="151" y="40"/>
                  </a:lnTo>
                  <a:lnTo>
                    <a:pt x="153" y="55"/>
                  </a:lnTo>
                  <a:lnTo>
                    <a:pt x="153" y="70"/>
                  </a:lnTo>
                  <a:lnTo>
                    <a:pt x="153" y="87"/>
                  </a:lnTo>
                  <a:lnTo>
                    <a:pt x="148" y="103"/>
                  </a:lnTo>
                  <a:lnTo>
                    <a:pt x="142" y="118"/>
                  </a:lnTo>
                  <a:lnTo>
                    <a:pt x="134" y="133"/>
                  </a:lnTo>
                  <a:lnTo>
                    <a:pt x="126" y="149"/>
                  </a:lnTo>
                  <a:lnTo>
                    <a:pt x="114" y="162"/>
                  </a:lnTo>
                  <a:lnTo>
                    <a:pt x="101" y="173"/>
                  </a:lnTo>
                  <a:lnTo>
                    <a:pt x="87" y="182"/>
                  </a:lnTo>
                  <a:lnTo>
                    <a:pt x="74" y="190"/>
                  </a:lnTo>
                  <a:lnTo>
                    <a:pt x="65" y="189"/>
                  </a:lnTo>
                  <a:lnTo>
                    <a:pt x="57" y="186"/>
                  </a:lnTo>
                  <a:lnTo>
                    <a:pt x="47" y="182"/>
                  </a:lnTo>
                  <a:lnTo>
                    <a:pt x="40" y="178"/>
                  </a:lnTo>
                  <a:lnTo>
                    <a:pt x="32" y="170"/>
                  </a:lnTo>
                  <a:lnTo>
                    <a:pt x="24" y="164"/>
                  </a:lnTo>
                  <a:lnTo>
                    <a:pt x="17" y="156"/>
                  </a:lnTo>
                  <a:lnTo>
                    <a:pt x="12" y="149"/>
                  </a:lnTo>
                  <a:lnTo>
                    <a:pt x="6" y="138"/>
                  </a:lnTo>
                  <a:lnTo>
                    <a:pt x="3" y="129"/>
                  </a:lnTo>
                  <a:lnTo>
                    <a:pt x="0" y="119"/>
                  </a:lnTo>
                  <a:lnTo>
                    <a:pt x="0" y="111"/>
                  </a:lnTo>
                  <a:lnTo>
                    <a:pt x="0" y="101"/>
                  </a:lnTo>
                  <a:lnTo>
                    <a:pt x="5" y="92"/>
                  </a:lnTo>
                  <a:lnTo>
                    <a:pt x="10" y="84"/>
                  </a:lnTo>
                  <a:lnTo>
                    <a:pt x="18" y="76"/>
                  </a:lnTo>
                  <a:lnTo>
                    <a:pt x="20" y="69"/>
                  </a:lnTo>
                  <a:lnTo>
                    <a:pt x="22" y="63"/>
                  </a:lnTo>
                  <a:lnTo>
                    <a:pt x="24" y="57"/>
                  </a:lnTo>
                  <a:lnTo>
                    <a:pt x="27" y="51"/>
                  </a:lnTo>
                  <a:lnTo>
                    <a:pt x="30" y="45"/>
                  </a:lnTo>
                  <a:lnTo>
                    <a:pt x="34" y="40"/>
                  </a:lnTo>
                  <a:lnTo>
                    <a:pt x="38" y="35"/>
                  </a:lnTo>
                  <a:lnTo>
                    <a:pt x="44" y="32"/>
                  </a:lnTo>
                  <a:lnTo>
                    <a:pt x="52" y="22"/>
                  </a:lnTo>
                  <a:lnTo>
                    <a:pt x="63" y="15"/>
                  </a:lnTo>
                  <a:lnTo>
                    <a:pt x="73" y="7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5" name="Freeform 490"/>
            <p:cNvSpPr>
              <a:spLocks/>
            </p:cNvSpPr>
            <p:nvPr/>
          </p:nvSpPr>
          <p:spPr bwMode="auto">
            <a:xfrm>
              <a:off x="7125" y="3951"/>
              <a:ext cx="13" cy="18"/>
            </a:xfrm>
            <a:custGeom>
              <a:avLst/>
              <a:gdLst>
                <a:gd name="T0" fmla="*/ 0 w 54"/>
                <a:gd name="T1" fmla="*/ 0 h 72"/>
                <a:gd name="T2" fmla="*/ 0 w 54"/>
                <a:gd name="T3" fmla="*/ 0 h 72"/>
                <a:gd name="T4" fmla="*/ 0 w 54"/>
                <a:gd name="T5" fmla="*/ 0 h 72"/>
                <a:gd name="T6" fmla="*/ 0 w 54"/>
                <a:gd name="T7" fmla="*/ 0 h 72"/>
                <a:gd name="T8" fmla="*/ 0 w 54"/>
                <a:gd name="T9" fmla="*/ 0 h 72"/>
                <a:gd name="T10" fmla="*/ 0 w 54"/>
                <a:gd name="T11" fmla="*/ 0 h 72"/>
                <a:gd name="T12" fmla="*/ 0 w 54"/>
                <a:gd name="T13" fmla="*/ 0 h 72"/>
                <a:gd name="T14" fmla="*/ 0 w 54"/>
                <a:gd name="T15" fmla="*/ 0 h 72"/>
                <a:gd name="T16" fmla="*/ 0 w 54"/>
                <a:gd name="T17" fmla="*/ 0 h 72"/>
                <a:gd name="T18" fmla="*/ 0 w 54"/>
                <a:gd name="T19" fmla="*/ 0 h 72"/>
                <a:gd name="T20" fmla="*/ 0 w 54"/>
                <a:gd name="T21" fmla="*/ 0 h 72"/>
                <a:gd name="T22" fmla="*/ 0 w 54"/>
                <a:gd name="T23" fmla="*/ 0 h 72"/>
                <a:gd name="T24" fmla="*/ 0 w 54"/>
                <a:gd name="T25" fmla="*/ 0 h 72"/>
                <a:gd name="T26" fmla="*/ 0 w 54"/>
                <a:gd name="T27" fmla="*/ 0 h 72"/>
                <a:gd name="T28" fmla="*/ 0 w 54"/>
                <a:gd name="T29" fmla="*/ 0 h 72"/>
                <a:gd name="T30" fmla="*/ 0 w 54"/>
                <a:gd name="T31" fmla="*/ 0 h 72"/>
                <a:gd name="T32" fmla="*/ 0 w 54"/>
                <a:gd name="T33" fmla="*/ 0 h 72"/>
                <a:gd name="T34" fmla="*/ 0 w 54"/>
                <a:gd name="T35" fmla="*/ 0 h 72"/>
                <a:gd name="T36" fmla="*/ 0 w 54"/>
                <a:gd name="T37" fmla="*/ 0 h 72"/>
                <a:gd name="T38" fmla="*/ 0 w 54"/>
                <a:gd name="T39" fmla="*/ 0 h 72"/>
                <a:gd name="T40" fmla="*/ 0 w 54"/>
                <a:gd name="T41" fmla="*/ 0 h 72"/>
                <a:gd name="T42" fmla="*/ 0 w 54"/>
                <a:gd name="T43" fmla="*/ 0 h 72"/>
                <a:gd name="T44" fmla="*/ 0 w 54"/>
                <a:gd name="T45" fmla="*/ 0 h 72"/>
                <a:gd name="T46" fmla="*/ 0 w 54"/>
                <a:gd name="T47" fmla="*/ 0 h 72"/>
                <a:gd name="T48" fmla="*/ 0 w 54"/>
                <a:gd name="T49" fmla="*/ 0 h 72"/>
                <a:gd name="T50" fmla="*/ 0 w 54"/>
                <a:gd name="T51" fmla="*/ 0 h 72"/>
                <a:gd name="T52" fmla="*/ 0 w 54"/>
                <a:gd name="T53" fmla="*/ 0 h 72"/>
                <a:gd name="T54" fmla="*/ 0 w 54"/>
                <a:gd name="T55" fmla="*/ 0 h 72"/>
                <a:gd name="T56" fmla="*/ 0 w 54"/>
                <a:gd name="T57" fmla="*/ 0 h 72"/>
                <a:gd name="T58" fmla="*/ 0 w 54"/>
                <a:gd name="T59" fmla="*/ 0 h 72"/>
                <a:gd name="T60" fmla="*/ 0 w 54"/>
                <a:gd name="T61" fmla="*/ 0 h 7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4"/>
                <a:gd name="T94" fmla="*/ 0 h 72"/>
                <a:gd name="T95" fmla="*/ 54 w 54"/>
                <a:gd name="T96" fmla="*/ 72 h 7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4" h="72">
                  <a:moveTo>
                    <a:pt x="19" y="1"/>
                  </a:moveTo>
                  <a:lnTo>
                    <a:pt x="25" y="0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5"/>
                  </a:lnTo>
                  <a:lnTo>
                    <a:pt x="50" y="10"/>
                  </a:lnTo>
                  <a:lnTo>
                    <a:pt x="54" y="20"/>
                  </a:lnTo>
                  <a:lnTo>
                    <a:pt x="54" y="28"/>
                  </a:lnTo>
                  <a:lnTo>
                    <a:pt x="54" y="38"/>
                  </a:lnTo>
                  <a:lnTo>
                    <a:pt x="50" y="48"/>
                  </a:lnTo>
                  <a:lnTo>
                    <a:pt x="46" y="58"/>
                  </a:lnTo>
                  <a:lnTo>
                    <a:pt x="36" y="65"/>
                  </a:lnTo>
                  <a:lnTo>
                    <a:pt x="25" y="71"/>
                  </a:lnTo>
                  <a:lnTo>
                    <a:pt x="19" y="71"/>
                  </a:lnTo>
                  <a:lnTo>
                    <a:pt x="13" y="72"/>
                  </a:lnTo>
                  <a:lnTo>
                    <a:pt x="6" y="70"/>
                  </a:lnTo>
                  <a:lnTo>
                    <a:pt x="0" y="67"/>
                  </a:lnTo>
                  <a:lnTo>
                    <a:pt x="5" y="63"/>
                  </a:lnTo>
                  <a:lnTo>
                    <a:pt x="12" y="57"/>
                  </a:lnTo>
                  <a:lnTo>
                    <a:pt x="17" y="49"/>
                  </a:lnTo>
                  <a:lnTo>
                    <a:pt x="22" y="41"/>
                  </a:lnTo>
                  <a:lnTo>
                    <a:pt x="23" y="32"/>
                  </a:lnTo>
                  <a:lnTo>
                    <a:pt x="21" y="25"/>
                  </a:lnTo>
                  <a:lnTo>
                    <a:pt x="17" y="21"/>
                  </a:lnTo>
                  <a:lnTo>
                    <a:pt x="13" y="19"/>
                  </a:lnTo>
                  <a:lnTo>
                    <a:pt x="10" y="17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6" name="Freeform 491"/>
            <p:cNvSpPr>
              <a:spLocks/>
            </p:cNvSpPr>
            <p:nvPr/>
          </p:nvSpPr>
          <p:spPr bwMode="auto">
            <a:xfrm>
              <a:off x="6729" y="3956"/>
              <a:ext cx="83" cy="95"/>
            </a:xfrm>
            <a:custGeom>
              <a:avLst/>
              <a:gdLst>
                <a:gd name="T0" fmla="*/ 0 w 333"/>
                <a:gd name="T1" fmla="*/ 0 h 379"/>
                <a:gd name="T2" fmla="*/ 0 w 333"/>
                <a:gd name="T3" fmla="*/ 0 h 379"/>
                <a:gd name="T4" fmla="*/ 0 w 333"/>
                <a:gd name="T5" fmla="*/ 0 h 379"/>
                <a:gd name="T6" fmla="*/ 0 w 333"/>
                <a:gd name="T7" fmla="*/ 0 h 379"/>
                <a:gd name="T8" fmla="*/ 0 w 333"/>
                <a:gd name="T9" fmla="*/ 0 h 379"/>
                <a:gd name="T10" fmla="*/ 0 w 333"/>
                <a:gd name="T11" fmla="*/ 0 h 379"/>
                <a:gd name="T12" fmla="*/ 0 w 333"/>
                <a:gd name="T13" fmla="*/ 0 h 379"/>
                <a:gd name="T14" fmla="*/ 0 w 333"/>
                <a:gd name="T15" fmla="*/ 0 h 379"/>
                <a:gd name="T16" fmla="*/ 0 w 333"/>
                <a:gd name="T17" fmla="*/ 0 h 379"/>
                <a:gd name="T18" fmla="*/ 0 w 333"/>
                <a:gd name="T19" fmla="*/ 0 h 379"/>
                <a:gd name="T20" fmla="*/ 0 w 333"/>
                <a:gd name="T21" fmla="*/ 0 h 379"/>
                <a:gd name="T22" fmla="*/ 0 w 333"/>
                <a:gd name="T23" fmla="*/ 0 h 379"/>
                <a:gd name="T24" fmla="*/ 0 w 333"/>
                <a:gd name="T25" fmla="*/ 0 h 379"/>
                <a:gd name="T26" fmla="*/ 0 w 333"/>
                <a:gd name="T27" fmla="*/ 0 h 379"/>
                <a:gd name="T28" fmla="*/ 0 w 333"/>
                <a:gd name="T29" fmla="*/ 0 h 379"/>
                <a:gd name="T30" fmla="*/ 0 w 333"/>
                <a:gd name="T31" fmla="*/ 0 h 379"/>
                <a:gd name="T32" fmla="*/ 0 w 333"/>
                <a:gd name="T33" fmla="*/ 0 h 379"/>
                <a:gd name="T34" fmla="*/ 0 w 333"/>
                <a:gd name="T35" fmla="*/ 0 h 379"/>
                <a:gd name="T36" fmla="*/ 0 w 333"/>
                <a:gd name="T37" fmla="*/ 0 h 379"/>
                <a:gd name="T38" fmla="*/ 0 w 333"/>
                <a:gd name="T39" fmla="*/ 0 h 379"/>
                <a:gd name="T40" fmla="*/ 0 w 333"/>
                <a:gd name="T41" fmla="*/ 0 h 379"/>
                <a:gd name="T42" fmla="*/ 0 w 333"/>
                <a:gd name="T43" fmla="*/ 0 h 379"/>
                <a:gd name="T44" fmla="*/ 0 w 333"/>
                <a:gd name="T45" fmla="*/ 0 h 379"/>
                <a:gd name="T46" fmla="*/ 0 w 333"/>
                <a:gd name="T47" fmla="*/ 0 h 379"/>
                <a:gd name="T48" fmla="*/ 0 w 333"/>
                <a:gd name="T49" fmla="*/ 0 h 379"/>
                <a:gd name="T50" fmla="*/ 0 w 333"/>
                <a:gd name="T51" fmla="*/ 0 h 379"/>
                <a:gd name="T52" fmla="*/ 0 w 333"/>
                <a:gd name="T53" fmla="*/ 0 h 379"/>
                <a:gd name="T54" fmla="*/ 0 w 333"/>
                <a:gd name="T55" fmla="*/ 0 h 379"/>
                <a:gd name="T56" fmla="*/ 0 w 333"/>
                <a:gd name="T57" fmla="*/ 0 h 379"/>
                <a:gd name="T58" fmla="*/ 0 w 333"/>
                <a:gd name="T59" fmla="*/ 0 h 379"/>
                <a:gd name="T60" fmla="*/ 0 w 333"/>
                <a:gd name="T61" fmla="*/ 0 h 379"/>
                <a:gd name="T62" fmla="*/ 0 w 333"/>
                <a:gd name="T63" fmla="*/ 0 h 379"/>
                <a:gd name="T64" fmla="*/ 0 w 333"/>
                <a:gd name="T65" fmla="*/ 0 h 379"/>
                <a:gd name="T66" fmla="*/ 0 w 333"/>
                <a:gd name="T67" fmla="*/ 0 h 379"/>
                <a:gd name="T68" fmla="*/ 0 w 333"/>
                <a:gd name="T69" fmla="*/ 0 h 379"/>
                <a:gd name="T70" fmla="*/ 0 w 333"/>
                <a:gd name="T71" fmla="*/ 0 h 379"/>
                <a:gd name="T72" fmla="*/ 0 w 333"/>
                <a:gd name="T73" fmla="*/ 0 h 379"/>
                <a:gd name="T74" fmla="*/ 0 w 333"/>
                <a:gd name="T75" fmla="*/ 0 h 379"/>
                <a:gd name="T76" fmla="*/ 0 w 333"/>
                <a:gd name="T77" fmla="*/ 0 h 379"/>
                <a:gd name="T78" fmla="*/ 0 w 333"/>
                <a:gd name="T79" fmla="*/ 0 h 379"/>
                <a:gd name="T80" fmla="*/ 0 w 333"/>
                <a:gd name="T81" fmla="*/ 0 h 379"/>
                <a:gd name="T82" fmla="*/ 0 w 333"/>
                <a:gd name="T83" fmla="*/ 0 h 379"/>
                <a:gd name="T84" fmla="*/ 0 w 333"/>
                <a:gd name="T85" fmla="*/ 0 h 379"/>
                <a:gd name="T86" fmla="*/ 0 w 333"/>
                <a:gd name="T87" fmla="*/ 0 h 379"/>
                <a:gd name="T88" fmla="*/ 0 w 333"/>
                <a:gd name="T89" fmla="*/ 0 h 379"/>
                <a:gd name="T90" fmla="*/ 0 w 333"/>
                <a:gd name="T91" fmla="*/ 0 h 379"/>
                <a:gd name="T92" fmla="*/ 0 w 333"/>
                <a:gd name="T93" fmla="*/ 0 h 379"/>
                <a:gd name="T94" fmla="*/ 0 w 333"/>
                <a:gd name="T95" fmla="*/ 0 h 379"/>
                <a:gd name="T96" fmla="*/ 0 w 333"/>
                <a:gd name="T97" fmla="*/ 0 h 379"/>
                <a:gd name="T98" fmla="*/ 0 w 333"/>
                <a:gd name="T99" fmla="*/ 0 h 379"/>
                <a:gd name="T100" fmla="*/ 0 w 333"/>
                <a:gd name="T101" fmla="*/ 0 h 379"/>
                <a:gd name="T102" fmla="*/ 0 w 333"/>
                <a:gd name="T103" fmla="*/ 0 h 379"/>
                <a:gd name="T104" fmla="*/ 0 w 333"/>
                <a:gd name="T105" fmla="*/ 0 h 379"/>
                <a:gd name="T106" fmla="*/ 0 w 333"/>
                <a:gd name="T107" fmla="*/ 0 h 379"/>
                <a:gd name="T108" fmla="*/ 0 w 333"/>
                <a:gd name="T109" fmla="*/ 0 h 379"/>
                <a:gd name="T110" fmla="*/ 0 w 333"/>
                <a:gd name="T111" fmla="*/ 0 h 379"/>
                <a:gd name="T112" fmla="*/ 0 w 333"/>
                <a:gd name="T113" fmla="*/ 0 h 3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3"/>
                <a:gd name="T172" fmla="*/ 0 h 379"/>
                <a:gd name="T173" fmla="*/ 333 w 333"/>
                <a:gd name="T174" fmla="*/ 379 h 3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3" h="379">
                  <a:moveTo>
                    <a:pt x="181" y="0"/>
                  </a:moveTo>
                  <a:lnTo>
                    <a:pt x="218" y="5"/>
                  </a:lnTo>
                  <a:lnTo>
                    <a:pt x="252" y="20"/>
                  </a:lnTo>
                  <a:lnTo>
                    <a:pt x="277" y="40"/>
                  </a:lnTo>
                  <a:lnTo>
                    <a:pt x="300" y="66"/>
                  </a:lnTo>
                  <a:lnTo>
                    <a:pt x="316" y="95"/>
                  </a:lnTo>
                  <a:lnTo>
                    <a:pt x="327" y="130"/>
                  </a:lnTo>
                  <a:lnTo>
                    <a:pt x="333" y="164"/>
                  </a:lnTo>
                  <a:lnTo>
                    <a:pt x="333" y="201"/>
                  </a:lnTo>
                  <a:lnTo>
                    <a:pt x="328" y="236"/>
                  </a:lnTo>
                  <a:lnTo>
                    <a:pt x="318" y="271"/>
                  </a:lnTo>
                  <a:lnTo>
                    <a:pt x="304" y="302"/>
                  </a:lnTo>
                  <a:lnTo>
                    <a:pt x="286" y="330"/>
                  </a:lnTo>
                  <a:lnTo>
                    <a:pt x="262" y="351"/>
                  </a:lnTo>
                  <a:lnTo>
                    <a:pt x="233" y="367"/>
                  </a:lnTo>
                  <a:lnTo>
                    <a:pt x="200" y="376"/>
                  </a:lnTo>
                  <a:lnTo>
                    <a:pt x="165" y="376"/>
                  </a:lnTo>
                  <a:lnTo>
                    <a:pt x="159" y="370"/>
                  </a:lnTo>
                  <a:lnTo>
                    <a:pt x="153" y="365"/>
                  </a:lnTo>
                  <a:lnTo>
                    <a:pt x="147" y="360"/>
                  </a:lnTo>
                  <a:lnTo>
                    <a:pt x="144" y="356"/>
                  </a:lnTo>
                  <a:lnTo>
                    <a:pt x="138" y="349"/>
                  </a:lnTo>
                  <a:lnTo>
                    <a:pt x="134" y="344"/>
                  </a:lnTo>
                  <a:lnTo>
                    <a:pt x="129" y="337"/>
                  </a:lnTo>
                  <a:lnTo>
                    <a:pt x="126" y="333"/>
                  </a:lnTo>
                  <a:lnTo>
                    <a:pt x="122" y="327"/>
                  </a:lnTo>
                  <a:lnTo>
                    <a:pt x="117" y="321"/>
                  </a:lnTo>
                  <a:lnTo>
                    <a:pt x="112" y="317"/>
                  </a:lnTo>
                  <a:lnTo>
                    <a:pt x="109" y="312"/>
                  </a:lnTo>
                  <a:lnTo>
                    <a:pt x="98" y="306"/>
                  </a:lnTo>
                  <a:lnTo>
                    <a:pt x="88" y="302"/>
                  </a:lnTo>
                  <a:lnTo>
                    <a:pt x="89" y="310"/>
                  </a:lnTo>
                  <a:lnTo>
                    <a:pt x="92" y="320"/>
                  </a:lnTo>
                  <a:lnTo>
                    <a:pt x="94" y="330"/>
                  </a:lnTo>
                  <a:lnTo>
                    <a:pt x="100" y="339"/>
                  </a:lnTo>
                  <a:lnTo>
                    <a:pt x="104" y="348"/>
                  </a:lnTo>
                  <a:lnTo>
                    <a:pt x="111" y="356"/>
                  </a:lnTo>
                  <a:lnTo>
                    <a:pt x="117" y="361"/>
                  </a:lnTo>
                  <a:lnTo>
                    <a:pt x="127" y="366"/>
                  </a:lnTo>
                  <a:lnTo>
                    <a:pt x="126" y="369"/>
                  </a:lnTo>
                  <a:lnTo>
                    <a:pt x="126" y="373"/>
                  </a:lnTo>
                  <a:lnTo>
                    <a:pt x="126" y="377"/>
                  </a:lnTo>
                  <a:lnTo>
                    <a:pt x="129" y="379"/>
                  </a:lnTo>
                  <a:lnTo>
                    <a:pt x="108" y="369"/>
                  </a:lnTo>
                  <a:lnTo>
                    <a:pt x="88" y="357"/>
                  </a:lnTo>
                  <a:lnTo>
                    <a:pt x="70" y="340"/>
                  </a:lnTo>
                  <a:lnTo>
                    <a:pt x="55" y="325"/>
                  </a:lnTo>
                  <a:lnTo>
                    <a:pt x="40" y="306"/>
                  </a:lnTo>
                  <a:lnTo>
                    <a:pt x="28" y="286"/>
                  </a:lnTo>
                  <a:lnTo>
                    <a:pt x="17" y="266"/>
                  </a:lnTo>
                  <a:lnTo>
                    <a:pt x="10" y="245"/>
                  </a:lnTo>
                  <a:lnTo>
                    <a:pt x="4" y="223"/>
                  </a:lnTo>
                  <a:lnTo>
                    <a:pt x="2" y="200"/>
                  </a:lnTo>
                  <a:lnTo>
                    <a:pt x="0" y="178"/>
                  </a:lnTo>
                  <a:lnTo>
                    <a:pt x="3" y="157"/>
                  </a:lnTo>
                  <a:lnTo>
                    <a:pt x="6" y="134"/>
                  </a:lnTo>
                  <a:lnTo>
                    <a:pt x="14" y="113"/>
                  </a:lnTo>
                  <a:lnTo>
                    <a:pt x="23" y="93"/>
                  </a:lnTo>
                  <a:lnTo>
                    <a:pt x="38" y="73"/>
                  </a:lnTo>
                  <a:lnTo>
                    <a:pt x="43" y="77"/>
                  </a:lnTo>
                  <a:lnTo>
                    <a:pt x="46" y="80"/>
                  </a:lnTo>
                  <a:lnTo>
                    <a:pt x="43" y="89"/>
                  </a:lnTo>
                  <a:lnTo>
                    <a:pt x="38" y="99"/>
                  </a:lnTo>
                  <a:lnTo>
                    <a:pt x="33" y="110"/>
                  </a:lnTo>
                  <a:lnTo>
                    <a:pt x="30" y="122"/>
                  </a:lnTo>
                  <a:lnTo>
                    <a:pt x="26" y="134"/>
                  </a:lnTo>
                  <a:lnTo>
                    <a:pt x="22" y="146"/>
                  </a:lnTo>
                  <a:lnTo>
                    <a:pt x="20" y="158"/>
                  </a:lnTo>
                  <a:lnTo>
                    <a:pt x="18" y="171"/>
                  </a:lnTo>
                  <a:lnTo>
                    <a:pt x="16" y="181"/>
                  </a:lnTo>
                  <a:lnTo>
                    <a:pt x="16" y="193"/>
                  </a:lnTo>
                  <a:lnTo>
                    <a:pt x="16" y="204"/>
                  </a:lnTo>
                  <a:lnTo>
                    <a:pt x="18" y="216"/>
                  </a:lnTo>
                  <a:lnTo>
                    <a:pt x="21" y="225"/>
                  </a:lnTo>
                  <a:lnTo>
                    <a:pt x="26" y="234"/>
                  </a:lnTo>
                  <a:lnTo>
                    <a:pt x="30" y="243"/>
                  </a:lnTo>
                  <a:lnTo>
                    <a:pt x="40" y="252"/>
                  </a:lnTo>
                  <a:lnTo>
                    <a:pt x="40" y="254"/>
                  </a:lnTo>
                  <a:lnTo>
                    <a:pt x="38" y="257"/>
                  </a:lnTo>
                  <a:lnTo>
                    <a:pt x="45" y="262"/>
                  </a:lnTo>
                  <a:lnTo>
                    <a:pt x="53" y="265"/>
                  </a:lnTo>
                  <a:lnTo>
                    <a:pt x="51" y="254"/>
                  </a:lnTo>
                  <a:lnTo>
                    <a:pt x="51" y="244"/>
                  </a:lnTo>
                  <a:lnTo>
                    <a:pt x="49" y="234"/>
                  </a:lnTo>
                  <a:lnTo>
                    <a:pt x="49" y="225"/>
                  </a:lnTo>
                  <a:lnTo>
                    <a:pt x="47" y="214"/>
                  </a:lnTo>
                  <a:lnTo>
                    <a:pt x="47" y="204"/>
                  </a:lnTo>
                  <a:lnTo>
                    <a:pt x="47" y="193"/>
                  </a:lnTo>
                  <a:lnTo>
                    <a:pt x="49" y="184"/>
                  </a:lnTo>
                  <a:lnTo>
                    <a:pt x="49" y="173"/>
                  </a:lnTo>
                  <a:lnTo>
                    <a:pt x="50" y="163"/>
                  </a:lnTo>
                  <a:lnTo>
                    <a:pt x="51" y="152"/>
                  </a:lnTo>
                  <a:lnTo>
                    <a:pt x="55" y="143"/>
                  </a:lnTo>
                  <a:lnTo>
                    <a:pt x="57" y="132"/>
                  </a:lnTo>
                  <a:lnTo>
                    <a:pt x="61" y="122"/>
                  </a:lnTo>
                  <a:lnTo>
                    <a:pt x="64" y="112"/>
                  </a:lnTo>
                  <a:lnTo>
                    <a:pt x="70" y="104"/>
                  </a:lnTo>
                  <a:lnTo>
                    <a:pt x="71" y="94"/>
                  </a:lnTo>
                  <a:lnTo>
                    <a:pt x="76" y="85"/>
                  </a:lnTo>
                  <a:lnTo>
                    <a:pt x="79" y="77"/>
                  </a:lnTo>
                  <a:lnTo>
                    <a:pt x="85" y="68"/>
                  </a:lnTo>
                  <a:lnTo>
                    <a:pt x="89" y="59"/>
                  </a:lnTo>
                  <a:lnTo>
                    <a:pt x="96" y="52"/>
                  </a:lnTo>
                  <a:lnTo>
                    <a:pt x="102" y="43"/>
                  </a:lnTo>
                  <a:lnTo>
                    <a:pt x="110" y="38"/>
                  </a:lnTo>
                  <a:lnTo>
                    <a:pt x="116" y="30"/>
                  </a:lnTo>
                  <a:lnTo>
                    <a:pt x="124" y="24"/>
                  </a:lnTo>
                  <a:lnTo>
                    <a:pt x="133" y="18"/>
                  </a:lnTo>
                  <a:lnTo>
                    <a:pt x="142" y="13"/>
                  </a:lnTo>
                  <a:lnTo>
                    <a:pt x="151" y="8"/>
                  </a:lnTo>
                  <a:lnTo>
                    <a:pt x="161" y="5"/>
                  </a:lnTo>
                  <a:lnTo>
                    <a:pt x="170" y="1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7" name="Freeform 492"/>
            <p:cNvSpPr>
              <a:spLocks/>
            </p:cNvSpPr>
            <p:nvPr/>
          </p:nvSpPr>
          <p:spPr bwMode="auto">
            <a:xfrm>
              <a:off x="7000" y="3956"/>
              <a:ext cx="6" cy="20"/>
            </a:xfrm>
            <a:custGeom>
              <a:avLst/>
              <a:gdLst>
                <a:gd name="T0" fmla="*/ 0 w 20"/>
                <a:gd name="T1" fmla="*/ 0 h 79"/>
                <a:gd name="T2" fmla="*/ 0 w 20"/>
                <a:gd name="T3" fmla="*/ 0 h 79"/>
                <a:gd name="T4" fmla="*/ 0 w 20"/>
                <a:gd name="T5" fmla="*/ 0 h 79"/>
                <a:gd name="T6" fmla="*/ 0 w 20"/>
                <a:gd name="T7" fmla="*/ 0 h 79"/>
                <a:gd name="T8" fmla="*/ 0 w 20"/>
                <a:gd name="T9" fmla="*/ 0 h 79"/>
                <a:gd name="T10" fmla="*/ 0 w 20"/>
                <a:gd name="T11" fmla="*/ 0 h 79"/>
                <a:gd name="T12" fmla="*/ 0 w 20"/>
                <a:gd name="T13" fmla="*/ 0 h 79"/>
                <a:gd name="T14" fmla="*/ 0 w 20"/>
                <a:gd name="T15" fmla="*/ 0 h 79"/>
                <a:gd name="T16" fmla="*/ 0 w 20"/>
                <a:gd name="T17" fmla="*/ 0 h 79"/>
                <a:gd name="T18" fmla="*/ 0 w 20"/>
                <a:gd name="T19" fmla="*/ 0 h 79"/>
                <a:gd name="T20" fmla="*/ 0 w 20"/>
                <a:gd name="T21" fmla="*/ 0 h 79"/>
                <a:gd name="T22" fmla="*/ 0 w 20"/>
                <a:gd name="T23" fmla="*/ 0 h 79"/>
                <a:gd name="T24" fmla="*/ 0 w 20"/>
                <a:gd name="T25" fmla="*/ 0 h 79"/>
                <a:gd name="T26" fmla="*/ 0 w 20"/>
                <a:gd name="T27" fmla="*/ 0 h 79"/>
                <a:gd name="T28" fmla="*/ 0 w 20"/>
                <a:gd name="T29" fmla="*/ 0 h 79"/>
                <a:gd name="T30" fmla="*/ 0 w 20"/>
                <a:gd name="T31" fmla="*/ 0 h 79"/>
                <a:gd name="T32" fmla="*/ 0 w 20"/>
                <a:gd name="T33" fmla="*/ 0 h 79"/>
                <a:gd name="T34" fmla="*/ 0 w 20"/>
                <a:gd name="T35" fmla="*/ 0 h 79"/>
                <a:gd name="T36" fmla="*/ 0 w 20"/>
                <a:gd name="T37" fmla="*/ 0 h 79"/>
                <a:gd name="T38" fmla="*/ 0 w 20"/>
                <a:gd name="T39" fmla="*/ 0 h 79"/>
                <a:gd name="T40" fmla="*/ 0 w 20"/>
                <a:gd name="T41" fmla="*/ 0 h 79"/>
                <a:gd name="T42" fmla="*/ 0 w 20"/>
                <a:gd name="T43" fmla="*/ 0 h 79"/>
                <a:gd name="T44" fmla="*/ 0 w 20"/>
                <a:gd name="T45" fmla="*/ 0 h 79"/>
                <a:gd name="T46" fmla="*/ 0 w 20"/>
                <a:gd name="T47" fmla="*/ 0 h 79"/>
                <a:gd name="T48" fmla="*/ 0 w 20"/>
                <a:gd name="T49" fmla="*/ 0 h 79"/>
                <a:gd name="T50" fmla="*/ 0 w 20"/>
                <a:gd name="T51" fmla="*/ 0 h 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"/>
                <a:gd name="T79" fmla="*/ 0 h 79"/>
                <a:gd name="T80" fmla="*/ 20 w 20"/>
                <a:gd name="T81" fmla="*/ 79 h 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" h="79">
                  <a:moveTo>
                    <a:pt x="11" y="0"/>
                  </a:moveTo>
                  <a:lnTo>
                    <a:pt x="12" y="2"/>
                  </a:lnTo>
                  <a:lnTo>
                    <a:pt x="13" y="5"/>
                  </a:lnTo>
                  <a:lnTo>
                    <a:pt x="14" y="10"/>
                  </a:lnTo>
                  <a:lnTo>
                    <a:pt x="17" y="17"/>
                  </a:lnTo>
                  <a:lnTo>
                    <a:pt x="18" y="23"/>
                  </a:lnTo>
                  <a:lnTo>
                    <a:pt x="19" y="30"/>
                  </a:lnTo>
                  <a:lnTo>
                    <a:pt x="19" y="38"/>
                  </a:lnTo>
                  <a:lnTo>
                    <a:pt x="20" y="46"/>
                  </a:lnTo>
                  <a:lnTo>
                    <a:pt x="19" y="56"/>
                  </a:lnTo>
                  <a:lnTo>
                    <a:pt x="19" y="65"/>
                  </a:lnTo>
                  <a:lnTo>
                    <a:pt x="17" y="73"/>
                  </a:lnTo>
                  <a:lnTo>
                    <a:pt x="13" y="78"/>
                  </a:lnTo>
                  <a:lnTo>
                    <a:pt x="11" y="79"/>
                  </a:lnTo>
                  <a:lnTo>
                    <a:pt x="8" y="79"/>
                  </a:lnTo>
                  <a:lnTo>
                    <a:pt x="4" y="76"/>
                  </a:lnTo>
                  <a:lnTo>
                    <a:pt x="0" y="72"/>
                  </a:lnTo>
                  <a:lnTo>
                    <a:pt x="1" y="63"/>
                  </a:lnTo>
                  <a:lnTo>
                    <a:pt x="4" y="53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4" y="24"/>
                  </a:lnTo>
                  <a:lnTo>
                    <a:pt x="5" y="15"/>
                  </a:lnTo>
                  <a:lnTo>
                    <a:pt x="7" y="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8" name="Freeform 493"/>
            <p:cNvSpPr>
              <a:spLocks/>
            </p:cNvSpPr>
            <p:nvPr/>
          </p:nvSpPr>
          <p:spPr bwMode="auto">
            <a:xfrm>
              <a:off x="6742" y="3959"/>
              <a:ext cx="7" cy="6"/>
            </a:xfrm>
            <a:custGeom>
              <a:avLst/>
              <a:gdLst>
                <a:gd name="T0" fmla="*/ 0 w 28"/>
                <a:gd name="T1" fmla="*/ 0 h 25"/>
                <a:gd name="T2" fmla="*/ 0 w 28"/>
                <a:gd name="T3" fmla="*/ 0 h 25"/>
                <a:gd name="T4" fmla="*/ 0 w 28"/>
                <a:gd name="T5" fmla="*/ 0 h 25"/>
                <a:gd name="T6" fmla="*/ 0 w 28"/>
                <a:gd name="T7" fmla="*/ 0 h 25"/>
                <a:gd name="T8" fmla="*/ 0 w 28"/>
                <a:gd name="T9" fmla="*/ 0 h 25"/>
                <a:gd name="T10" fmla="*/ 0 w 28"/>
                <a:gd name="T11" fmla="*/ 0 h 25"/>
                <a:gd name="T12" fmla="*/ 0 w 28"/>
                <a:gd name="T13" fmla="*/ 0 h 25"/>
                <a:gd name="T14" fmla="*/ 0 w 28"/>
                <a:gd name="T15" fmla="*/ 0 h 25"/>
                <a:gd name="T16" fmla="*/ 0 w 28"/>
                <a:gd name="T17" fmla="*/ 0 h 25"/>
                <a:gd name="T18" fmla="*/ 0 w 28"/>
                <a:gd name="T19" fmla="*/ 0 h 25"/>
                <a:gd name="T20" fmla="*/ 0 w 28"/>
                <a:gd name="T21" fmla="*/ 0 h 25"/>
                <a:gd name="T22" fmla="*/ 0 w 28"/>
                <a:gd name="T23" fmla="*/ 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25"/>
                <a:gd name="T38" fmla="*/ 28 w 28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25">
                  <a:moveTo>
                    <a:pt x="20" y="0"/>
                  </a:moveTo>
                  <a:lnTo>
                    <a:pt x="24" y="1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15" y="17"/>
                  </a:lnTo>
                  <a:lnTo>
                    <a:pt x="8" y="22"/>
                  </a:lnTo>
                  <a:lnTo>
                    <a:pt x="0" y="25"/>
                  </a:lnTo>
                  <a:lnTo>
                    <a:pt x="3" y="16"/>
                  </a:lnTo>
                  <a:lnTo>
                    <a:pt x="6" y="9"/>
                  </a:lnTo>
                  <a:lnTo>
                    <a:pt x="11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9" name="Freeform 494"/>
            <p:cNvSpPr>
              <a:spLocks/>
            </p:cNvSpPr>
            <p:nvPr/>
          </p:nvSpPr>
          <p:spPr bwMode="auto">
            <a:xfrm>
              <a:off x="6505" y="3962"/>
              <a:ext cx="210" cy="80"/>
            </a:xfrm>
            <a:custGeom>
              <a:avLst/>
              <a:gdLst>
                <a:gd name="T0" fmla="*/ 0 w 841"/>
                <a:gd name="T1" fmla="*/ 0 h 319"/>
                <a:gd name="T2" fmla="*/ 0 w 841"/>
                <a:gd name="T3" fmla="*/ 0 h 319"/>
                <a:gd name="T4" fmla="*/ 0 w 841"/>
                <a:gd name="T5" fmla="*/ 0 h 319"/>
                <a:gd name="T6" fmla="*/ 0 w 841"/>
                <a:gd name="T7" fmla="*/ 0 h 319"/>
                <a:gd name="T8" fmla="*/ 0 w 841"/>
                <a:gd name="T9" fmla="*/ 0 h 319"/>
                <a:gd name="T10" fmla="*/ 0 w 841"/>
                <a:gd name="T11" fmla="*/ 0 h 319"/>
                <a:gd name="T12" fmla="*/ 0 w 841"/>
                <a:gd name="T13" fmla="*/ 0 h 319"/>
                <a:gd name="T14" fmla="*/ 0 w 841"/>
                <a:gd name="T15" fmla="*/ 0 h 319"/>
                <a:gd name="T16" fmla="*/ 0 w 841"/>
                <a:gd name="T17" fmla="*/ 0 h 319"/>
                <a:gd name="T18" fmla="*/ 0 w 841"/>
                <a:gd name="T19" fmla="*/ 0 h 319"/>
                <a:gd name="T20" fmla="*/ 0 w 841"/>
                <a:gd name="T21" fmla="*/ 0 h 319"/>
                <a:gd name="T22" fmla="*/ 0 w 841"/>
                <a:gd name="T23" fmla="*/ 0 h 319"/>
                <a:gd name="T24" fmla="*/ 0 w 841"/>
                <a:gd name="T25" fmla="*/ 0 h 319"/>
                <a:gd name="T26" fmla="*/ 0 w 841"/>
                <a:gd name="T27" fmla="*/ 0 h 319"/>
                <a:gd name="T28" fmla="*/ 0 w 841"/>
                <a:gd name="T29" fmla="*/ 0 h 319"/>
                <a:gd name="T30" fmla="*/ 0 w 841"/>
                <a:gd name="T31" fmla="*/ 0 h 319"/>
                <a:gd name="T32" fmla="*/ 0 w 841"/>
                <a:gd name="T33" fmla="*/ 0 h 319"/>
                <a:gd name="T34" fmla="*/ 0 w 841"/>
                <a:gd name="T35" fmla="*/ 0 h 319"/>
                <a:gd name="T36" fmla="*/ 0 w 841"/>
                <a:gd name="T37" fmla="*/ 0 h 319"/>
                <a:gd name="T38" fmla="*/ 0 w 841"/>
                <a:gd name="T39" fmla="*/ 0 h 319"/>
                <a:gd name="T40" fmla="*/ 0 w 841"/>
                <a:gd name="T41" fmla="*/ 0 h 319"/>
                <a:gd name="T42" fmla="*/ 0 w 841"/>
                <a:gd name="T43" fmla="*/ 0 h 319"/>
                <a:gd name="T44" fmla="*/ 0 w 841"/>
                <a:gd name="T45" fmla="*/ 0 h 319"/>
                <a:gd name="T46" fmla="*/ 0 w 841"/>
                <a:gd name="T47" fmla="*/ 0 h 319"/>
                <a:gd name="T48" fmla="*/ 0 w 841"/>
                <a:gd name="T49" fmla="*/ 0 h 319"/>
                <a:gd name="T50" fmla="*/ 0 w 841"/>
                <a:gd name="T51" fmla="*/ 0 h 319"/>
                <a:gd name="T52" fmla="*/ 0 w 841"/>
                <a:gd name="T53" fmla="*/ 0 h 319"/>
                <a:gd name="T54" fmla="*/ 0 w 841"/>
                <a:gd name="T55" fmla="*/ 0 h 319"/>
                <a:gd name="T56" fmla="*/ 0 w 841"/>
                <a:gd name="T57" fmla="*/ 0 h 319"/>
                <a:gd name="T58" fmla="*/ 0 w 841"/>
                <a:gd name="T59" fmla="*/ 0 h 319"/>
                <a:gd name="T60" fmla="*/ 0 w 841"/>
                <a:gd name="T61" fmla="*/ 0 h 319"/>
                <a:gd name="T62" fmla="*/ 0 w 841"/>
                <a:gd name="T63" fmla="*/ 0 h 319"/>
                <a:gd name="T64" fmla="*/ 0 w 841"/>
                <a:gd name="T65" fmla="*/ 0 h 319"/>
                <a:gd name="T66" fmla="*/ 0 w 841"/>
                <a:gd name="T67" fmla="*/ 0 h 319"/>
                <a:gd name="T68" fmla="*/ 0 w 841"/>
                <a:gd name="T69" fmla="*/ 0 h 319"/>
                <a:gd name="T70" fmla="*/ 0 w 841"/>
                <a:gd name="T71" fmla="*/ 0 h 319"/>
                <a:gd name="T72" fmla="*/ 0 w 841"/>
                <a:gd name="T73" fmla="*/ 0 h 319"/>
                <a:gd name="T74" fmla="*/ 0 w 841"/>
                <a:gd name="T75" fmla="*/ 0 h 319"/>
                <a:gd name="T76" fmla="*/ 0 w 841"/>
                <a:gd name="T77" fmla="*/ 0 h 319"/>
                <a:gd name="T78" fmla="*/ 0 w 841"/>
                <a:gd name="T79" fmla="*/ 0 h 319"/>
                <a:gd name="T80" fmla="*/ 0 w 841"/>
                <a:gd name="T81" fmla="*/ 0 h 319"/>
                <a:gd name="T82" fmla="*/ 0 w 841"/>
                <a:gd name="T83" fmla="*/ 0 h 319"/>
                <a:gd name="T84" fmla="*/ 0 w 841"/>
                <a:gd name="T85" fmla="*/ 0 h 319"/>
                <a:gd name="T86" fmla="*/ 0 w 841"/>
                <a:gd name="T87" fmla="*/ 0 h 319"/>
                <a:gd name="T88" fmla="*/ 0 w 841"/>
                <a:gd name="T89" fmla="*/ 0 h 319"/>
                <a:gd name="T90" fmla="*/ 0 w 841"/>
                <a:gd name="T91" fmla="*/ 0 h 319"/>
                <a:gd name="T92" fmla="*/ 0 w 841"/>
                <a:gd name="T93" fmla="*/ 0 h 319"/>
                <a:gd name="T94" fmla="*/ 0 w 841"/>
                <a:gd name="T95" fmla="*/ 0 h 319"/>
                <a:gd name="T96" fmla="*/ 0 w 841"/>
                <a:gd name="T97" fmla="*/ 0 h 319"/>
                <a:gd name="T98" fmla="*/ 0 w 841"/>
                <a:gd name="T99" fmla="*/ 0 h 319"/>
                <a:gd name="T100" fmla="*/ 0 w 841"/>
                <a:gd name="T101" fmla="*/ 0 h 319"/>
                <a:gd name="T102" fmla="*/ 0 w 841"/>
                <a:gd name="T103" fmla="*/ 0 h 319"/>
                <a:gd name="T104" fmla="*/ 0 w 841"/>
                <a:gd name="T105" fmla="*/ 0 h 319"/>
                <a:gd name="T106" fmla="*/ 0 w 841"/>
                <a:gd name="T107" fmla="*/ 0 h 319"/>
                <a:gd name="T108" fmla="*/ 0 w 841"/>
                <a:gd name="T109" fmla="*/ 0 h 319"/>
                <a:gd name="T110" fmla="*/ 0 w 841"/>
                <a:gd name="T111" fmla="*/ 0 h 319"/>
                <a:gd name="T112" fmla="*/ 0 w 841"/>
                <a:gd name="T113" fmla="*/ 0 h 319"/>
                <a:gd name="T114" fmla="*/ 0 w 841"/>
                <a:gd name="T115" fmla="*/ 0 h 319"/>
                <a:gd name="T116" fmla="*/ 0 w 841"/>
                <a:gd name="T117" fmla="*/ 0 h 319"/>
                <a:gd name="T118" fmla="*/ 0 w 841"/>
                <a:gd name="T119" fmla="*/ 0 h 3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1"/>
                <a:gd name="T181" fmla="*/ 0 h 319"/>
                <a:gd name="T182" fmla="*/ 841 w 841"/>
                <a:gd name="T183" fmla="*/ 319 h 3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1" h="319">
                  <a:moveTo>
                    <a:pt x="2" y="0"/>
                  </a:moveTo>
                  <a:lnTo>
                    <a:pt x="55" y="3"/>
                  </a:lnTo>
                  <a:lnTo>
                    <a:pt x="108" y="6"/>
                  </a:lnTo>
                  <a:lnTo>
                    <a:pt x="161" y="8"/>
                  </a:lnTo>
                  <a:lnTo>
                    <a:pt x="215" y="12"/>
                  </a:lnTo>
                  <a:lnTo>
                    <a:pt x="267" y="15"/>
                  </a:lnTo>
                  <a:lnTo>
                    <a:pt x="320" y="18"/>
                  </a:lnTo>
                  <a:lnTo>
                    <a:pt x="371" y="21"/>
                  </a:lnTo>
                  <a:lnTo>
                    <a:pt x="424" y="26"/>
                  </a:lnTo>
                  <a:lnTo>
                    <a:pt x="475" y="29"/>
                  </a:lnTo>
                  <a:lnTo>
                    <a:pt x="528" y="32"/>
                  </a:lnTo>
                  <a:lnTo>
                    <a:pt x="580" y="36"/>
                  </a:lnTo>
                  <a:lnTo>
                    <a:pt x="633" y="41"/>
                  </a:lnTo>
                  <a:lnTo>
                    <a:pt x="683" y="46"/>
                  </a:lnTo>
                  <a:lnTo>
                    <a:pt x="736" y="50"/>
                  </a:lnTo>
                  <a:lnTo>
                    <a:pt x="787" y="57"/>
                  </a:lnTo>
                  <a:lnTo>
                    <a:pt x="840" y="63"/>
                  </a:lnTo>
                  <a:lnTo>
                    <a:pt x="840" y="79"/>
                  </a:lnTo>
                  <a:lnTo>
                    <a:pt x="840" y="95"/>
                  </a:lnTo>
                  <a:lnTo>
                    <a:pt x="840" y="111"/>
                  </a:lnTo>
                  <a:lnTo>
                    <a:pt x="841" y="127"/>
                  </a:lnTo>
                  <a:lnTo>
                    <a:pt x="841" y="142"/>
                  </a:lnTo>
                  <a:lnTo>
                    <a:pt x="841" y="159"/>
                  </a:lnTo>
                  <a:lnTo>
                    <a:pt x="841" y="175"/>
                  </a:lnTo>
                  <a:lnTo>
                    <a:pt x="841" y="191"/>
                  </a:lnTo>
                  <a:lnTo>
                    <a:pt x="840" y="207"/>
                  </a:lnTo>
                  <a:lnTo>
                    <a:pt x="839" y="222"/>
                  </a:lnTo>
                  <a:lnTo>
                    <a:pt x="838" y="239"/>
                  </a:lnTo>
                  <a:lnTo>
                    <a:pt x="836" y="255"/>
                  </a:lnTo>
                  <a:lnTo>
                    <a:pt x="834" y="271"/>
                  </a:lnTo>
                  <a:lnTo>
                    <a:pt x="834" y="286"/>
                  </a:lnTo>
                  <a:lnTo>
                    <a:pt x="832" y="302"/>
                  </a:lnTo>
                  <a:lnTo>
                    <a:pt x="829" y="319"/>
                  </a:lnTo>
                  <a:lnTo>
                    <a:pt x="822" y="319"/>
                  </a:lnTo>
                  <a:lnTo>
                    <a:pt x="816" y="319"/>
                  </a:lnTo>
                  <a:lnTo>
                    <a:pt x="810" y="319"/>
                  </a:lnTo>
                  <a:lnTo>
                    <a:pt x="803" y="319"/>
                  </a:lnTo>
                  <a:lnTo>
                    <a:pt x="799" y="303"/>
                  </a:lnTo>
                  <a:lnTo>
                    <a:pt x="799" y="290"/>
                  </a:lnTo>
                  <a:lnTo>
                    <a:pt x="799" y="275"/>
                  </a:lnTo>
                  <a:lnTo>
                    <a:pt x="799" y="261"/>
                  </a:lnTo>
                  <a:lnTo>
                    <a:pt x="799" y="247"/>
                  </a:lnTo>
                  <a:lnTo>
                    <a:pt x="799" y="232"/>
                  </a:lnTo>
                  <a:lnTo>
                    <a:pt x="799" y="218"/>
                  </a:lnTo>
                  <a:lnTo>
                    <a:pt x="800" y="203"/>
                  </a:lnTo>
                  <a:lnTo>
                    <a:pt x="799" y="188"/>
                  </a:lnTo>
                  <a:lnTo>
                    <a:pt x="799" y="174"/>
                  </a:lnTo>
                  <a:lnTo>
                    <a:pt x="799" y="160"/>
                  </a:lnTo>
                  <a:lnTo>
                    <a:pt x="799" y="147"/>
                  </a:lnTo>
                  <a:lnTo>
                    <a:pt x="798" y="134"/>
                  </a:lnTo>
                  <a:lnTo>
                    <a:pt x="797" y="122"/>
                  </a:lnTo>
                  <a:lnTo>
                    <a:pt x="794" y="109"/>
                  </a:lnTo>
                  <a:lnTo>
                    <a:pt x="792" y="99"/>
                  </a:lnTo>
                  <a:lnTo>
                    <a:pt x="759" y="95"/>
                  </a:lnTo>
                  <a:lnTo>
                    <a:pt x="728" y="93"/>
                  </a:lnTo>
                  <a:lnTo>
                    <a:pt x="695" y="89"/>
                  </a:lnTo>
                  <a:lnTo>
                    <a:pt x="664" y="86"/>
                  </a:lnTo>
                  <a:lnTo>
                    <a:pt x="633" y="83"/>
                  </a:lnTo>
                  <a:lnTo>
                    <a:pt x="601" y="81"/>
                  </a:lnTo>
                  <a:lnTo>
                    <a:pt x="569" y="77"/>
                  </a:lnTo>
                  <a:lnTo>
                    <a:pt x="538" y="75"/>
                  </a:lnTo>
                  <a:lnTo>
                    <a:pt x="505" y="72"/>
                  </a:lnTo>
                  <a:lnTo>
                    <a:pt x="474" y="70"/>
                  </a:lnTo>
                  <a:lnTo>
                    <a:pt x="440" y="69"/>
                  </a:lnTo>
                  <a:lnTo>
                    <a:pt x="409" y="67"/>
                  </a:lnTo>
                  <a:lnTo>
                    <a:pt x="376" y="63"/>
                  </a:lnTo>
                  <a:lnTo>
                    <a:pt x="344" y="61"/>
                  </a:lnTo>
                  <a:lnTo>
                    <a:pt x="311" y="60"/>
                  </a:lnTo>
                  <a:lnTo>
                    <a:pt x="279" y="58"/>
                  </a:lnTo>
                  <a:lnTo>
                    <a:pt x="263" y="53"/>
                  </a:lnTo>
                  <a:lnTo>
                    <a:pt x="246" y="49"/>
                  </a:lnTo>
                  <a:lnTo>
                    <a:pt x="231" y="47"/>
                  </a:lnTo>
                  <a:lnTo>
                    <a:pt x="214" y="46"/>
                  </a:lnTo>
                  <a:lnTo>
                    <a:pt x="197" y="44"/>
                  </a:lnTo>
                  <a:lnTo>
                    <a:pt x="181" y="44"/>
                  </a:lnTo>
                  <a:lnTo>
                    <a:pt x="164" y="43"/>
                  </a:lnTo>
                  <a:lnTo>
                    <a:pt x="149" y="43"/>
                  </a:lnTo>
                  <a:lnTo>
                    <a:pt x="133" y="42"/>
                  </a:lnTo>
                  <a:lnTo>
                    <a:pt x="116" y="41"/>
                  </a:lnTo>
                  <a:lnTo>
                    <a:pt x="100" y="39"/>
                  </a:lnTo>
                  <a:lnTo>
                    <a:pt x="87" y="39"/>
                  </a:lnTo>
                  <a:lnTo>
                    <a:pt x="72" y="35"/>
                  </a:lnTo>
                  <a:lnTo>
                    <a:pt x="58" y="32"/>
                  </a:lnTo>
                  <a:lnTo>
                    <a:pt x="45" y="28"/>
                  </a:lnTo>
                  <a:lnTo>
                    <a:pt x="34" y="22"/>
                  </a:lnTo>
                  <a:lnTo>
                    <a:pt x="29" y="23"/>
                  </a:lnTo>
                  <a:lnTo>
                    <a:pt x="26" y="27"/>
                  </a:lnTo>
                  <a:lnTo>
                    <a:pt x="21" y="29"/>
                  </a:lnTo>
                  <a:lnTo>
                    <a:pt x="17" y="30"/>
                  </a:lnTo>
                  <a:lnTo>
                    <a:pt x="19" y="35"/>
                  </a:lnTo>
                  <a:lnTo>
                    <a:pt x="20" y="41"/>
                  </a:lnTo>
                  <a:lnTo>
                    <a:pt x="21" y="48"/>
                  </a:lnTo>
                  <a:lnTo>
                    <a:pt x="21" y="55"/>
                  </a:lnTo>
                  <a:lnTo>
                    <a:pt x="21" y="61"/>
                  </a:lnTo>
                  <a:lnTo>
                    <a:pt x="21" y="70"/>
                  </a:lnTo>
                  <a:lnTo>
                    <a:pt x="21" y="76"/>
                  </a:lnTo>
                  <a:lnTo>
                    <a:pt x="22" y="84"/>
                  </a:lnTo>
                  <a:lnTo>
                    <a:pt x="22" y="92"/>
                  </a:lnTo>
                  <a:lnTo>
                    <a:pt x="22" y="99"/>
                  </a:lnTo>
                  <a:lnTo>
                    <a:pt x="22" y="106"/>
                  </a:lnTo>
                  <a:lnTo>
                    <a:pt x="22" y="113"/>
                  </a:lnTo>
                  <a:lnTo>
                    <a:pt x="22" y="121"/>
                  </a:lnTo>
                  <a:lnTo>
                    <a:pt x="23" y="127"/>
                  </a:lnTo>
                  <a:lnTo>
                    <a:pt x="25" y="134"/>
                  </a:lnTo>
                  <a:lnTo>
                    <a:pt x="28" y="141"/>
                  </a:lnTo>
                  <a:lnTo>
                    <a:pt x="32" y="150"/>
                  </a:lnTo>
                  <a:lnTo>
                    <a:pt x="37" y="160"/>
                  </a:lnTo>
                  <a:lnTo>
                    <a:pt x="43" y="166"/>
                  </a:lnTo>
                  <a:lnTo>
                    <a:pt x="52" y="173"/>
                  </a:lnTo>
                  <a:lnTo>
                    <a:pt x="62" y="169"/>
                  </a:lnTo>
                  <a:lnTo>
                    <a:pt x="72" y="167"/>
                  </a:lnTo>
                  <a:lnTo>
                    <a:pt x="82" y="165"/>
                  </a:lnTo>
                  <a:lnTo>
                    <a:pt x="93" y="165"/>
                  </a:lnTo>
                  <a:lnTo>
                    <a:pt x="104" y="163"/>
                  </a:lnTo>
                  <a:lnTo>
                    <a:pt x="115" y="162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35" y="153"/>
                  </a:lnTo>
                  <a:lnTo>
                    <a:pt x="134" y="149"/>
                  </a:lnTo>
                  <a:lnTo>
                    <a:pt x="131" y="146"/>
                  </a:lnTo>
                  <a:lnTo>
                    <a:pt x="127" y="143"/>
                  </a:lnTo>
                  <a:lnTo>
                    <a:pt x="120" y="140"/>
                  </a:lnTo>
                  <a:lnTo>
                    <a:pt x="111" y="139"/>
                  </a:lnTo>
                  <a:lnTo>
                    <a:pt x="103" y="138"/>
                  </a:lnTo>
                  <a:lnTo>
                    <a:pt x="93" y="138"/>
                  </a:lnTo>
                  <a:lnTo>
                    <a:pt x="84" y="138"/>
                  </a:lnTo>
                  <a:lnTo>
                    <a:pt x="76" y="138"/>
                  </a:lnTo>
                  <a:lnTo>
                    <a:pt x="69" y="137"/>
                  </a:lnTo>
                  <a:lnTo>
                    <a:pt x="64" y="137"/>
                  </a:lnTo>
                  <a:lnTo>
                    <a:pt x="59" y="134"/>
                  </a:lnTo>
                  <a:lnTo>
                    <a:pt x="58" y="132"/>
                  </a:lnTo>
                  <a:lnTo>
                    <a:pt x="59" y="124"/>
                  </a:lnTo>
                  <a:lnTo>
                    <a:pt x="67" y="119"/>
                  </a:lnTo>
                  <a:lnTo>
                    <a:pt x="73" y="117"/>
                  </a:lnTo>
                  <a:lnTo>
                    <a:pt x="79" y="117"/>
                  </a:lnTo>
                  <a:lnTo>
                    <a:pt x="86" y="117"/>
                  </a:lnTo>
                  <a:lnTo>
                    <a:pt x="93" y="117"/>
                  </a:lnTo>
                  <a:lnTo>
                    <a:pt x="100" y="116"/>
                  </a:lnTo>
                  <a:lnTo>
                    <a:pt x="106" y="116"/>
                  </a:lnTo>
                  <a:lnTo>
                    <a:pt x="114" y="116"/>
                  </a:lnTo>
                  <a:lnTo>
                    <a:pt x="121" y="116"/>
                  </a:lnTo>
                  <a:lnTo>
                    <a:pt x="127" y="116"/>
                  </a:lnTo>
                  <a:lnTo>
                    <a:pt x="134" y="116"/>
                  </a:lnTo>
                  <a:lnTo>
                    <a:pt x="140" y="116"/>
                  </a:lnTo>
                  <a:lnTo>
                    <a:pt x="147" y="116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8" y="117"/>
                  </a:lnTo>
                  <a:lnTo>
                    <a:pt x="175" y="119"/>
                  </a:lnTo>
                  <a:lnTo>
                    <a:pt x="164" y="113"/>
                  </a:lnTo>
                  <a:lnTo>
                    <a:pt x="155" y="110"/>
                  </a:lnTo>
                  <a:lnTo>
                    <a:pt x="144" y="107"/>
                  </a:lnTo>
                  <a:lnTo>
                    <a:pt x="134" y="105"/>
                  </a:lnTo>
                  <a:lnTo>
                    <a:pt x="127" y="102"/>
                  </a:lnTo>
                  <a:lnTo>
                    <a:pt x="121" y="102"/>
                  </a:lnTo>
                  <a:lnTo>
                    <a:pt x="114" y="101"/>
                  </a:lnTo>
                  <a:lnTo>
                    <a:pt x="108" y="100"/>
                  </a:lnTo>
                  <a:lnTo>
                    <a:pt x="102" y="97"/>
                  </a:lnTo>
                  <a:lnTo>
                    <a:pt x="94" y="95"/>
                  </a:lnTo>
                  <a:lnTo>
                    <a:pt x="88" y="93"/>
                  </a:lnTo>
                  <a:lnTo>
                    <a:pt x="81" y="89"/>
                  </a:lnTo>
                  <a:lnTo>
                    <a:pt x="125" y="89"/>
                  </a:lnTo>
                  <a:lnTo>
                    <a:pt x="168" y="89"/>
                  </a:lnTo>
                  <a:lnTo>
                    <a:pt x="211" y="89"/>
                  </a:lnTo>
                  <a:lnTo>
                    <a:pt x="255" y="89"/>
                  </a:lnTo>
                  <a:lnTo>
                    <a:pt x="298" y="89"/>
                  </a:lnTo>
                  <a:lnTo>
                    <a:pt x="340" y="90"/>
                  </a:lnTo>
                  <a:lnTo>
                    <a:pt x="382" y="92"/>
                  </a:lnTo>
                  <a:lnTo>
                    <a:pt x="427" y="93"/>
                  </a:lnTo>
                  <a:lnTo>
                    <a:pt x="468" y="94"/>
                  </a:lnTo>
                  <a:lnTo>
                    <a:pt x="510" y="96"/>
                  </a:lnTo>
                  <a:lnTo>
                    <a:pt x="552" y="99"/>
                  </a:lnTo>
                  <a:lnTo>
                    <a:pt x="594" y="102"/>
                  </a:lnTo>
                  <a:lnTo>
                    <a:pt x="636" y="107"/>
                  </a:lnTo>
                  <a:lnTo>
                    <a:pt x="680" y="113"/>
                  </a:lnTo>
                  <a:lnTo>
                    <a:pt x="722" y="119"/>
                  </a:lnTo>
                  <a:lnTo>
                    <a:pt x="764" y="126"/>
                  </a:lnTo>
                  <a:lnTo>
                    <a:pt x="758" y="132"/>
                  </a:lnTo>
                  <a:lnTo>
                    <a:pt x="752" y="136"/>
                  </a:lnTo>
                  <a:lnTo>
                    <a:pt x="745" y="138"/>
                  </a:lnTo>
                  <a:lnTo>
                    <a:pt x="738" y="141"/>
                  </a:lnTo>
                  <a:lnTo>
                    <a:pt x="729" y="141"/>
                  </a:lnTo>
                  <a:lnTo>
                    <a:pt x="720" y="142"/>
                  </a:lnTo>
                  <a:lnTo>
                    <a:pt x="711" y="141"/>
                  </a:lnTo>
                  <a:lnTo>
                    <a:pt x="703" y="140"/>
                  </a:lnTo>
                  <a:lnTo>
                    <a:pt x="693" y="138"/>
                  </a:lnTo>
                  <a:lnTo>
                    <a:pt x="682" y="137"/>
                  </a:lnTo>
                  <a:lnTo>
                    <a:pt x="673" y="135"/>
                  </a:lnTo>
                  <a:lnTo>
                    <a:pt x="664" y="135"/>
                  </a:lnTo>
                  <a:lnTo>
                    <a:pt x="656" y="134"/>
                  </a:lnTo>
                  <a:lnTo>
                    <a:pt x="647" y="135"/>
                  </a:lnTo>
                  <a:lnTo>
                    <a:pt x="640" y="136"/>
                  </a:lnTo>
                  <a:lnTo>
                    <a:pt x="634" y="139"/>
                  </a:lnTo>
                  <a:lnTo>
                    <a:pt x="640" y="140"/>
                  </a:lnTo>
                  <a:lnTo>
                    <a:pt x="648" y="143"/>
                  </a:lnTo>
                  <a:lnTo>
                    <a:pt x="657" y="145"/>
                  </a:lnTo>
                  <a:lnTo>
                    <a:pt x="665" y="147"/>
                  </a:lnTo>
                  <a:lnTo>
                    <a:pt x="673" y="148"/>
                  </a:lnTo>
                  <a:lnTo>
                    <a:pt x="682" y="150"/>
                  </a:lnTo>
                  <a:lnTo>
                    <a:pt x="689" y="152"/>
                  </a:lnTo>
                  <a:lnTo>
                    <a:pt x="699" y="155"/>
                  </a:lnTo>
                  <a:lnTo>
                    <a:pt x="706" y="156"/>
                  </a:lnTo>
                  <a:lnTo>
                    <a:pt x="716" y="159"/>
                  </a:lnTo>
                  <a:lnTo>
                    <a:pt x="723" y="162"/>
                  </a:lnTo>
                  <a:lnTo>
                    <a:pt x="732" y="165"/>
                  </a:lnTo>
                  <a:lnTo>
                    <a:pt x="740" y="167"/>
                  </a:lnTo>
                  <a:lnTo>
                    <a:pt x="748" y="170"/>
                  </a:lnTo>
                  <a:lnTo>
                    <a:pt x="756" y="174"/>
                  </a:lnTo>
                  <a:lnTo>
                    <a:pt x="764" y="178"/>
                  </a:lnTo>
                  <a:lnTo>
                    <a:pt x="759" y="186"/>
                  </a:lnTo>
                  <a:lnTo>
                    <a:pt x="753" y="192"/>
                  </a:lnTo>
                  <a:lnTo>
                    <a:pt x="735" y="185"/>
                  </a:lnTo>
                  <a:lnTo>
                    <a:pt x="717" y="179"/>
                  </a:lnTo>
                  <a:lnTo>
                    <a:pt x="699" y="174"/>
                  </a:lnTo>
                  <a:lnTo>
                    <a:pt x="682" y="169"/>
                  </a:lnTo>
                  <a:lnTo>
                    <a:pt x="662" y="165"/>
                  </a:lnTo>
                  <a:lnTo>
                    <a:pt x="644" y="163"/>
                  </a:lnTo>
                  <a:lnTo>
                    <a:pt x="624" y="161"/>
                  </a:lnTo>
                  <a:lnTo>
                    <a:pt x="606" y="160"/>
                  </a:lnTo>
                  <a:lnTo>
                    <a:pt x="587" y="157"/>
                  </a:lnTo>
                  <a:lnTo>
                    <a:pt x="568" y="156"/>
                  </a:lnTo>
                  <a:lnTo>
                    <a:pt x="548" y="155"/>
                  </a:lnTo>
                  <a:lnTo>
                    <a:pt x="530" y="154"/>
                  </a:lnTo>
                  <a:lnTo>
                    <a:pt x="510" y="152"/>
                  </a:lnTo>
                  <a:lnTo>
                    <a:pt x="493" y="150"/>
                  </a:lnTo>
                  <a:lnTo>
                    <a:pt x="474" y="147"/>
                  </a:lnTo>
                  <a:lnTo>
                    <a:pt x="457" y="145"/>
                  </a:lnTo>
                  <a:lnTo>
                    <a:pt x="456" y="149"/>
                  </a:lnTo>
                  <a:lnTo>
                    <a:pt x="455" y="153"/>
                  </a:lnTo>
                  <a:lnTo>
                    <a:pt x="473" y="155"/>
                  </a:lnTo>
                  <a:lnTo>
                    <a:pt x="491" y="159"/>
                  </a:lnTo>
                  <a:lnTo>
                    <a:pt x="509" y="162"/>
                  </a:lnTo>
                  <a:lnTo>
                    <a:pt x="528" y="165"/>
                  </a:lnTo>
                  <a:lnTo>
                    <a:pt x="546" y="167"/>
                  </a:lnTo>
                  <a:lnTo>
                    <a:pt x="565" y="170"/>
                  </a:lnTo>
                  <a:lnTo>
                    <a:pt x="583" y="175"/>
                  </a:lnTo>
                  <a:lnTo>
                    <a:pt x="601" y="178"/>
                  </a:lnTo>
                  <a:lnTo>
                    <a:pt x="620" y="181"/>
                  </a:lnTo>
                  <a:lnTo>
                    <a:pt x="638" y="187"/>
                  </a:lnTo>
                  <a:lnTo>
                    <a:pt x="657" y="190"/>
                  </a:lnTo>
                  <a:lnTo>
                    <a:pt x="675" y="195"/>
                  </a:lnTo>
                  <a:lnTo>
                    <a:pt x="693" y="199"/>
                  </a:lnTo>
                  <a:lnTo>
                    <a:pt x="711" y="204"/>
                  </a:lnTo>
                  <a:lnTo>
                    <a:pt x="729" y="209"/>
                  </a:lnTo>
                  <a:lnTo>
                    <a:pt x="747" y="216"/>
                  </a:lnTo>
                  <a:lnTo>
                    <a:pt x="741" y="220"/>
                  </a:lnTo>
                  <a:lnTo>
                    <a:pt x="734" y="226"/>
                  </a:lnTo>
                  <a:lnTo>
                    <a:pt x="727" y="228"/>
                  </a:lnTo>
                  <a:lnTo>
                    <a:pt x="718" y="229"/>
                  </a:lnTo>
                  <a:lnTo>
                    <a:pt x="709" y="229"/>
                  </a:lnTo>
                  <a:lnTo>
                    <a:pt x="700" y="229"/>
                  </a:lnTo>
                  <a:lnTo>
                    <a:pt x="691" y="229"/>
                  </a:lnTo>
                  <a:lnTo>
                    <a:pt x="682" y="228"/>
                  </a:lnTo>
                  <a:lnTo>
                    <a:pt x="671" y="225"/>
                  </a:lnTo>
                  <a:lnTo>
                    <a:pt x="660" y="221"/>
                  </a:lnTo>
                  <a:lnTo>
                    <a:pt x="651" y="218"/>
                  </a:lnTo>
                  <a:lnTo>
                    <a:pt x="642" y="217"/>
                  </a:lnTo>
                  <a:lnTo>
                    <a:pt x="633" y="214"/>
                  </a:lnTo>
                  <a:lnTo>
                    <a:pt x="624" y="212"/>
                  </a:lnTo>
                  <a:lnTo>
                    <a:pt x="615" y="209"/>
                  </a:lnTo>
                  <a:lnTo>
                    <a:pt x="609" y="209"/>
                  </a:lnTo>
                  <a:lnTo>
                    <a:pt x="601" y="208"/>
                  </a:lnTo>
                  <a:lnTo>
                    <a:pt x="597" y="208"/>
                  </a:lnTo>
                  <a:lnTo>
                    <a:pt x="589" y="206"/>
                  </a:lnTo>
                  <a:lnTo>
                    <a:pt x="581" y="204"/>
                  </a:lnTo>
                  <a:lnTo>
                    <a:pt x="573" y="202"/>
                  </a:lnTo>
                  <a:lnTo>
                    <a:pt x="564" y="200"/>
                  </a:lnTo>
                  <a:lnTo>
                    <a:pt x="556" y="198"/>
                  </a:lnTo>
                  <a:lnTo>
                    <a:pt x="547" y="196"/>
                  </a:lnTo>
                  <a:lnTo>
                    <a:pt x="539" y="194"/>
                  </a:lnTo>
                  <a:lnTo>
                    <a:pt x="532" y="193"/>
                  </a:lnTo>
                  <a:lnTo>
                    <a:pt x="524" y="192"/>
                  </a:lnTo>
                  <a:lnTo>
                    <a:pt x="521" y="193"/>
                  </a:lnTo>
                  <a:lnTo>
                    <a:pt x="515" y="194"/>
                  </a:lnTo>
                  <a:lnTo>
                    <a:pt x="512" y="198"/>
                  </a:lnTo>
                  <a:lnTo>
                    <a:pt x="511" y="200"/>
                  </a:lnTo>
                  <a:lnTo>
                    <a:pt x="512" y="206"/>
                  </a:lnTo>
                  <a:lnTo>
                    <a:pt x="527" y="208"/>
                  </a:lnTo>
                  <a:lnTo>
                    <a:pt x="542" y="209"/>
                  </a:lnTo>
                  <a:lnTo>
                    <a:pt x="556" y="212"/>
                  </a:lnTo>
                  <a:lnTo>
                    <a:pt x="573" y="215"/>
                  </a:lnTo>
                  <a:lnTo>
                    <a:pt x="587" y="218"/>
                  </a:lnTo>
                  <a:lnTo>
                    <a:pt x="601" y="220"/>
                  </a:lnTo>
                  <a:lnTo>
                    <a:pt x="616" y="223"/>
                  </a:lnTo>
                  <a:lnTo>
                    <a:pt x="633" y="228"/>
                  </a:lnTo>
                  <a:lnTo>
                    <a:pt x="647" y="230"/>
                  </a:lnTo>
                  <a:lnTo>
                    <a:pt x="662" y="234"/>
                  </a:lnTo>
                  <a:lnTo>
                    <a:pt x="676" y="239"/>
                  </a:lnTo>
                  <a:lnTo>
                    <a:pt x="692" y="243"/>
                  </a:lnTo>
                  <a:lnTo>
                    <a:pt x="706" y="246"/>
                  </a:lnTo>
                  <a:lnTo>
                    <a:pt x="721" y="250"/>
                  </a:lnTo>
                  <a:lnTo>
                    <a:pt x="736" y="256"/>
                  </a:lnTo>
                  <a:lnTo>
                    <a:pt x="752" y="261"/>
                  </a:lnTo>
                  <a:lnTo>
                    <a:pt x="748" y="268"/>
                  </a:lnTo>
                  <a:lnTo>
                    <a:pt x="745" y="272"/>
                  </a:lnTo>
                  <a:lnTo>
                    <a:pt x="741" y="273"/>
                  </a:lnTo>
                  <a:lnTo>
                    <a:pt x="736" y="275"/>
                  </a:lnTo>
                  <a:lnTo>
                    <a:pt x="729" y="274"/>
                  </a:lnTo>
                  <a:lnTo>
                    <a:pt x="723" y="273"/>
                  </a:lnTo>
                  <a:lnTo>
                    <a:pt x="717" y="272"/>
                  </a:lnTo>
                  <a:lnTo>
                    <a:pt x="710" y="270"/>
                  </a:lnTo>
                  <a:lnTo>
                    <a:pt x="701" y="267"/>
                  </a:lnTo>
                  <a:lnTo>
                    <a:pt x="694" y="263"/>
                  </a:lnTo>
                  <a:lnTo>
                    <a:pt x="686" y="260"/>
                  </a:lnTo>
                  <a:lnTo>
                    <a:pt x="679" y="260"/>
                  </a:lnTo>
                  <a:lnTo>
                    <a:pt x="671" y="257"/>
                  </a:lnTo>
                  <a:lnTo>
                    <a:pt x="663" y="258"/>
                  </a:lnTo>
                  <a:lnTo>
                    <a:pt x="657" y="258"/>
                  </a:lnTo>
                  <a:lnTo>
                    <a:pt x="651" y="261"/>
                  </a:lnTo>
                  <a:lnTo>
                    <a:pt x="642" y="262"/>
                  </a:lnTo>
                  <a:lnTo>
                    <a:pt x="634" y="266"/>
                  </a:lnTo>
                  <a:lnTo>
                    <a:pt x="641" y="268"/>
                  </a:lnTo>
                  <a:lnTo>
                    <a:pt x="650" y="271"/>
                  </a:lnTo>
                  <a:lnTo>
                    <a:pt x="658" y="272"/>
                  </a:lnTo>
                  <a:lnTo>
                    <a:pt x="667" y="275"/>
                  </a:lnTo>
                  <a:lnTo>
                    <a:pt x="674" y="278"/>
                  </a:lnTo>
                  <a:lnTo>
                    <a:pt x="682" y="281"/>
                  </a:lnTo>
                  <a:lnTo>
                    <a:pt x="692" y="283"/>
                  </a:lnTo>
                  <a:lnTo>
                    <a:pt x="700" y="286"/>
                  </a:lnTo>
                  <a:lnTo>
                    <a:pt x="707" y="288"/>
                  </a:lnTo>
                  <a:lnTo>
                    <a:pt x="717" y="290"/>
                  </a:lnTo>
                  <a:lnTo>
                    <a:pt x="724" y="293"/>
                  </a:lnTo>
                  <a:lnTo>
                    <a:pt x="734" y="295"/>
                  </a:lnTo>
                  <a:lnTo>
                    <a:pt x="741" y="297"/>
                  </a:lnTo>
                  <a:lnTo>
                    <a:pt x="751" y="299"/>
                  </a:lnTo>
                  <a:lnTo>
                    <a:pt x="758" y="301"/>
                  </a:lnTo>
                  <a:lnTo>
                    <a:pt x="768" y="303"/>
                  </a:lnTo>
                  <a:lnTo>
                    <a:pt x="769" y="311"/>
                  </a:lnTo>
                  <a:lnTo>
                    <a:pt x="770" y="319"/>
                  </a:lnTo>
                  <a:lnTo>
                    <a:pt x="722" y="313"/>
                  </a:lnTo>
                  <a:lnTo>
                    <a:pt x="675" y="311"/>
                  </a:lnTo>
                  <a:lnTo>
                    <a:pt x="627" y="308"/>
                  </a:lnTo>
                  <a:lnTo>
                    <a:pt x="580" y="306"/>
                  </a:lnTo>
                  <a:lnTo>
                    <a:pt x="533" y="303"/>
                  </a:lnTo>
                  <a:lnTo>
                    <a:pt x="486" y="302"/>
                  </a:lnTo>
                  <a:lnTo>
                    <a:pt x="440" y="299"/>
                  </a:lnTo>
                  <a:lnTo>
                    <a:pt x="394" y="298"/>
                  </a:lnTo>
                  <a:lnTo>
                    <a:pt x="347" y="294"/>
                  </a:lnTo>
                  <a:lnTo>
                    <a:pt x="302" y="292"/>
                  </a:lnTo>
                  <a:lnTo>
                    <a:pt x="256" y="287"/>
                  </a:lnTo>
                  <a:lnTo>
                    <a:pt x="210" y="284"/>
                  </a:lnTo>
                  <a:lnTo>
                    <a:pt x="164" y="279"/>
                  </a:lnTo>
                  <a:lnTo>
                    <a:pt x="119" y="273"/>
                  </a:lnTo>
                  <a:lnTo>
                    <a:pt x="73" y="267"/>
                  </a:lnTo>
                  <a:lnTo>
                    <a:pt x="28" y="260"/>
                  </a:lnTo>
                  <a:lnTo>
                    <a:pt x="25" y="243"/>
                  </a:lnTo>
                  <a:lnTo>
                    <a:pt x="22" y="228"/>
                  </a:lnTo>
                  <a:lnTo>
                    <a:pt x="21" y="210"/>
                  </a:lnTo>
                  <a:lnTo>
                    <a:pt x="19" y="195"/>
                  </a:lnTo>
                  <a:lnTo>
                    <a:pt x="15" y="177"/>
                  </a:lnTo>
                  <a:lnTo>
                    <a:pt x="13" y="162"/>
                  </a:lnTo>
                  <a:lnTo>
                    <a:pt x="10" y="145"/>
                  </a:lnTo>
                  <a:lnTo>
                    <a:pt x="9" y="128"/>
                  </a:lnTo>
                  <a:lnTo>
                    <a:pt x="5" y="111"/>
                  </a:lnTo>
                  <a:lnTo>
                    <a:pt x="4" y="95"/>
                  </a:lnTo>
                  <a:lnTo>
                    <a:pt x="2" y="79"/>
                  </a:lnTo>
                  <a:lnTo>
                    <a:pt x="2" y="62"/>
                  </a:lnTo>
                  <a:lnTo>
                    <a:pt x="0" y="46"/>
                  </a:lnTo>
                  <a:lnTo>
                    <a:pt x="0" y="30"/>
                  </a:lnTo>
                  <a:lnTo>
                    <a:pt x="0" y="1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8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0" name="Freeform 495"/>
            <p:cNvSpPr>
              <a:spLocks/>
            </p:cNvSpPr>
            <p:nvPr/>
          </p:nvSpPr>
          <p:spPr bwMode="auto">
            <a:xfrm>
              <a:off x="7053" y="3962"/>
              <a:ext cx="14" cy="17"/>
            </a:xfrm>
            <a:custGeom>
              <a:avLst/>
              <a:gdLst>
                <a:gd name="T0" fmla="*/ 0 w 55"/>
                <a:gd name="T1" fmla="*/ 0 h 71"/>
                <a:gd name="T2" fmla="*/ 0 w 55"/>
                <a:gd name="T3" fmla="*/ 0 h 71"/>
                <a:gd name="T4" fmla="*/ 0 w 55"/>
                <a:gd name="T5" fmla="*/ 0 h 71"/>
                <a:gd name="T6" fmla="*/ 0 w 55"/>
                <a:gd name="T7" fmla="*/ 0 h 71"/>
                <a:gd name="T8" fmla="*/ 0 w 55"/>
                <a:gd name="T9" fmla="*/ 0 h 71"/>
                <a:gd name="T10" fmla="*/ 0 w 55"/>
                <a:gd name="T11" fmla="*/ 0 h 71"/>
                <a:gd name="T12" fmla="*/ 0 w 55"/>
                <a:gd name="T13" fmla="*/ 0 h 71"/>
                <a:gd name="T14" fmla="*/ 0 w 55"/>
                <a:gd name="T15" fmla="*/ 0 h 71"/>
                <a:gd name="T16" fmla="*/ 0 w 55"/>
                <a:gd name="T17" fmla="*/ 0 h 71"/>
                <a:gd name="T18" fmla="*/ 0 w 55"/>
                <a:gd name="T19" fmla="*/ 0 h 71"/>
                <a:gd name="T20" fmla="*/ 0 w 55"/>
                <a:gd name="T21" fmla="*/ 0 h 71"/>
                <a:gd name="T22" fmla="*/ 0 w 55"/>
                <a:gd name="T23" fmla="*/ 0 h 71"/>
                <a:gd name="T24" fmla="*/ 0 w 55"/>
                <a:gd name="T25" fmla="*/ 0 h 71"/>
                <a:gd name="T26" fmla="*/ 0 w 55"/>
                <a:gd name="T27" fmla="*/ 0 h 71"/>
                <a:gd name="T28" fmla="*/ 0 w 55"/>
                <a:gd name="T29" fmla="*/ 0 h 71"/>
                <a:gd name="T30" fmla="*/ 0 w 55"/>
                <a:gd name="T31" fmla="*/ 0 h 71"/>
                <a:gd name="T32" fmla="*/ 0 w 55"/>
                <a:gd name="T33" fmla="*/ 0 h 71"/>
                <a:gd name="T34" fmla="*/ 0 w 55"/>
                <a:gd name="T35" fmla="*/ 0 h 71"/>
                <a:gd name="T36" fmla="*/ 0 w 55"/>
                <a:gd name="T37" fmla="*/ 0 h 71"/>
                <a:gd name="T38" fmla="*/ 0 w 55"/>
                <a:gd name="T39" fmla="*/ 0 h 71"/>
                <a:gd name="T40" fmla="*/ 0 w 55"/>
                <a:gd name="T41" fmla="*/ 0 h 71"/>
                <a:gd name="T42" fmla="*/ 0 w 55"/>
                <a:gd name="T43" fmla="*/ 0 h 71"/>
                <a:gd name="T44" fmla="*/ 0 w 55"/>
                <a:gd name="T45" fmla="*/ 0 h 71"/>
                <a:gd name="T46" fmla="*/ 0 w 55"/>
                <a:gd name="T47" fmla="*/ 0 h 71"/>
                <a:gd name="T48" fmla="*/ 0 w 55"/>
                <a:gd name="T49" fmla="*/ 0 h 71"/>
                <a:gd name="T50" fmla="*/ 0 w 55"/>
                <a:gd name="T51" fmla="*/ 0 h 71"/>
                <a:gd name="T52" fmla="*/ 0 w 55"/>
                <a:gd name="T53" fmla="*/ 0 h 71"/>
                <a:gd name="T54" fmla="*/ 0 w 55"/>
                <a:gd name="T55" fmla="*/ 0 h 71"/>
                <a:gd name="T56" fmla="*/ 0 w 55"/>
                <a:gd name="T57" fmla="*/ 0 h 71"/>
                <a:gd name="T58" fmla="*/ 0 w 55"/>
                <a:gd name="T59" fmla="*/ 0 h 71"/>
                <a:gd name="T60" fmla="*/ 0 w 55"/>
                <a:gd name="T61" fmla="*/ 0 h 7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"/>
                <a:gd name="T94" fmla="*/ 0 h 71"/>
                <a:gd name="T95" fmla="*/ 55 w 55"/>
                <a:gd name="T96" fmla="*/ 71 h 7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" h="71">
                  <a:moveTo>
                    <a:pt x="20" y="1"/>
                  </a:moveTo>
                  <a:lnTo>
                    <a:pt x="27" y="0"/>
                  </a:lnTo>
                  <a:lnTo>
                    <a:pt x="33" y="1"/>
                  </a:lnTo>
                  <a:lnTo>
                    <a:pt x="39" y="3"/>
                  </a:lnTo>
                  <a:lnTo>
                    <a:pt x="44" y="7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3" y="20"/>
                  </a:lnTo>
                  <a:lnTo>
                    <a:pt x="55" y="27"/>
                  </a:lnTo>
                  <a:lnTo>
                    <a:pt x="54" y="31"/>
                  </a:lnTo>
                  <a:lnTo>
                    <a:pt x="53" y="37"/>
                  </a:lnTo>
                  <a:lnTo>
                    <a:pt x="50" y="43"/>
                  </a:lnTo>
                  <a:lnTo>
                    <a:pt x="49" y="49"/>
                  </a:lnTo>
                  <a:lnTo>
                    <a:pt x="42" y="59"/>
                  </a:lnTo>
                  <a:lnTo>
                    <a:pt x="33" y="67"/>
                  </a:lnTo>
                  <a:lnTo>
                    <a:pt x="25" y="70"/>
                  </a:lnTo>
                  <a:lnTo>
                    <a:pt x="18" y="71"/>
                  </a:lnTo>
                  <a:lnTo>
                    <a:pt x="9" y="70"/>
                  </a:lnTo>
                  <a:lnTo>
                    <a:pt x="0" y="67"/>
                  </a:lnTo>
                  <a:lnTo>
                    <a:pt x="6" y="62"/>
                  </a:lnTo>
                  <a:lnTo>
                    <a:pt x="10" y="58"/>
                  </a:lnTo>
                  <a:lnTo>
                    <a:pt x="15" y="50"/>
                  </a:lnTo>
                  <a:lnTo>
                    <a:pt x="19" y="43"/>
                  </a:lnTo>
                  <a:lnTo>
                    <a:pt x="19" y="34"/>
                  </a:lnTo>
                  <a:lnTo>
                    <a:pt x="18" y="28"/>
                  </a:lnTo>
                  <a:lnTo>
                    <a:pt x="12" y="20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1" name="Freeform 496"/>
            <p:cNvSpPr>
              <a:spLocks/>
            </p:cNvSpPr>
            <p:nvPr/>
          </p:nvSpPr>
          <p:spPr bwMode="auto">
            <a:xfrm>
              <a:off x="6757" y="3975"/>
              <a:ext cx="43" cy="58"/>
            </a:xfrm>
            <a:custGeom>
              <a:avLst/>
              <a:gdLst>
                <a:gd name="T0" fmla="*/ 0 w 172"/>
                <a:gd name="T1" fmla="*/ 0 h 235"/>
                <a:gd name="T2" fmla="*/ 0 w 172"/>
                <a:gd name="T3" fmla="*/ 0 h 235"/>
                <a:gd name="T4" fmla="*/ 0 w 172"/>
                <a:gd name="T5" fmla="*/ 0 h 235"/>
                <a:gd name="T6" fmla="*/ 0 w 172"/>
                <a:gd name="T7" fmla="*/ 0 h 235"/>
                <a:gd name="T8" fmla="*/ 0 w 172"/>
                <a:gd name="T9" fmla="*/ 0 h 235"/>
                <a:gd name="T10" fmla="*/ 0 w 172"/>
                <a:gd name="T11" fmla="*/ 0 h 235"/>
                <a:gd name="T12" fmla="*/ 0 w 172"/>
                <a:gd name="T13" fmla="*/ 0 h 235"/>
                <a:gd name="T14" fmla="*/ 0 w 172"/>
                <a:gd name="T15" fmla="*/ 0 h 235"/>
                <a:gd name="T16" fmla="*/ 0 w 172"/>
                <a:gd name="T17" fmla="*/ 0 h 235"/>
                <a:gd name="T18" fmla="*/ 0 w 172"/>
                <a:gd name="T19" fmla="*/ 0 h 235"/>
                <a:gd name="T20" fmla="*/ 0 w 172"/>
                <a:gd name="T21" fmla="*/ 0 h 235"/>
                <a:gd name="T22" fmla="*/ 0 w 172"/>
                <a:gd name="T23" fmla="*/ 0 h 235"/>
                <a:gd name="T24" fmla="*/ 0 w 172"/>
                <a:gd name="T25" fmla="*/ 0 h 235"/>
                <a:gd name="T26" fmla="*/ 0 w 172"/>
                <a:gd name="T27" fmla="*/ 0 h 235"/>
                <a:gd name="T28" fmla="*/ 0 w 172"/>
                <a:gd name="T29" fmla="*/ 0 h 235"/>
                <a:gd name="T30" fmla="*/ 0 w 172"/>
                <a:gd name="T31" fmla="*/ 0 h 235"/>
                <a:gd name="T32" fmla="*/ 0 w 172"/>
                <a:gd name="T33" fmla="*/ 0 h 235"/>
                <a:gd name="T34" fmla="*/ 0 w 172"/>
                <a:gd name="T35" fmla="*/ 0 h 235"/>
                <a:gd name="T36" fmla="*/ 0 w 172"/>
                <a:gd name="T37" fmla="*/ 0 h 235"/>
                <a:gd name="T38" fmla="*/ 0 w 172"/>
                <a:gd name="T39" fmla="*/ 0 h 235"/>
                <a:gd name="T40" fmla="*/ 0 w 172"/>
                <a:gd name="T41" fmla="*/ 0 h 235"/>
                <a:gd name="T42" fmla="*/ 0 w 172"/>
                <a:gd name="T43" fmla="*/ 0 h 235"/>
                <a:gd name="T44" fmla="*/ 0 w 172"/>
                <a:gd name="T45" fmla="*/ 0 h 235"/>
                <a:gd name="T46" fmla="*/ 0 w 172"/>
                <a:gd name="T47" fmla="*/ 0 h 235"/>
                <a:gd name="T48" fmla="*/ 0 w 172"/>
                <a:gd name="T49" fmla="*/ 0 h 235"/>
                <a:gd name="T50" fmla="*/ 0 w 172"/>
                <a:gd name="T51" fmla="*/ 0 h 235"/>
                <a:gd name="T52" fmla="*/ 0 w 172"/>
                <a:gd name="T53" fmla="*/ 0 h 235"/>
                <a:gd name="T54" fmla="*/ 0 w 172"/>
                <a:gd name="T55" fmla="*/ 0 h 235"/>
                <a:gd name="T56" fmla="*/ 0 w 172"/>
                <a:gd name="T57" fmla="*/ 0 h 235"/>
                <a:gd name="T58" fmla="*/ 0 w 172"/>
                <a:gd name="T59" fmla="*/ 0 h 235"/>
                <a:gd name="T60" fmla="*/ 0 w 172"/>
                <a:gd name="T61" fmla="*/ 0 h 235"/>
                <a:gd name="T62" fmla="*/ 0 w 172"/>
                <a:gd name="T63" fmla="*/ 0 h 235"/>
                <a:gd name="T64" fmla="*/ 0 w 172"/>
                <a:gd name="T65" fmla="*/ 0 h 235"/>
                <a:gd name="T66" fmla="*/ 0 w 172"/>
                <a:gd name="T67" fmla="*/ 0 h 23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2"/>
                <a:gd name="T103" fmla="*/ 0 h 235"/>
                <a:gd name="T104" fmla="*/ 172 w 172"/>
                <a:gd name="T105" fmla="*/ 235 h 23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2" h="235">
                  <a:moveTo>
                    <a:pt x="53" y="4"/>
                  </a:moveTo>
                  <a:lnTo>
                    <a:pt x="78" y="0"/>
                  </a:lnTo>
                  <a:lnTo>
                    <a:pt x="101" y="4"/>
                  </a:lnTo>
                  <a:lnTo>
                    <a:pt x="120" y="11"/>
                  </a:lnTo>
                  <a:lnTo>
                    <a:pt x="137" y="26"/>
                  </a:lnTo>
                  <a:lnTo>
                    <a:pt x="149" y="43"/>
                  </a:lnTo>
                  <a:lnTo>
                    <a:pt x="160" y="63"/>
                  </a:lnTo>
                  <a:lnTo>
                    <a:pt x="167" y="84"/>
                  </a:lnTo>
                  <a:lnTo>
                    <a:pt x="172" y="107"/>
                  </a:lnTo>
                  <a:lnTo>
                    <a:pt x="172" y="130"/>
                  </a:lnTo>
                  <a:lnTo>
                    <a:pt x="168" y="153"/>
                  </a:lnTo>
                  <a:lnTo>
                    <a:pt x="161" y="175"/>
                  </a:lnTo>
                  <a:lnTo>
                    <a:pt x="153" y="194"/>
                  </a:lnTo>
                  <a:lnTo>
                    <a:pt x="139" y="210"/>
                  </a:lnTo>
                  <a:lnTo>
                    <a:pt x="125" y="223"/>
                  </a:lnTo>
                  <a:lnTo>
                    <a:pt x="105" y="232"/>
                  </a:lnTo>
                  <a:lnTo>
                    <a:pt x="83" y="235"/>
                  </a:lnTo>
                  <a:lnTo>
                    <a:pt x="65" y="226"/>
                  </a:lnTo>
                  <a:lnTo>
                    <a:pt x="49" y="216"/>
                  </a:lnTo>
                  <a:lnTo>
                    <a:pt x="36" y="204"/>
                  </a:lnTo>
                  <a:lnTo>
                    <a:pt x="25" y="191"/>
                  </a:lnTo>
                  <a:lnTo>
                    <a:pt x="15" y="176"/>
                  </a:lnTo>
                  <a:lnTo>
                    <a:pt x="9" y="160"/>
                  </a:lnTo>
                  <a:lnTo>
                    <a:pt x="5" y="144"/>
                  </a:lnTo>
                  <a:lnTo>
                    <a:pt x="2" y="128"/>
                  </a:lnTo>
                  <a:lnTo>
                    <a:pt x="0" y="111"/>
                  </a:lnTo>
                  <a:lnTo>
                    <a:pt x="1" y="95"/>
                  </a:lnTo>
                  <a:lnTo>
                    <a:pt x="5" y="76"/>
                  </a:lnTo>
                  <a:lnTo>
                    <a:pt x="9" y="61"/>
                  </a:lnTo>
                  <a:lnTo>
                    <a:pt x="17" y="44"/>
                  </a:lnTo>
                  <a:lnTo>
                    <a:pt x="26" y="30"/>
                  </a:lnTo>
                  <a:lnTo>
                    <a:pt x="38" y="16"/>
                  </a:lnTo>
                  <a:lnTo>
                    <a:pt x="5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2" name="Freeform 497"/>
            <p:cNvSpPr>
              <a:spLocks/>
            </p:cNvSpPr>
            <p:nvPr/>
          </p:nvSpPr>
          <p:spPr bwMode="auto">
            <a:xfrm>
              <a:off x="6770" y="3990"/>
              <a:ext cx="16" cy="24"/>
            </a:xfrm>
            <a:custGeom>
              <a:avLst/>
              <a:gdLst>
                <a:gd name="T0" fmla="*/ 0 w 62"/>
                <a:gd name="T1" fmla="*/ 0 h 95"/>
                <a:gd name="T2" fmla="*/ 0 w 62"/>
                <a:gd name="T3" fmla="*/ 0 h 95"/>
                <a:gd name="T4" fmla="*/ 0 w 62"/>
                <a:gd name="T5" fmla="*/ 0 h 95"/>
                <a:gd name="T6" fmla="*/ 0 w 62"/>
                <a:gd name="T7" fmla="*/ 0 h 95"/>
                <a:gd name="T8" fmla="*/ 0 w 62"/>
                <a:gd name="T9" fmla="*/ 0 h 95"/>
                <a:gd name="T10" fmla="*/ 0 w 62"/>
                <a:gd name="T11" fmla="*/ 0 h 95"/>
                <a:gd name="T12" fmla="*/ 0 w 62"/>
                <a:gd name="T13" fmla="*/ 0 h 95"/>
                <a:gd name="T14" fmla="*/ 0 w 62"/>
                <a:gd name="T15" fmla="*/ 0 h 95"/>
                <a:gd name="T16" fmla="*/ 0 w 62"/>
                <a:gd name="T17" fmla="*/ 0 h 95"/>
                <a:gd name="T18" fmla="*/ 0 w 62"/>
                <a:gd name="T19" fmla="*/ 0 h 95"/>
                <a:gd name="T20" fmla="*/ 0 w 62"/>
                <a:gd name="T21" fmla="*/ 0 h 95"/>
                <a:gd name="T22" fmla="*/ 0 w 62"/>
                <a:gd name="T23" fmla="*/ 0 h 95"/>
                <a:gd name="T24" fmla="*/ 0 w 62"/>
                <a:gd name="T25" fmla="*/ 0 h 95"/>
                <a:gd name="T26" fmla="*/ 0 w 62"/>
                <a:gd name="T27" fmla="*/ 0 h 95"/>
                <a:gd name="T28" fmla="*/ 0 w 62"/>
                <a:gd name="T29" fmla="*/ 0 h 95"/>
                <a:gd name="T30" fmla="*/ 0 w 62"/>
                <a:gd name="T31" fmla="*/ 0 h 95"/>
                <a:gd name="T32" fmla="*/ 0 w 62"/>
                <a:gd name="T33" fmla="*/ 0 h 95"/>
                <a:gd name="T34" fmla="*/ 0 w 62"/>
                <a:gd name="T35" fmla="*/ 0 h 95"/>
                <a:gd name="T36" fmla="*/ 0 w 62"/>
                <a:gd name="T37" fmla="*/ 0 h 95"/>
                <a:gd name="T38" fmla="*/ 0 w 62"/>
                <a:gd name="T39" fmla="*/ 0 h 95"/>
                <a:gd name="T40" fmla="*/ 0 w 62"/>
                <a:gd name="T41" fmla="*/ 0 h 95"/>
                <a:gd name="T42" fmla="*/ 0 w 62"/>
                <a:gd name="T43" fmla="*/ 0 h 95"/>
                <a:gd name="T44" fmla="*/ 0 w 62"/>
                <a:gd name="T45" fmla="*/ 0 h 95"/>
                <a:gd name="T46" fmla="*/ 0 w 62"/>
                <a:gd name="T47" fmla="*/ 0 h 95"/>
                <a:gd name="T48" fmla="*/ 0 w 62"/>
                <a:gd name="T49" fmla="*/ 0 h 95"/>
                <a:gd name="T50" fmla="*/ 0 w 62"/>
                <a:gd name="T51" fmla="*/ 0 h 95"/>
                <a:gd name="T52" fmla="*/ 0 w 62"/>
                <a:gd name="T53" fmla="*/ 0 h 95"/>
                <a:gd name="T54" fmla="*/ 0 w 62"/>
                <a:gd name="T55" fmla="*/ 0 h 95"/>
                <a:gd name="T56" fmla="*/ 0 w 62"/>
                <a:gd name="T57" fmla="*/ 0 h 95"/>
                <a:gd name="T58" fmla="*/ 0 w 62"/>
                <a:gd name="T59" fmla="*/ 0 h 95"/>
                <a:gd name="T60" fmla="*/ 0 w 62"/>
                <a:gd name="T61" fmla="*/ 0 h 95"/>
                <a:gd name="T62" fmla="*/ 0 w 62"/>
                <a:gd name="T63" fmla="*/ 0 h 95"/>
                <a:gd name="T64" fmla="*/ 0 w 62"/>
                <a:gd name="T65" fmla="*/ 0 h 95"/>
                <a:gd name="T66" fmla="*/ 0 w 62"/>
                <a:gd name="T67" fmla="*/ 0 h 95"/>
                <a:gd name="T68" fmla="*/ 0 w 62"/>
                <a:gd name="T69" fmla="*/ 0 h 95"/>
                <a:gd name="T70" fmla="*/ 0 w 62"/>
                <a:gd name="T71" fmla="*/ 0 h 95"/>
                <a:gd name="T72" fmla="*/ 0 w 62"/>
                <a:gd name="T73" fmla="*/ 0 h 95"/>
                <a:gd name="T74" fmla="*/ 0 w 62"/>
                <a:gd name="T75" fmla="*/ 0 h 95"/>
                <a:gd name="T76" fmla="*/ 0 w 62"/>
                <a:gd name="T77" fmla="*/ 0 h 95"/>
                <a:gd name="T78" fmla="*/ 0 w 62"/>
                <a:gd name="T79" fmla="*/ 0 h 95"/>
                <a:gd name="T80" fmla="*/ 0 w 62"/>
                <a:gd name="T81" fmla="*/ 0 h 95"/>
                <a:gd name="T82" fmla="*/ 0 w 62"/>
                <a:gd name="T83" fmla="*/ 0 h 95"/>
                <a:gd name="T84" fmla="*/ 0 w 62"/>
                <a:gd name="T85" fmla="*/ 0 h 95"/>
                <a:gd name="T86" fmla="*/ 0 w 62"/>
                <a:gd name="T87" fmla="*/ 0 h 95"/>
                <a:gd name="T88" fmla="*/ 0 w 62"/>
                <a:gd name="T89" fmla="*/ 0 h 95"/>
                <a:gd name="T90" fmla="*/ 0 w 62"/>
                <a:gd name="T91" fmla="*/ 0 h 9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2"/>
                <a:gd name="T139" fmla="*/ 0 h 95"/>
                <a:gd name="T140" fmla="*/ 62 w 62"/>
                <a:gd name="T141" fmla="*/ 95 h 9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2" h="95">
                  <a:moveTo>
                    <a:pt x="17" y="1"/>
                  </a:moveTo>
                  <a:lnTo>
                    <a:pt x="26" y="0"/>
                  </a:lnTo>
                  <a:lnTo>
                    <a:pt x="37" y="3"/>
                  </a:lnTo>
                  <a:lnTo>
                    <a:pt x="44" y="8"/>
                  </a:lnTo>
                  <a:lnTo>
                    <a:pt x="50" y="14"/>
                  </a:lnTo>
                  <a:lnTo>
                    <a:pt x="55" y="21"/>
                  </a:lnTo>
                  <a:lnTo>
                    <a:pt x="60" y="29"/>
                  </a:lnTo>
                  <a:lnTo>
                    <a:pt x="61" y="38"/>
                  </a:lnTo>
                  <a:lnTo>
                    <a:pt x="62" y="48"/>
                  </a:lnTo>
                  <a:lnTo>
                    <a:pt x="61" y="56"/>
                  </a:lnTo>
                  <a:lnTo>
                    <a:pt x="60" y="65"/>
                  </a:lnTo>
                  <a:lnTo>
                    <a:pt x="55" y="74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7" y="91"/>
                  </a:lnTo>
                  <a:lnTo>
                    <a:pt x="27" y="94"/>
                  </a:lnTo>
                  <a:lnTo>
                    <a:pt x="19" y="95"/>
                  </a:lnTo>
                  <a:lnTo>
                    <a:pt x="17" y="87"/>
                  </a:lnTo>
                  <a:lnTo>
                    <a:pt x="11" y="85"/>
                  </a:lnTo>
                  <a:lnTo>
                    <a:pt x="11" y="83"/>
                  </a:lnTo>
                  <a:lnTo>
                    <a:pt x="15" y="79"/>
                  </a:lnTo>
                  <a:lnTo>
                    <a:pt x="21" y="74"/>
                  </a:lnTo>
                  <a:lnTo>
                    <a:pt x="26" y="67"/>
                  </a:lnTo>
                  <a:lnTo>
                    <a:pt x="31" y="61"/>
                  </a:lnTo>
                  <a:lnTo>
                    <a:pt x="34" y="52"/>
                  </a:lnTo>
                  <a:lnTo>
                    <a:pt x="37" y="43"/>
                  </a:lnTo>
                  <a:lnTo>
                    <a:pt x="37" y="35"/>
                  </a:lnTo>
                  <a:lnTo>
                    <a:pt x="38" y="26"/>
                  </a:lnTo>
                  <a:lnTo>
                    <a:pt x="30" y="22"/>
                  </a:lnTo>
                  <a:lnTo>
                    <a:pt x="24" y="22"/>
                  </a:lnTo>
                  <a:lnTo>
                    <a:pt x="18" y="24"/>
                  </a:lnTo>
                  <a:lnTo>
                    <a:pt x="14" y="28"/>
                  </a:lnTo>
                  <a:lnTo>
                    <a:pt x="11" y="33"/>
                  </a:lnTo>
                  <a:lnTo>
                    <a:pt x="9" y="40"/>
                  </a:lnTo>
                  <a:lnTo>
                    <a:pt x="8" y="47"/>
                  </a:lnTo>
                  <a:lnTo>
                    <a:pt x="11" y="55"/>
                  </a:lnTo>
                  <a:lnTo>
                    <a:pt x="5" y="52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1" y="27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9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3" name="Freeform 498"/>
            <p:cNvSpPr>
              <a:spLocks/>
            </p:cNvSpPr>
            <p:nvPr/>
          </p:nvSpPr>
          <p:spPr bwMode="auto">
            <a:xfrm>
              <a:off x="6546" y="3997"/>
              <a:ext cx="8" cy="4"/>
            </a:xfrm>
            <a:custGeom>
              <a:avLst/>
              <a:gdLst>
                <a:gd name="T0" fmla="*/ 0 w 33"/>
                <a:gd name="T1" fmla="*/ 0 h 16"/>
                <a:gd name="T2" fmla="*/ 0 w 33"/>
                <a:gd name="T3" fmla="*/ 0 h 16"/>
                <a:gd name="T4" fmla="*/ 0 w 33"/>
                <a:gd name="T5" fmla="*/ 0 h 16"/>
                <a:gd name="T6" fmla="*/ 0 w 33"/>
                <a:gd name="T7" fmla="*/ 0 h 16"/>
                <a:gd name="T8" fmla="*/ 0 w 33"/>
                <a:gd name="T9" fmla="*/ 0 h 16"/>
                <a:gd name="T10" fmla="*/ 0 w 33"/>
                <a:gd name="T11" fmla="*/ 0 h 16"/>
                <a:gd name="T12" fmla="*/ 0 w 33"/>
                <a:gd name="T13" fmla="*/ 0 h 16"/>
                <a:gd name="T14" fmla="*/ 0 w 33"/>
                <a:gd name="T15" fmla="*/ 0 h 16"/>
                <a:gd name="T16" fmla="*/ 0 w 33"/>
                <a:gd name="T17" fmla="*/ 0 h 16"/>
                <a:gd name="T18" fmla="*/ 0 w 33"/>
                <a:gd name="T19" fmla="*/ 0 h 16"/>
                <a:gd name="T20" fmla="*/ 0 w 33"/>
                <a:gd name="T21" fmla="*/ 0 h 16"/>
                <a:gd name="T22" fmla="*/ 0 w 33"/>
                <a:gd name="T23" fmla="*/ 0 h 16"/>
                <a:gd name="T24" fmla="*/ 0 w 33"/>
                <a:gd name="T25" fmla="*/ 0 h 16"/>
                <a:gd name="T26" fmla="*/ 0 w 33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6"/>
                <a:gd name="T44" fmla="*/ 33 w 33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6">
                  <a:moveTo>
                    <a:pt x="6" y="0"/>
                  </a:moveTo>
                  <a:lnTo>
                    <a:pt x="12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3" y="8"/>
                  </a:lnTo>
                  <a:lnTo>
                    <a:pt x="25" y="14"/>
                  </a:lnTo>
                  <a:lnTo>
                    <a:pt x="19" y="15"/>
                  </a:lnTo>
                  <a:lnTo>
                    <a:pt x="13" y="16"/>
                  </a:lnTo>
                  <a:lnTo>
                    <a:pt x="7" y="14"/>
                  </a:lnTo>
                  <a:lnTo>
                    <a:pt x="4" y="12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4" name="Freeform 499"/>
            <p:cNvSpPr>
              <a:spLocks/>
            </p:cNvSpPr>
            <p:nvPr/>
          </p:nvSpPr>
          <p:spPr bwMode="auto">
            <a:xfrm>
              <a:off x="6515" y="4005"/>
              <a:ext cx="28" cy="17"/>
            </a:xfrm>
            <a:custGeom>
              <a:avLst/>
              <a:gdLst>
                <a:gd name="T0" fmla="*/ 0 w 114"/>
                <a:gd name="T1" fmla="*/ 0 h 67"/>
                <a:gd name="T2" fmla="*/ 0 w 114"/>
                <a:gd name="T3" fmla="*/ 0 h 67"/>
                <a:gd name="T4" fmla="*/ 0 w 114"/>
                <a:gd name="T5" fmla="*/ 0 h 67"/>
                <a:gd name="T6" fmla="*/ 0 w 114"/>
                <a:gd name="T7" fmla="*/ 0 h 67"/>
                <a:gd name="T8" fmla="*/ 0 w 114"/>
                <a:gd name="T9" fmla="*/ 0 h 67"/>
                <a:gd name="T10" fmla="*/ 0 w 114"/>
                <a:gd name="T11" fmla="*/ 0 h 67"/>
                <a:gd name="T12" fmla="*/ 0 w 114"/>
                <a:gd name="T13" fmla="*/ 0 h 67"/>
                <a:gd name="T14" fmla="*/ 0 w 114"/>
                <a:gd name="T15" fmla="*/ 0 h 67"/>
                <a:gd name="T16" fmla="*/ 0 w 114"/>
                <a:gd name="T17" fmla="*/ 0 h 67"/>
                <a:gd name="T18" fmla="*/ 0 w 114"/>
                <a:gd name="T19" fmla="*/ 0 h 67"/>
                <a:gd name="T20" fmla="*/ 0 w 114"/>
                <a:gd name="T21" fmla="*/ 0 h 67"/>
                <a:gd name="T22" fmla="*/ 0 w 114"/>
                <a:gd name="T23" fmla="*/ 0 h 67"/>
                <a:gd name="T24" fmla="*/ 0 w 114"/>
                <a:gd name="T25" fmla="*/ 0 h 67"/>
                <a:gd name="T26" fmla="*/ 0 w 114"/>
                <a:gd name="T27" fmla="*/ 0 h 67"/>
                <a:gd name="T28" fmla="*/ 0 w 114"/>
                <a:gd name="T29" fmla="*/ 0 h 67"/>
                <a:gd name="T30" fmla="*/ 0 w 114"/>
                <a:gd name="T31" fmla="*/ 0 h 67"/>
                <a:gd name="T32" fmla="*/ 0 w 114"/>
                <a:gd name="T33" fmla="*/ 0 h 67"/>
                <a:gd name="T34" fmla="*/ 0 w 114"/>
                <a:gd name="T35" fmla="*/ 0 h 67"/>
                <a:gd name="T36" fmla="*/ 0 w 114"/>
                <a:gd name="T37" fmla="*/ 0 h 67"/>
                <a:gd name="T38" fmla="*/ 0 w 114"/>
                <a:gd name="T39" fmla="*/ 0 h 67"/>
                <a:gd name="T40" fmla="*/ 0 w 114"/>
                <a:gd name="T41" fmla="*/ 0 h 67"/>
                <a:gd name="T42" fmla="*/ 0 w 114"/>
                <a:gd name="T43" fmla="*/ 0 h 67"/>
                <a:gd name="T44" fmla="*/ 0 w 114"/>
                <a:gd name="T45" fmla="*/ 0 h 67"/>
                <a:gd name="T46" fmla="*/ 0 w 114"/>
                <a:gd name="T47" fmla="*/ 0 h 67"/>
                <a:gd name="T48" fmla="*/ 0 w 114"/>
                <a:gd name="T49" fmla="*/ 0 h 67"/>
                <a:gd name="T50" fmla="*/ 0 w 114"/>
                <a:gd name="T51" fmla="*/ 0 h 67"/>
                <a:gd name="T52" fmla="*/ 0 w 114"/>
                <a:gd name="T53" fmla="*/ 0 h 67"/>
                <a:gd name="T54" fmla="*/ 0 w 114"/>
                <a:gd name="T55" fmla="*/ 0 h 67"/>
                <a:gd name="T56" fmla="*/ 0 w 114"/>
                <a:gd name="T57" fmla="*/ 0 h 67"/>
                <a:gd name="T58" fmla="*/ 0 w 114"/>
                <a:gd name="T59" fmla="*/ 0 h 67"/>
                <a:gd name="T60" fmla="*/ 0 w 114"/>
                <a:gd name="T61" fmla="*/ 0 h 67"/>
                <a:gd name="T62" fmla="*/ 0 w 114"/>
                <a:gd name="T63" fmla="*/ 0 h 67"/>
                <a:gd name="T64" fmla="*/ 0 w 114"/>
                <a:gd name="T65" fmla="*/ 0 h 67"/>
                <a:gd name="T66" fmla="*/ 0 w 114"/>
                <a:gd name="T67" fmla="*/ 0 h 67"/>
                <a:gd name="T68" fmla="*/ 0 w 114"/>
                <a:gd name="T69" fmla="*/ 0 h 67"/>
                <a:gd name="T70" fmla="*/ 0 w 114"/>
                <a:gd name="T71" fmla="*/ 0 h 67"/>
                <a:gd name="T72" fmla="*/ 0 w 114"/>
                <a:gd name="T73" fmla="*/ 0 h 67"/>
                <a:gd name="T74" fmla="*/ 0 w 114"/>
                <a:gd name="T75" fmla="*/ 0 h 67"/>
                <a:gd name="T76" fmla="*/ 0 w 114"/>
                <a:gd name="T77" fmla="*/ 0 h 67"/>
                <a:gd name="T78" fmla="*/ 0 w 114"/>
                <a:gd name="T79" fmla="*/ 0 h 67"/>
                <a:gd name="T80" fmla="*/ 0 w 114"/>
                <a:gd name="T81" fmla="*/ 0 h 67"/>
                <a:gd name="T82" fmla="*/ 0 w 114"/>
                <a:gd name="T83" fmla="*/ 0 h 67"/>
                <a:gd name="T84" fmla="*/ 0 w 114"/>
                <a:gd name="T85" fmla="*/ 0 h 67"/>
                <a:gd name="T86" fmla="*/ 0 w 114"/>
                <a:gd name="T87" fmla="*/ 0 h 67"/>
                <a:gd name="T88" fmla="*/ 0 w 114"/>
                <a:gd name="T89" fmla="*/ 0 h 67"/>
                <a:gd name="T90" fmla="*/ 0 w 114"/>
                <a:gd name="T91" fmla="*/ 0 h 67"/>
                <a:gd name="T92" fmla="*/ 0 w 114"/>
                <a:gd name="T93" fmla="*/ 0 h 67"/>
                <a:gd name="T94" fmla="*/ 0 w 114"/>
                <a:gd name="T95" fmla="*/ 0 h 67"/>
                <a:gd name="T96" fmla="*/ 0 w 114"/>
                <a:gd name="T97" fmla="*/ 0 h 67"/>
                <a:gd name="T98" fmla="*/ 0 w 114"/>
                <a:gd name="T99" fmla="*/ 0 h 67"/>
                <a:gd name="T100" fmla="*/ 0 w 114"/>
                <a:gd name="T101" fmla="*/ 0 h 67"/>
                <a:gd name="T102" fmla="*/ 0 w 114"/>
                <a:gd name="T103" fmla="*/ 0 h 67"/>
                <a:gd name="T104" fmla="*/ 0 w 114"/>
                <a:gd name="T105" fmla="*/ 0 h 67"/>
                <a:gd name="T106" fmla="*/ 0 w 114"/>
                <a:gd name="T107" fmla="*/ 0 h 67"/>
                <a:gd name="T108" fmla="*/ 0 w 114"/>
                <a:gd name="T109" fmla="*/ 0 h 67"/>
                <a:gd name="T110" fmla="*/ 0 w 114"/>
                <a:gd name="T111" fmla="*/ 0 h 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"/>
                <a:gd name="T169" fmla="*/ 0 h 67"/>
                <a:gd name="T170" fmla="*/ 114 w 114"/>
                <a:gd name="T171" fmla="*/ 67 h 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" h="67">
                  <a:moveTo>
                    <a:pt x="95" y="0"/>
                  </a:moveTo>
                  <a:lnTo>
                    <a:pt x="100" y="1"/>
                  </a:lnTo>
                  <a:lnTo>
                    <a:pt x="105" y="3"/>
                  </a:lnTo>
                  <a:lnTo>
                    <a:pt x="107" y="4"/>
                  </a:lnTo>
                  <a:lnTo>
                    <a:pt x="110" y="6"/>
                  </a:lnTo>
                  <a:lnTo>
                    <a:pt x="108" y="8"/>
                  </a:lnTo>
                  <a:lnTo>
                    <a:pt x="104" y="12"/>
                  </a:lnTo>
                  <a:lnTo>
                    <a:pt x="95" y="13"/>
                  </a:lnTo>
                  <a:lnTo>
                    <a:pt x="84" y="14"/>
                  </a:lnTo>
                  <a:lnTo>
                    <a:pt x="72" y="14"/>
                  </a:lnTo>
                  <a:lnTo>
                    <a:pt x="64" y="15"/>
                  </a:lnTo>
                  <a:lnTo>
                    <a:pt x="66" y="23"/>
                  </a:lnTo>
                  <a:lnTo>
                    <a:pt x="73" y="27"/>
                  </a:lnTo>
                  <a:lnTo>
                    <a:pt x="80" y="27"/>
                  </a:lnTo>
                  <a:lnTo>
                    <a:pt x="89" y="27"/>
                  </a:lnTo>
                  <a:lnTo>
                    <a:pt x="98" y="26"/>
                  </a:lnTo>
                  <a:lnTo>
                    <a:pt x="105" y="27"/>
                  </a:lnTo>
                  <a:lnTo>
                    <a:pt x="110" y="30"/>
                  </a:lnTo>
                  <a:lnTo>
                    <a:pt x="114" y="39"/>
                  </a:lnTo>
                  <a:lnTo>
                    <a:pt x="106" y="39"/>
                  </a:lnTo>
                  <a:lnTo>
                    <a:pt x="99" y="39"/>
                  </a:lnTo>
                  <a:lnTo>
                    <a:pt x="90" y="40"/>
                  </a:lnTo>
                  <a:lnTo>
                    <a:pt x="84" y="41"/>
                  </a:lnTo>
                  <a:lnTo>
                    <a:pt x="76" y="42"/>
                  </a:lnTo>
                  <a:lnTo>
                    <a:pt x="70" y="44"/>
                  </a:lnTo>
                  <a:lnTo>
                    <a:pt x="64" y="45"/>
                  </a:lnTo>
                  <a:lnTo>
                    <a:pt x="58" y="46"/>
                  </a:lnTo>
                  <a:lnTo>
                    <a:pt x="52" y="47"/>
                  </a:lnTo>
                  <a:lnTo>
                    <a:pt x="45" y="49"/>
                  </a:lnTo>
                  <a:lnTo>
                    <a:pt x="40" y="52"/>
                  </a:lnTo>
                  <a:lnTo>
                    <a:pt x="34" y="55"/>
                  </a:lnTo>
                  <a:lnTo>
                    <a:pt x="23" y="60"/>
                  </a:lnTo>
                  <a:lnTo>
                    <a:pt x="13" y="67"/>
                  </a:lnTo>
                  <a:lnTo>
                    <a:pt x="7" y="62"/>
                  </a:lnTo>
                  <a:lnTo>
                    <a:pt x="2" y="62"/>
                  </a:lnTo>
                  <a:lnTo>
                    <a:pt x="2" y="56"/>
                  </a:lnTo>
                  <a:lnTo>
                    <a:pt x="4" y="49"/>
                  </a:lnTo>
                  <a:lnTo>
                    <a:pt x="2" y="44"/>
                  </a:lnTo>
                  <a:lnTo>
                    <a:pt x="2" y="37"/>
                  </a:lnTo>
                  <a:lnTo>
                    <a:pt x="1" y="32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12" y="13"/>
                  </a:lnTo>
                  <a:lnTo>
                    <a:pt x="24" y="12"/>
                  </a:lnTo>
                  <a:lnTo>
                    <a:pt x="29" y="9"/>
                  </a:lnTo>
                  <a:lnTo>
                    <a:pt x="36" y="8"/>
                  </a:lnTo>
                  <a:lnTo>
                    <a:pt x="41" y="7"/>
                  </a:lnTo>
                  <a:lnTo>
                    <a:pt x="48" y="7"/>
                  </a:lnTo>
                  <a:lnTo>
                    <a:pt x="53" y="6"/>
                  </a:lnTo>
                  <a:lnTo>
                    <a:pt x="60" y="5"/>
                  </a:lnTo>
                  <a:lnTo>
                    <a:pt x="65" y="4"/>
                  </a:lnTo>
                  <a:lnTo>
                    <a:pt x="72" y="3"/>
                  </a:lnTo>
                  <a:lnTo>
                    <a:pt x="83" y="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5" name="Freeform 500"/>
            <p:cNvSpPr>
              <a:spLocks/>
            </p:cNvSpPr>
            <p:nvPr/>
          </p:nvSpPr>
          <p:spPr bwMode="auto">
            <a:xfrm>
              <a:off x="7208" y="4015"/>
              <a:ext cx="9" cy="4"/>
            </a:xfrm>
            <a:custGeom>
              <a:avLst/>
              <a:gdLst>
                <a:gd name="T0" fmla="*/ 0 w 36"/>
                <a:gd name="T1" fmla="*/ 0 h 16"/>
                <a:gd name="T2" fmla="*/ 0 w 36"/>
                <a:gd name="T3" fmla="*/ 0 h 16"/>
                <a:gd name="T4" fmla="*/ 0 w 36"/>
                <a:gd name="T5" fmla="*/ 0 h 16"/>
                <a:gd name="T6" fmla="*/ 0 w 36"/>
                <a:gd name="T7" fmla="*/ 0 h 16"/>
                <a:gd name="T8" fmla="*/ 0 w 36"/>
                <a:gd name="T9" fmla="*/ 0 h 16"/>
                <a:gd name="T10" fmla="*/ 0 w 36"/>
                <a:gd name="T11" fmla="*/ 0 h 16"/>
                <a:gd name="T12" fmla="*/ 0 w 36"/>
                <a:gd name="T13" fmla="*/ 0 h 16"/>
                <a:gd name="T14" fmla="*/ 0 w 36"/>
                <a:gd name="T15" fmla="*/ 0 h 16"/>
                <a:gd name="T16" fmla="*/ 0 w 36"/>
                <a:gd name="T17" fmla="*/ 0 h 16"/>
                <a:gd name="T18" fmla="*/ 0 w 36"/>
                <a:gd name="T19" fmla="*/ 0 h 16"/>
                <a:gd name="T20" fmla="*/ 0 w 36"/>
                <a:gd name="T21" fmla="*/ 0 h 16"/>
                <a:gd name="T22" fmla="*/ 0 w 36"/>
                <a:gd name="T23" fmla="*/ 0 h 16"/>
                <a:gd name="T24" fmla="*/ 0 w 36"/>
                <a:gd name="T25" fmla="*/ 0 h 16"/>
                <a:gd name="T26" fmla="*/ 0 w 36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16"/>
                <a:gd name="T44" fmla="*/ 36 w 36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16">
                  <a:moveTo>
                    <a:pt x="23" y="0"/>
                  </a:moveTo>
                  <a:lnTo>
                    <a:pt x="27" y="1"/>
                  </a:lnTo>
                  <a:lnTo>
                    <a:pt x="30" y="5"/>
                  </a:lnTo>
                  <a:lnTo>
                    <a:pt x="34" y="9"/>
                  </a:lnTo>
                  <a:lnTo>
                    <a:pt x="36" y="16"/>
                  </a:lnTo>
                  <a:lnTo>
                    <a:pt x="27" y="16"/>
                  </a:lnTo>
                  <a:lnTo>
                    <a:pt x="18" y="16"/>
                  </a:lnTo>
                  <a:lnTo>
                    <a:pt x="7" y="15"/>
                  </a:lnTo>
                  <a:lnTo>
                    <a:pt x="1" y="14"/>
                  </a:lnTo>
                  <a:lnTo>
                    <a:pt x="0" y="9"/>
                  </a:lnTo>
                  <a:lnTo>
                    <a:pt x="7" y="6"/>
                  </a:lnTo>
                  <a:lnTo>
                    <a:pt x="13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2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6" name="Freeform 501"/>
            <p:cNvSpPr>
              <a:spLocks/>
            </p:cNvSpPr>
            <p:nvPr/>
          </p:nvSpPr>
          <p:spPr bwMode="auto">
            <a:xfrm>
              <a:off x="6683" y="3943"/>
              <a:ext cx="13" cy="13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w 52"/>
                <a:gd name="T35" fmla="*/ 0 h 52"/>
                <a:gd name="T36" fmla="*/ 0 w 52"/>
                <a:gd name="T37" fmla="*/ 0 h 52"/>
                <a:gd name="T38" fmla="*/ 0 w 52"/>
                <a:gd name="T39" fmla="*/ 0 h 52"/>
                <a:gd name="T40" fmla="*/ 0 w 52"/>
                <a:gd name="T41" fmla="*/ 0 h 52"/>
                <a:gd name="T42" fmla="*/ 0 w 52"/>
                <a:gd name="T43" fmla="*/ 0 h 52"/>
                <a:gd name="T44" fmla="*/ 0 w 52"/>
                <a:gd name="T45" fmla="*/ 0 h 52"/>
                <a:gd name="T46" fmla="*/ 0 w 52"/>
                <a:gd name="T47" fmla="*/ 0 h 52"/>
                <a:gd name="T48" fmla="*/ 0 w 52"/>
                <a:gd name="T49" fmla="*/ 0 h 52"/>
                <a:gd name="T50" fmla="*/ 0 w 52"/>
                <a:gd name="T51" fmla="*/ 0 h 52"/>
                <a:gd name="T52" fmla="*/ 0 w 52"/>
                <a:gd name="T53" fmla="*/ 0 h 52"/>
                <a:gd name="T54" fmla="*/ 0 w 52"/>
                <a:gd name="T55" fmla="*/ 0 h 52"/>
                <a:gd name="T56" fmla="*/ 0 w 52"/>
                <a:gd name="T57" fmla="*/ 0 h 52"/>
                <a:gd name="T58" fmla="*/ 0 w 52"/>
                <a:gd name="T59" fmla="*/ 0 h 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2"/>
                <a:gd name="T91" fmla="*/ 0 h 52"/>
                <a:gd name="T92" fmla="*/ 52 w 52"/>
                <a:gd name="T93" fmla="*/ 52 h 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2" h="52">
                  <a:moveTo>
                    <a:pt x="5" y="2"/>
                  </a:moveTo>
                  <a:lnTo>
                    <a:pt x="4" y="3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3" y="36"/>
                  </a:lnTo>
                  <a:lnTo>
                    <a:pt x="6" y="41"/>
                  </a:lnTo>
                  <a:lnTo>
                    <a:pt x="16" y="48"/>
                  </a:lnTo>
                  <a:lnTo>
                    <a:pt x="22" y="51"/>
                  </a:lnTo>
                  <a:lnTo>
                    <a:pt x="29" y="52"/>
                  </a:lnTo>
                  <a:lnTo>
                    <a:pt x="35" y="52"/>
                  </a:lnTo>
                  <a:lnTo>
                    <a:pt x="41" y="52"/>
                  </a:lnTo>
                  <a:lnTo>
                    <a:pt x="50" y="51"/>
                  </a:lnTo>
                  <a:lnTo>
                    <a:pt x="52" y="50"/>
                  </a:lnTo>
                  <a:lnTo>
                    <a:pt x="52" y="40"/>
                  </a:lnTo>
                  <a:lnTo>
                    <a:pt x="51" y="39"/>
                  </a:lnTo>
                  <a:lnTo>
                    <a:pt x="46" y="38"/>
                  </a:lnTo>
                  <a:lnTo>
                    <a:pt x="40" y="35"/>
                  </a:lnTo>
                  <a:lnTo>
                    <a:pt x="34" y="32"/>
                  </a:lnTo>
                  <a:lnTo>
                    <a:pt x="28" y="29"/>
                  </a:lnTo>
                  <a:lnTo>
                    <a:pt x="21" y="27"/>
                  </a:lnTo>
                  <a:lnTo>
                    <a:pt x="17" y="23"/>
                  </a:lnTo>
                  <a:lnTo>
                    <a:pt x="16" y="19"/>
                  </a:lnTo>
                  <a:lnTo>
                    <a:pt x="14" y="12"/>
                  </a:lnTo>
                  <a:lnTo>
                    <a:pt x="12" y="7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7" name="Freeform 502"/>
            <p:cNvSpPr>
              <a:spLocks/>
            </p:cNvSpPr>
            <p:nvPr/>
          </p:nvSpPr>
          <p:spPr bwMode="auto">
            <a:xfrm>
              <a:off x="7040" y="3946"/>
              <a:ext cx="13" cy="15"/>
            </a:xfrm>
            <a:custGeom>
              <a:avLst/>
              <a:gdLst>
                <a:gd name="T0" fmla="*/ 0 w 55"/>
                <a:gd name="T1" fmla="*/ 0 h 62"/>
                <a:gd name="T2" fmla="*/ 0 w 55"/>
                <a:gd name="T3" fmla="*/ 0 h 62"/>
                <a:gd name="T4" fmla="*/ 0 w 55"/>
                <a:gd name="T5" fmla="*/ 0 h 62"/>
                <a:gd name="T6" fmla="*/ 0 w 55"/>
                <a:gd name="T7" fmla="*/ 0 h 62"/>
                <a:gd name="T8" fmla="*/ 0 w 55"/>
                <a:gd name="T9" fmla="*/ 0 h 62"/>
                <a:gd name="T10" fmla="*/ 0 w 55"/>
                <a:gd name="T11" fmla="*/ 0 h 62"/>
                <a:gd name="T12" fmla="*/ 0 w 55"/>
                <a:gd name="T13" fmla="*/ 0 h 62"/>
                <a:gd name="T14" fmla="*/ 0 w 55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"/>
                <a:gd name="T25" fmla="*/ 0 h 62"/>
                <a:gd name="T26" fmla="*/ 55 w 55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" h="62">
                  <a:moveTo>
                    <a:pt x="0" y="62"/>
                  </a:moveTo>
                  <a:lnTo>
                    <a:pt x="26" y="24"/>
                  </a:lnTo>
                  <a:lnTo>
                    <a:pt x="55" y="8"/>
                  </a:lnTo>
                  <a:lnTo>
                    <a:pt x="53" y="0"/>
                  </a:lnTo>
                  <a:lnTo>
                    <a:pt x="13" y="16"/>
                  </a:lnTo>
                  <a:lnTo>
                    <a:pt x="0" y="3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8" name="Freeform 503"/>
            <p:cNvSpPr>
              <a:spLocks/>
            </p:cNvSpPr>
            <p:nvPr/>
          </p:nvSpPr>
          <p:spPr bwMode="auto">
            <a:xfrm>
              <a:off x="7179" y="3931"/>
              <a:ext cx="7" cy="21"/>
            </a:xfrm>
            <a:custGeom>
              <a:avLst/>
              <a:gdLst>
                <a:gd name="T0" fmla="*/ 0 w 28"/>
                <a:gd name="T1" fmla="*/ 0 h 84"/>
                <a:gd name="T2" fmla="*/ 0 w 28"/>
                <a:gd name="T3" fmla="*/ 0 h 84"/>
                <a:gd name="T4" fmla="*/ 0 w 28"/>
                <a:gd name="T5" fmla="*/ 0 h 84"/>
                <a:gd name="T6" fmla="*/ 0 w 28"/>
                <a:gd name="T7" fmla="*/ 0 h 84"/>
                <a:gd name="T8" fmla="*/ 0 w 28"/>
                <a:gd name="T9" fmla="*/ 0 h 84"/>
                <a:gd name="T10" fmla="*/ 0 w 28"/>
                <a:gd name="T11" fmla="*/ 0 h 84"/>
                <a:gd name="T12" fmla="*/ 0 w 28"/>
                <a:gd name="T13" fmla="*/ 0 h 84"/>
                <a:gd name="T14" fmla="*/ 0 w 28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84"/>
                <a:gd name="T26" fmla="*/ 28 w 28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84">
                  <a:moveTo>
                    <a:pt x="0" y="7"/>
                  </a:moveTo>
                  <a:lnTo>
                    <a:pt x="4" y="60"/>
                  </a:lnTo>
                  <a:lnTo>
                    <a:pt x="0" y="84"/>
                  </a:lnTo>
                  <a:lnTo>
                    <a:pt x="16" y="84"/>
                  </a:lnTo>
                  <a:lnTo>
                    <a:pt x="28" y="33"/>
                  </a:lnTo>
                  <a:lnTo>
                    <a:pt x="16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9" name="Freeform 504"/>
            <p:cNvSpPr>
              <a:spLocks/>
            </p:cNvSpPr>
            <p:nvPr/>
          </p:nvSpPr>
          <p:spPr bwMode="auto">
            <a:xfrm>
              <a:off x="7184" y="3922"/>
              <a:ext cx="6" cy="10"/>
            </a:xfrm>
            <a:custGeom>
              <a:avLst/>
              <a:gdLst>
                <a:gd name="T0" fmla="*/ 0 w 23"/>
                <a:gd name="T1" fmla="*/ 0 h 42"/>
                <a:gd name="T2" fmla="*/ 0 w 23"/>
                <a:gd name="T3" fmla="*/ 0 h 42"/>
                <a:gd name="T4" fmla="*/ 0 w 23"/>
                <a:gd name="T5" fmla="*/ 0 h 42"/>
                <a:gd name="T6" fmla="*/ 0 w 23"/>
                <a:gd name="T7" fmla="*/ 0 h 42"/>
                <a:gd name="T8" fmla="*/ 0 w 23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2"/>
                <a:gd name="T17" fmla="*/ 23 w 23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2">
                  <a:moveTo>
                    <a:pt x="0" y="0"/>
                  </a:moveTo>
                  <a:lnTo>
                    <a:pt x="18" y="42"/>
                  </a:lnTo>
                  <a:lnTo>
                    <a:pt x="2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17" name="TextBox 15"/>
          <p:cNvSpPr txBox="1">
            <a:spLocks noChangeArrowheads="1"/>
          </p:cNvSpPr>
          <p:nvPr/>
        </p:nvSpPr>
        <p:spPr bwMode="auto">
          <a:xfrm>
            <a:off x="4824413" y="7362825"/>
            <a:ext cx="132873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Угольный разрез</a:t>
            </a:r>
          </a:p>
        </p:txBody>
      </p:sp>
      <p:pic>
        <p:nvPicPr>
          <p:cNvPr id="2118" name="Picture 1961" descr="фенол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C7FFCC"/>
              </a:clrFrom>
              <a:clrTo>
                <a:srgbClr val="C7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8750" y="7748588"/>
            <a:ext cx="638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" name="TextBox 15"/>
          <p:cNvSpPr txBox="1">
            <a:spLocks noChangeArrowheads="1"/>
          </p:cNvSpPr>
          <p:nvPr/>
        </p:nvSpPr>
        <p:spPr bwMode="auto">
          <a:xfrm>
            <a:off x="4824413" y="7753350"/>
            <a:ext cx="69215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10478" tIns="55239" rIns="110478" bIns="55239">
            <a:spAutoFit/>
          </a:bodyPr>
          <a:lstStyle/>
          <a:p>
            <a:pPr eaLnBrk="1" hangingPunct="1"/>
            <a:r>
              <a:rPr lang="ru-RU" sz="1100" b="1">
                <a:latin typeface="Times New Roman" pitchFamily="18" charset="0"/>
                <a:cs typeface="Times New Roman" pitchFamily="18" charset="0"/>
              </a:rPr>
              <a:t>Карьер</a:t>
            </a:r>
          </a:p>
        </p:txBody>
      </p:sp>
      <p:grpSp>
        <p:nvGrpSpPr>
          <p:cNvPr id="2847" name="Группа 594"/>
          <p:cNvGrpSpPr>
            <a:grpSpLocks/>
          </p:cNvGrpSpPr>
          <p:nvPr/>
        </p:nvGrpSpPr>
        <p:grpSpPr bwMode="auto">
          <a:xfrm>
            <a:off x="4229100" y="6981825"/>
            <a:ext cx="427038" cy="261938"/>
            <a:chOff x="3737074" y="5423684"/>
            <a:chExt cx="345069" cy="224287"/>
          </a:xfrm>
        </p:grpSpPr>
        <p:sp>
          <p:nvSpPr>
            <p:cNvPr id="592" name="Овал 591"/>
            <p:cNvSpPr/>
            <p:nvPr/>
          </p:nvSpPr>
          <p:spPr>
            <a:xfrm>
              <a:off x="3811475" y="5431840"/>
              <a:ext cx="216791" cy="216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1300" dirty="0"/>
            </a:p>
          </p:txBody>
        </p:sp>
        <p:sp>
          <p:nvSpPr>
            <p:cNvPr id="2345" name="TextBox 592"/>
            <p:cNvSpPr txBox="1">
              <a:spLocks noChangeArrowheads="1"/>
            </p:cNvSpPr>
            <p:nvPr/>
          </p:nvSpPr>
          <p:spPr bwMode="auto">
            <a:xfrm>
              <a:off x="3737074" y="5423684"/>
              <a:ext cx="345069" cy="215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1" hangingPunct="1"/>
              <a:r>
                <a:rPr lang="ru-RU" sz="1300" b="1">
                  <a:latin typeface="Times New Roman" pitchFamily="18" charset="0"/>
                </a:rPr>
                <a:t>ОФ</a:t>
              </a:r>
            </a:p>
          </p:txBody>
        </p:sp>
      </p:grpSp>
      <p:grpSp>
        <p:nvGrpSpPr>
          <p:cNvPr id="13408" name="Группа 38"/>
          <p:cNvGrpSpPr>
            <a:grpSpLocks/>
          </p:cNvGrpSpPr>
          <p:nvPr/>
        </p:nvGrpSpPr>
        <p:grpSpPr bwMode="auto">
          <a:xfrm>
            <a:off x="4279900" y="1290638"/>
            <a:ext cx="306388" cy="279400"/>
            <a:chOff x="381000" y="1981200"/>
            <a:chExt cx="304800" cy="304800"/>
          </a:xfrm>
        </p:grpSpPr>
        <p:sp>
          <p:nvSpPr>
            <p:cNvPr id="596" name="Прямоугольник 595"/>
            <p:cNvSpPr/>
            <p:nvPr/>
          </p:nvSpPr>
          <p:spPr bwMode="auto">
            <a:xfrm>
              <a:off x="381000" y="1981200"/>
              <a:ext cx="304800" cy="3048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aphicFrame>
          <p:nvGraphicFramePr>
            <p:cNvPr id="2051" name="Object 4"/>
            <p:cNvGraphicFramePr>
              <a:graphicFrameLocks noChangeAspect="1"/>
            </p:cNvGraphicFramePr>
            <p:nvPr/>
          </p:nvGraphicFramePr>
          <p:xfrm>
            <a:off x="431800" y="2032002"/>
            <a:ext cx="191559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891" name="Clip" r:id="rId9" imgW="527995" imgH="703385" progId="">
                    <p:embed/>
                  </p:oleObj>
                </mc:Choice>
                <mc:Fallback>
                  <p:oleObj name="Clip" r:id="rId9" imgW="527995" imgH="703385" progId="">
                    <p:embed/>
                    <p:pic>
                      <p:nvPicPr>
                        <p:cNvPr id="0" name="Picture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800" y="2032002"/>
                          <a:ext cx="191559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409" name="Group 465"/>
          <p:cNvGrpSpPr>
            <a:grpSpLocks/>
          </p:cNvGrpSpPr>
          <p:nvPr/>
        </p:nvGrpSpPr>
        <p:grpSpPr bwMode="auto">
          <a:xfrm>
            <a:off x="4237038" y="3327400"/>
            <a:ext cx="352425" cy="258763"/>
            <a:chOff x="7363" y="4473"/>
            <a:chExt cx="191" cy="188"/>
          </a:xfrm>
        </p:grpSpPr>
        <p:sp>
          <p:nvSpPr>
            <p:cNvPr id="599" name="Rectangle 466"/>
            <p:cNvSpPr>
              <a:spLocks noChangeArrowheads="1"/>
            </p:cNvSpPr>
            <p:nvPr/>
          </p:nvSpPr>
          <p:spPr bwMode="auto">
            <a:xfrm>
              <a:off x="7363" y="4577"/>
              <a:ext cx="170" cy="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dkEdge">
              <a:bevelT w="260350"/>
            </a:sp3d>
          </p:spPr>
          <p:txBody>
            <a:bodyPr wrap="none" lIns="91381" tIns="45690" rIns="91381" bIns="45690" anchor="ctr"/>
            <a:lstStyle/>
            <a:p>
              <a:pPr algn="ctr" defTabSz="1102861">
                <a:defRPr/>
              </a:pPr>
              <a:endParaRPr lang="ru-RU" sz="1000" dirty="0">
                <a:latin typeface="Arial" panose="020B0604020202020204" pitchFamily="34" charset="0"/>
              </a:endParaRPr>
            </a:p>
          </p:txBody>
        </p:sp>
        <p:sp>
          <p:nvSpPr>
            <p:cNvPr id="600" name="AutoShape 467"/>
            <p:cNvSpPr>
              <a:spLocks noChangeArrowheads="1"/>
            </p:cNvSpPr>
            <p:nvPr/>
          </p:nvSpPr>
          <p:spPr bwMode="auto">
            <a:xfrm rot="10800000">
              <a:off x="7469" y="4473"/>
              <a:ext cx="85" cy="1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4 w 21600"/>
                <a:gd name="T13" fmla="*/ 4481 h 21600"/>
                <a:gd name="T14" fmla="*/ 17026 w 21600"/>
                <a:gd name="T15" fmla="*/ 171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dkEdge">
              <a:bevelT w="260350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2123" name="Text Box 47"/>
          <p:cNvSpPr txBox="1">
            <a:spLocks noChangeArrowheads="1"/>
          </p:cNvSpPr>
          <p:nvPr/>
        </p:nvSpPr>
        <p:spPr bwMode="auto">
          <a:xfrm>
            <a:off x="4699000" y="3351213"/>
            <a:ext cx="186690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ТЭЦ;</a:t>
            </a:r>
          </a:p>
        </p:txBody>
      </p:sp>
      <p:sp>
        <p:nvSpPr>
          <p:cNvPr id="602" name="Овал 601"/>
          <p:cNvSpPr/>
          <p:nvPr/>
        </p:nvSpPr>
        <p:spPr>
          <a:xfrm>
            <a:off x="4312568" y="3738625"/>
            <a:ext cx="221767" cy="2104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65" tIns="55233" rIns="110465" bIns="5523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27" name="Text Box 47"/>
          <p:cNvSpPr txBox="1">
            <a:spLocks noChangeArrowheads="1"/>
          </p:cNvSpPr>
          <p:nvPr/>
        </p:nvSpPr>
        <p:spPr bwMode="auto">
          <a:xfrm>
            <a:off x="4703763" y="3692525"/>
            <a:ext cx="1866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Тепловой пункт;</a:t>
            </a:r>
          </a:p>
        </p:txBody>
      </p:sp>
      <p:grpSp>
        <p:nvGrpSpPr>
          <p:cNvPr id="13410" name="Group 32"/>
          <p:cNvGrpSpPr>
            <a:grpSpLocks/>
          </p:cNvGrpSpPr>
          <p:nvPr/>
        </p:nvGrpSpPr>
        <p:grpSpPr bwMode="auto">
          <a:xfrm>
            <a:off x="4184650" y="4137025"/>
            <a:ext cx="498475" cy="138113"/>
            <a:chOff x="0" y="-76"/>
            <a:chExt cx="20000" cy="20152"/>
          </a:xfrm>
        </p:grpSpPr>
        <p:sp>
          <p:nvSpPr>
            <p:cNvPr id="605" name="Line 33"/>
            <p:cNvSpPr>
              <a:spLocks noChangeShapeType="1"/>
            </p:cNvSpPr>
            <p:nvPr/>
          </p:nvSpPr>
          <p:spPr bwMode="auto">
            <a:xfrm>
              <a:off x="0" y="9956"/>
              <a:ext cx="20000" cy="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606" name="Oval 34"/>
            <p:cNvSpPr>
              <a:spLocks noChangeArrowheads="1"/>
            </p:cNvSpPr>
            <p:nvPr/>
          </p:nvSpPr>
          <p:spPr bwMode="auto">
            <a:xfrm>
              <a:off x="6657" y="-76"/>
              <a:ext cx="6686" cy="2015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2129" name="Text Box 47"/>
          <p:cNvSpPr txBox="1">
            <a:spLocks noChangeArrowheads="1"/>
          </p:cNvSpPr>
          <p:nvPr/>
        </p:nvSpPr>
        <p:spPr bwMode="auto">
          <a:xfrm>
            <a:off x="4732338" y="4025900"/>
            <a:ext cx="18669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Тепловые сети;</a:t>
            </a:r>
          </a:p>
        </p:txBody>
      </p:sp>
      <p:grpSp>
        <p:nvGrpSpPr>
          <p:cNvPr id="13411" name="Группа 143"/>
          <p:cNvGrpSpPr>
            <a:grpSpLocks/>
          </p:cNvGrpSpPr>
          <p:nvPr/>
        </p:nvGrpSpPr>
        <p:grpSpPr bwMode="auto">
          <a:xfrm>
            <a:off x="4338638" y="2665413"/>
            <a:ext cx="169862" cy="169862"/>
            <a:chOff x="785786" y="6215082"/>
            <a:chExt cx="215900" cy="215900"/>
          </a:xfrm>
        </p:grpSpPr>
        <p:sp>
          <p:nvSpPr>
            <p:cNvPr id="609" name="Овал 608"/>
            <p:cNvSpPr/>
            <p:nvPr/>
          </p:nvSpPr>
          <p:spPr>
            <a:xfrm>
              <a:off x="785786" y="6215082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610" name="Прямая соединительная линия 609"/>
            <p:cNvCxnSpPr/>
            <p:nvPr/>
          </p:nvCxnSpPr>
          <p:spPr>
            <a:xfrm rot="16200000" flipH="1">
              <a:off x="820361" y="6249411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1" name="Прямая соединительная линия 610"/>
            <p:cNvCxnSpPr/>
            <p:nvPr/>
          </p:nvCxnSpPr>
          <p:spPr>
            <a:xfrm rot="16200000" flipH="1">
              <a:off x="820361" y="6249411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131" name="Text Box 47"/>
          <p:cNvSpPr txBox="1">
            <a:spLocks noChangeArrowheads="1"/>
          </p:cNvSpPr>
          <p:nvPr/>
        </p:nvSpPr>
        <p:spPr bwMode="auto">
          <a:xfrm>
            <a:off x="4679950" y="2606675"/>
            <a:ext cx="195262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Очистное сооружение;</a:t>
            </a:r>
          </a:p>
        </p:txBody>
      </p:sp>
      <p:grpSp>
        <p:nvGrpSpPr>
          <p:cNvPr id="13412" name="Group 32"/>
          <p:cNvGrpSpPr>
            <a:grpSpLocks/>
          </p:cNvGrpSpPr>
          <p:nvPr/>
        </p:nvGrpSpPr>
        <p:grpSpPr bwMode="auto">
          <a:xfrm>
            <a:off x="4181475" y="2082800"/>
            <a:ext cx="498475" cy="138113"/>
            <a:chOff x="0" y="-76"/>
            <a:chExt cx="20000" cy="20152"/>
          </a:xfrm>
        </p:grpSpPr>
        <p:sp>
          <p:nvSpPr>
            <p:cNvPr id="614" name="Line 33"/>
            <p:cNvSpPr>
              <a:spLocks noChangeShapeType="1"/>
            </p:cNvSpPr>
            <p:nvPr/>
          </p:nvSpPr>
          <p:spPr bwMode="auto">
            <a:xfrm>
              <a:off x="0" y="9956"/>
              <a:ext cx="20000" cy="8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615" name="Oval 34"/>
            <p:cNvSpPr>
              <a:spLocks noChangeArrowheads="1"/>
            </p:cNvSpPr>
            <p:nvPr/>
          </p:nvSpPr>
          <p:spPr bwMode="auto">
            <a:xfrm>
              <a:off x="6657" y="-76"/>
              <a:ext cx="6686" cy="2015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2133" name="Text Box 47"/>
          <p:cNvSpPr txBox="1">
            <a:spLocks noChangeArrowheads="1"/>
          </p:cNvSpPr>
          <p:nvPr/>
        </p:nvSpPr>
        <p:spPr bwMode="auto">
          <a:xfrm>
            <a:off x="4689475" y="1997075"/>
            <a:ext cx="186531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6376" tIns="73177" rIns="146376" bIns="73177">
            <a:spAutoFit/>
          </a:bodyPr>
          <a:lstStyle/>
          <a:p>
            <a:pPr defTabSz="2162175" eaLnBrk="1" hangingPunct="1">
              <a:buClr>
                <a:schemeClr val="tx1"/>
              </a:buClr>
              <a:buSzPts val="800"/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Водопроводные сети;</a:t>
            </a:r>
          </a:p>
        </p:txBody>
      </p:sp>
      <p:grpSp>
        <p:nvGrpSpPr>
          <p:cNvPr id="13413" name="Group 72"/>
          <p:cNvGrpSpPr>
            <a:grpSpLocks/>
          </p:cNvGrpSpPr>
          <p:nvPr/>
        </p:nvGrpSpPr>
        <p:grpSpPr bwMode="auto">
          <a:xfrm rot="-5400000">
            <a:off x="4253707" y="9079706"/>
            <a:ext cx="176212" cy="371475"/>
            <a:chOff x="4558" y="3793"/>
            <a:chExt cx="136" cy="136"/>
          </a:xfrm>
        </p:grpSpPr>
        <p:sp>
          <p:nvSpPr>
            <p:cNvPr id="2313" name="Line 73"/>
            <p:cNvSpPr>
              <a:spLocks noChangeShapeType="1"/>
            </p:cNvSpPr>
            <p:nvPr/>
          </p:nvSpPr>
          <p:spPr bwMode="auto">
            <a:xfrm rot="5400000" flipV="1">
              <a:off x="4626" y="3861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414" name="Group 74"/>
            <p:cNvGrpSpPr>
              <a:grpSpLocks/>
            </p:cNvGrpSpPr>
            <p:nvPr/>
          </p:nvGrpSpPr>
          <p:grpSpPr bwMode="auto">
            <a:xfrm>
              <a:off x="4558" y="3800"/>
              <a:ext cx="136" cy="121"/>
              <a:chOff x="4558" y="3793"/>
              <a:chExt cx="136" cy="121"/>
            </a:xfrm>
          </p:grpSpPr>
          <p:sp>
            <p:nvSpPr>
              <p:cNvPr id="2315" name="Line 75"/>
              <p:cNvSpPr>
                <a:spLocks noChangeShapeType="1"/>
              </p:cNvSpPr>
              <p:nvPr/>
            </p:nvSpPr>
            <p:spPr bwMode="auto">
              <a:xfrm rot="5400000">
                <a:off x="4626" y="3725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16" name="Line 76"/>
              <p:cNvSpPr>
                <a:spLocks noChangeShapeType="1"/>
              </p:cNvSpPr>
              <p:nvPr/>
            </p:nvSpPr>
            <p:spPr bwMode="auto">
              <a:xfrm rot="5400000">
                <a:off x="4626" y="3785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17" name="Line 77"/>
              <p:cNvSpPr>
                <a:spLocks noChangeShapeType="1"/>
              </p:cNvSpPr>
              <p:nvPr/>
            </p:nvSpPr>
            <p:spPr bwMode="auto">
              <a:xfrm rot="5400000">
                <a:off x="4626" y="3846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135" name="Text Box 78"/>
          <p:cNvSpPr txBox="1">
            <a:spLocks noChangeArrowheads="1"/>
          </p:cNvSpPr>
          <p:nvPr/>
        </p:nvSpPr>
        <p:spPr bwMode="auto">
          <a:xfrm>
            <a:off x="4913313" y="9166225"/>
            <a:ext cx="1471612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2162175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ГТС</a:t>
            </a:r>
          </a:p>
        </p:txBody>
      </p:sp>
      <p:sp>
        <p:nvSpPr>
          <p:cNvPr id="2136" name="Text Box 78"/>
          <p:cNvSpPr txBox="1">
            <a:spLocks noChangeArrowheads="1"/>
          </p:cNvSpPr>
          <p:nvPr/>
        </p:nvSpPr>
        <p:spPr bwMode="auto">
          <a:xfrm>
            <a:off x="4900613" y="8678863"/>
            <a:ext cx="2206625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2162175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Скотомогильники</a:t>
            </a:r>
          </a:p>
        </p:txBody>
      </p:sp>
      <p:grpSp>
        <p:nvGrpSpPr>
          <p:cNvPr id="13415" name="Группа 678"/>
          <p:cNvGrpSpPr>
            <a:grpSpLocks/>
          </p:cNvGrpSpPr>
          <p:nvPr/>
        </p:nvGrpSpPr>
        <p:grpSpPr bwMode="auto">
          <a:xfrm>
            <a:off x="4114800" y="8626475"/>
            <a:ext cx="484188" cy="452438"/>
            <a:chOff x="657225" y="5461803"/>
            <a:chExt cx="390525" cy="386547"/>
          </a:xfrm>
        </p:grpSpPr>
        <p:sp>
          <p:nvSpPr>
            <p:cNvPr id="680" name="Oval 152"/>
            <p:cNvSpPr>
              <a:spLocks noChangeArrowheads="1"/>
            </p:cNvSpPr>
            <p:nvPr/>
          </p:nvSpPr>
          <p:spPr bwMode="auto">
            <a:xfrm>
              <a:off x="725087" y="5648973"/>
              <a:ext cx="177976" cy="172251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lIns="127739" tIns="63882" rIns="127739" bIns="63882" anchor="ctr"/>
            <a:lstStyle/>
            <a:p>
              <a:pPr defTabSz="913752">
                <a:defRPr/>
              </a:pPr>
              <a:endParaRPr lang="ru-RU" dirty="0">
                <a:cs typeface="Arial" pitchFamily="34" charset="0"/>
              </a:endParaRPr>
            </a:p>
          </p:txBody>
        </p:sp>
        <p:sp>
          <p:nvSpPr>
            <p:cNvPr id="681" name="TextBox 680"/>
            <p:cNvSpPr txBox="1"/>
            <p:nvPr/>
          </p:nvSpPr>
          <p:spPr bwMode="auto">
            <a:xfrm>
              <a:off x="657225" y="5634054"/>
              <a:ext cx="390525" cy="2142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12</a:t>
              </a:r>
            </a:p>
          </p:txBody>
        </p:sp>
        <p:grpSp>
          <p:nvGrpSpPr>
            <p:cNvPr id="13416" name="Group 237"/>
            <p:cNvGrpSpPr>
              <a:grpSpLocks/>
            </p:cNvGrpSpPr>
            <p:nvPr/>
          </p:nvGrpSpPr>
          <p:grpSpPr bwMode="auto">
            <a:xfrm>
              <a:off x="713548" y="5461803"/>
              <a:ext cx="214314" cy="152397"/>
              <a:chOff x="4305" y="3554"/>
              <a:chExt cx="135" cy="117"/>
            </a:xfrm>
          </p:grpSpPr>
          <p:sp>
            <p:nvSpPr>
              <p:cNvPr id="2308" name="AutoShape 238"/>
              <p:cNvSpPr>
                <a:spLocks noChangeArrowheads="1"/>
              </p:cNvSpPr>
              <p:nvPr/>
            </p:nvSpPr>
            <p:spPr bwMode="auto">
              <a:xfrm>
                <a:off x="4305" y="3554"/>
                <a:ext cx="135" cy="117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127989" tIns="63995" rIns="127989" bIns="63995" anchor="ctr"/>
              <a:lstStyle/>
              <a:p>
                <a:pPr defTabSz="1544638"/>
                <a:endParaRPr lang="ru-RU" sz="1100"/>
              </a:p>
            </p:txBody>
          </p:sp>
          <p:sp>
            <p:nvSpPr>
              <p:cNvPr id="2309" name="Oval 239"/>
              <p:cNvSpPr>
                <a:spLocks noChangeArrowheads="1"/>
              </p:cNvSpPr>
              <p:nvPr/>
            </p:nvSpPr>
            <p:spPr bwMode="auto">
              <a:xfrm>
                <a:off x="4350" y="362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27989" tIns="63995" rIns="127989" bIns="63995" anchor="ctr"/>
              <a:lstStyle/>
              <a:p>
                <a:pPr defTabSz="1544638"/>
                <a:endParaRPr lang="ru-RU" sz="1100"/>
              </a:p>
            </p:txBody>
          </p:sp>
          <p:grpSp>
            <p:nvGrpSpPr>
              <p:cNvPr id="13417" name="Group 240"/>
              <p:cNvGrpSpPr>
                <a:grpSpLocks/>
              </p:cNvGrpSpPr>
              <p:nvPr/>
            </p:nvGrpSpPr>
            <p:grpSpPr bwMode="auto">
              <a:xfrm>
                <a:off x="4348" y="3622"/>
                <a:ext cx="49" cy="12"/>
                <a:chOff x="4347" y="3622"/>
                <a:chExt cx="49" cy="12"/>
              </a:xfrm>
            </p:grpSpPr>
            <p:sp>
              <p:nvSpPr>
                <p:cNvPr id="2311" name="Line 241"/>
                <p:cNvSpPr>
                  <a:spLocks noChangeShapeType="1"/>
                </p:cNvSpPr>
                <p:nvPr/>
              </p:nvSpPr>
              <p:spPr bwMode="auto">
                <a:xfrm>
                  <a:off x="4347" y="3622"/>
                  <a:ext cx="25" cy="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12" name="Line 24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371" y="3622"/>
                  <a:ext cx="25" cy="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3418" name="Group 66"/>
          <p:cNvGrpSpPr>
            <a:grpSpLocks/>
          </p:cNvGrpSpPr>
          <p:nvPr/>
        </p:nvGrpSpPr>
        <p:grpSpPr bwMode="auto">
          <a:xfrm>
            <a:off x="8499475" y="4376738"/>
            <a:ext cx="284163" cy="358775"/>
            <a:chOff x="783" y="2063"/>
            <a:chExt cx="479" cy="307"/>
          </a:xfrm>
        </p:grpSpPr>
        <p:sp>
          <p:nvSpPr>
            <p:cNvPr id="2280" name="Line 67"/>
            <p:cNvSpPr>
              <a:spLocks noChangeShapeType="1"/>
            </p:cNvSpPr>
            <p:nvPr/>
          </p:nvSpPr>
          <p:spPr bwMode="auto">
            <a:xfrm flipV="1">
              <a:off x="1079" y="2123"/>
              <a:ext cx="1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3419" name="Group 68"/>
            <p:cNvGrpSpPr>
              <a:grpSpLocks/>
            </p:cNvGrpSpPr>
            <p:nvPr/>
          </p:nvGrpSpPr>
          <p:grpSpPr bwMode="auto">
            <a:xfrm>
              <a:off x="783" y="2107"/>
              <a:ext cx="182" cy="265"/>
              <a:chOff x="-1" y="0"/>
              <a:chExt cx="19999" cy="19996"/>
            </a:xfrm>
          </p:grpSpPr>
          <p:grpSp>
            <p:nvGrpSpPr>
              <p:cNvPr id="13420" name="Group 69"/>
              <p:cNvGrpSpPr>
                <a:grpSpLocks/>
              </p:cNvGrpSpPr>
              <p:nvPr/>
            </p:nvGrpSpPr>
            <p:grpSpPr bwMode="auto">
              <a:xfrm>
                <a:off x="4988" y="0"/>
                <a:ext cx="10021" cy="3399"/>
                <a:chOff x="0" y="0"/>
                <a:chExt cx="19994" cy="20006"/>
              </a:xfrm>
            </p:grpSpPr>
            <p:sp>
              <p:nvSpPr>
                <p:cNvPr id="2303" name="Arc 70"/>
                <p:cNvSpPr>
                  <a:spLocks/>
                </p:cNvSpPr>
                <p:nvPr/>
              </p:nvSpPr>
              <p:spPr bwMode="auto">
                <a:xfrm flipH="1">
                  <a:off x="0" y="177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807 h 21600"/>
                    <a:gd name="T4" fmla="*/ 0 w 21600"/>
                    <a:gd name="T5" fmla="*/ 1807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04" name="Arc 71"/>
                <p:cNvSpPr>
                  <a:spLocks/>
                </p:cNvSpPr>
                <p:nvPr/>
              </p:nvSpPr>
              <p:spPr bwMode="auto">
                <a:xfrm>
                  <a:off x="9954" y="0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807 h 21600"/>
                    <a:gd name="T4" fmla="*/ 0 w 21600"/>
                    <a:gd name="T5" fmla="*/ 1807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299" name="Line 72"/>
              <p:cNvSpPr>
                <a:spLocks noChangeShapeType="1"/>
              </p:cNvSpPr>
              <p:nvPr/>
            </p:nvSpPr>
            <p:spPr bwMode="auto">
              <a:xfrm>
                <a:off x="4988" y="3308"/>
                <a:ext cx="43" cy="16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00" name="Line 73"/>
              <p:cNvSpPr>
                <a:spLocks noChangeShapeType="1"/>
              </p:cNvSpPr>
              <p:nvPr/>
            </p:nvSpPr>
            <p:spPr bwMode="auto">
              <a:xfrm>
                <a:off x="14966" y="3307"/>
                <a:ext cx="43" cy="166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01" name="Line 74"/>
              <p:cNvSpPr>
                <a:spLocks noChangeShapeType="1"/>
              </p:cNvSpPr>
              <p:nvPr/>
            </p:nvSpPr>
            <p:spPr bwMode="auto">
              <a:xfrm>
                <a:off x="-1" y="6645"/>
                <a:ext cx="19999" cy="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02" name="Line 75"/>
              <p:cNvSpPr>
                <a:spLocks noChangeShapeType="1"/>
              </p:cNvSpPr>
              <p:nvPr/>
            </p:nvSpPr>
            <p:spPr bwMode="auto">
              <a:xfrm>
                <a:off x="-1" y="11652"/>
                <a:ext cx="19999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421" name="Group 76"/>
            <p:cNvGrpSpPr>
              <a:grpSpLocks/>
            </p:cNvGrpSpPr>
            <p:nvPr/>
          </p:nvGrpSpPr>
          <p:grpSpPr bwMode="auto">
            <a:xfrm>
              <a:off x="988" y="2172"/>
              <a:ext cx="184" cy="199"/>
              <a:chOff x="-1" y="0"/>
              <a:chExt cx="20003" cy="20002"/>
            </a:xfrm>
          </p:grpSpPr>
          <p:grpSp>
            <p:nvGrpSpPr>
              <p:cNvPr id="13422" name="Group 77"/>
              <p:cNvGrpSpPr>
                <a:grpSpLocks/>
              </p:cNvGrpSpPr>
              <p:nvPr/>
            </p:nvGrpSpPr>
            <p:grpSpPr bwMode="auto">
              <a:xfrm>
                <a:off x="4989" y="0"/>
                <a:ext cx="10023" cy="4525"/>
                <a:chOff x="0" y="0"/>
                <a:chExt cx="20002" cy="20000"/>
              </a:xfrm>
            </p:grpSpPr>
            <p:sp>
              <p:nvSpPr>
                <p:cNvPr id="2296" name="Arc 78"/>
                <p:cNvSpPr>
                  <a:spLocks/>
                </p:cNvSpPr>
                <p:nvPr/>
              </p:nvSpPr>
              <p:spPr bwMode="auto">
                <a:xfrm flipH="1">
                  <a:off x="0" y="172"/>
                  <a:ext cx="10044" cy="1982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805 h 21600"/>
                    <a:gd name="T4" fmla="*/ 0 w 21600"/>
                    <a:gd name="T5" fmla="*/ 1805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97" name="Arc 79"/>
                <p:cNvSpPr>
                  <a:spLocks/>
                </p:cNvSpPr>
                <p:nvPr/>
              </p:nvSpPr>
              <p:spPr bwMode="auto">
                <a:xfrm>
                  <a:off x="9958" y="0"/>
                  <a:ext cx="10044" cy="1982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1790 h 21600"/>
                    <a:gd name="T4" fmla="*/ 0 w 21600"/>
                    <a:gd name="T5" fmla="*/ 179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292" name="Line 80"/>
              <p:cNvSpPr>
                <a:spLocks noChangeShapeType="1"/>
              </p:cNvSpPr>
              <p:nvPr/>
            </p:nvSpPr>
            <p:spPr bwMode="auto">
              <a:xfrm>
                <a:off x="498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93" name="Line 81"/>
              <p:cNvSpPr>
                <a:spLocks noChangeShapeType="1"/>
              </p:cNvSpPr>
              <p:nvPr/>
            </p:nvSpPr>
            <p:spPr bwMode="auto">
              <a:xfrm>
                <a:off x="1496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94" name="Line 82"/>
              <p:cNvSpPr>
                <a:spLocks noChangeShapeType="1"/>
              </p:cNvSpPr>
              <p:nvPr/>
            </p:nvSpPr>
            <p:spPr bwMode="auto">
              <a:xfrm>
                <a:off x="-1" y="8890"/>
                <a:ext cx="2000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95" name="Line 83"/>
              <p:cNvSpPr>
                <a:spLocks noChangeShapeType="1"/>
              </p:cNvSpPr>
              <p:nvPr/>
            </p:nvSpPr>
            <p:spPr bwMode="auto">
              <a:xfrm>
                <a:off x="-1" y="15516"/>
                <a:ext cx="20003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283" name="Line 84"/>
            <p:cNvSpPr>
              <a:spLocks noChangeShapeType="1"/>
            </p:cNvSpPr>
            <p:nvPr/>
          </p:nvSpPr>
          <p:spPr bwMode="auto">
            <a:xfrm>
              <a:off x="793" y="2370"/>
              <a:ext cx="4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4" name="Arc 85"/>
            <p:cNvSpPr>
              <a:spLocks/>
            </p:cNvSpPr>
            <p:nvPr/>
          </p:nvSpPr>
          <p:spPr bwMode="auto">
            <a:xfrm flipV="1">
              <a:off x="1216" y="2326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5" name="Arc 86"/>
            <p:cNvSpPr>
              <a:spLocks/>
            </p:cNvSpPr>
            <p:nvPr/>
          </p:nvSpPr>
          <p:spPr bwMode="auto">
            <a:xfrm>
              <a:off x="1216" y="2129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6" name="Arc 87"/>
            <p:cNvSpPr>
              <a:spLocks/>
            </p:cNvSpPr>
            <p:nvPr/>
          </p:nvSpPr>
          <p:spPr bwMode="auto">
            <a:xfrm flipH="1">
              <a:off x="874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7" name="Line 88"/>
            <p:cNvSpPr>
              <a:spLocks noChangeShapeType="1"/>
            </p:cNvSpPr>
            <p:nvPr/>
          </p:nvSpPr>
          <p:spPr bwMode="auto">
            <a:xfrm flipV="1">
              <a:off x="1262" y="2172"/>
              <a:ext cx="0" cy="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8" name="Line 89"/>
            <p:cNvSpPr>
              <a:spLocks noChangeShapeType="1"/>
            </p:cNvSpPr>
            <p:nvPr/>
          </p:nvSpPr>
          <p:spPr bwMode="auto">
            <a:xfrm flipH="1">
              <a:off x="884" y="2063"/>
              <a:ext cx="1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9" name="Arc 90"/>
            <p:cNvSpPr>
              <a:spLocks/>
            </p:cNvSpPr>
            <p:nvPr/>
          </p:nvSpPr>
          <p:spPr bwMode="auto">
            <a:xfrm>
              <a:off x="1033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90" name="Line 91"/>
            <p:cNvSpPr>
              <a:spLocks noChangeShapeType="1"/>
            </p:cNvSpPr>
            <p:nvPr/>
          </p:nvSpPr>
          <p:spPr bwMode="auto">
            <a:xfrm flipH="1">
              <a:off x="1079" y="2129"/>
              <a:ext cx="1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39" name="Text Box 92"/>
          <p:cNvSpPr txBox="1">
            <a:spLocks noChangeArrowheads="1"/>
          </p:cNvSpPr>
          <p:nvPr/>
        </p:nvSpPr>
        <p:spPr bwMode="auto">
          <a:xfrm>
            <a:off x="8966200" y="4024313"/>
            <a:ext cx="321151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478" tIns="55239" rIns="110478" bIns="5523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Месторождение нефти</a:t>
            </a:r>
          </a:p>
        </p:txBody>
      </p:sp>
      <p:sp>
        <p:nvSpPr>
          <p:cNvPr id="2140" name="Text Box 93"/>
          <p:cNvSpPr txBox="1">
            <a:spLocks noChangeArrowheads="1"/>
          </p:cNvSpPr>
          <p:nvPr/>
        </p:nvSpPr>
        <p:spPr bwMode="auto">
          <a:xfrm>
            <a:off x="8966200" y="4356100"/>
            <a:ext cx="32321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478" tIns="55239" rIns="110478" bIns="5523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Нефтеперерабатывающий завод, нефтебаза (др. объекты)</a:t>
            </a:r>
          </a:p>
        </p:txBody>
      </p:sp>
      <p:grpSp>
        <p:nvGrpSpPr>
          <p:cNvPr id="13423" name="Group 94"/>
          <p:cNvGrpSpPr>
            <a:grpSpLocks/>
          </p:cNvGrpSpPr>
          <p:nvPr/>
        </p:nvGrpSpPr>
        <p:grpSpPr bwMode="auto">
          <a:xfrm>
            <a:off x="8507413" y="3968750"/>
            <a:ext cx="244475" cy="261938"/>
            <a:chOff x="2394" y="6885"/>
            <a:chExt cx="457" cy="1027"/>
          </a:xfrm>
        </p:grpSpPr>
        <p:sp>
          <p:nvSpPr>
            <p:cNvPr id="2277" name="Freeform 95"/>
            <p:cNvSpPr>
              <a:spLocks/>
            </p:cNvSpPr>
            <p:nvPr/>
          </p:nvSpPr>
          <p:spPr bwMode="auto">
            <a:xfrm>
              <a:off x="2394" y="7170"/>
              <a:ext cx="457" cy="7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4989" y="0"/>
                  </a:moveTo>
                  <a:lnTo>
                    <a:pt x="14967" y="0"/>
                  </a:lnTo>
                  <a:lnTo>
                    <a:pt x="19956" y="19973"/>
                  </a:lnTo>
                  <a:lnTo>
                    <a:pt x="0" y="19973"/>
                  </a:lnTo>
                  <a:lnTo>
                    <a:pt x="4989" y="0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" name="Freeform 96"/>
            <p:cNvSpPr>
              <a:spLocks/>
            </p:cNvSpPr>
            <p:nvPr/>
          </p:nvSpPr>
          <p:spPr bwMode="auto">
            <a:xfrm>
              <a:off x="2592" y="6885"/>
              <a:ext cx="174" cy="23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w 20000"/>
                <a:gd name="T93" fmla="*/ 0 h 20000"/>
                <a:gd name="T94" fmla="*/ 0 w 20000"/>
                <a:gd name="T95" fmla="*/ 0 h 20000"/>
                <a:gd name="T96" fmla="*/ 0 w 20000"/>
                <a:gd name="T97" fmla="*/ 0 h 20000"/>
                <a:gd name="T98" fmla="*/ 0 w 20000"/>
                <a:gd name="T99" fmla="*/ 0 h 20000"/>
                <a:gd name="T100" fmla="*/ 0 w 20000"/>
                <a:gd name="T101" fmla="*/ 0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3448" y="19655"/>
                  </a:moveTo>
                  <a:lnTo>
                    <a:pt x="2644" y="19914"/>
                  </a:lnTo>
                  <a:lnTo>
                    <a:pt x="2644" y="19310"/>
                  </a:lnTo>
                  <a:lnTo>
                    <a:pt x="1724" y="19310"/>
                  </a:lnTo>
                  <a:lnTo>
                    <a:pt x="1724" y="18017"/>
                  </a:lnTo>
                  <a:lnTo>
                    <a:pt x="920" y="18017"/>
                  </a:lnTo>
                  <a:lnTo>
                    <a:pt x="920" y="15431"/>
                  </a:lnTo>
                  <a:lnTo>
                    <a:pt x="0" y="15431"/>
                  </a:lnTo>
                  <a:lnTo>
                    <a:pt x="0" y="14138"/>
                  </a:lnTo>
                  <a:lnTo>
                    <a:pt x="920" y="13448"/>
                  </a:lnTo>
                  <a:lnTo>
                    <a:pt x="920" y="10259"/>
                  </a:lnTo>
                  <a:lnTo>
                    <a:pt x="1724" y="10259"/>
                  </a:lnTo>
                  <a:lnTo>
                    <a:pt x="1724" y="9569"/>
                  </a:lnTo>
                  <a:lnTo>
                    <a:pt x="2644" y="8966"/>
                  </a:lnTo>
                  <a:lnTo>
                    <a:pt x="2644" y="7672"/>
                  </a:lnTo>
                  <a:lnTo>
                    <a:pt x="3448" y="6983"/>
                  </a:lnTo>
                  <a:lnTo>
                    <a:pt x="3448" y="6379"/>
                  </a:lnTo>
                  <a:lnTo>
                    <a:pt x="4368" y="6379"/>
                  </a:lnTo>
                  <a:lnTo>
                    <a:pt x="4368" y="5690"/>
                  </a:lnTo>
                  <a:lnTo>
                    <a:pt x="5172" y="5690"/>
                  </a:lnTo>
                  <a:lnTo>
                    <a:pt x="5172" y="5086"/>
                  </a:lnTo>
                  <a:lnTo>
                    <a:pt x="6092" y="5086"/>
                  </a:lnTo>
                  <a:lnTo>
                    <a:pt x="6897" y="4397"/>
                  </a:lnTo>
                  <a:lnTo>
                    <a:pt x="16552" y="0"/>
                  </a:lnTo>
                  <a:lnTo>
                    <a:pt x="17241" y="5086"/>
                  </a:lnTo>
                  <a:lnTo>
                    <a:pt x="18161" y="5086"/>
                  </a:lnTo>
                  <a:lnTo>
                    <a:pt x="18966" y="5690"/>
                  </a:lnTo>
                  <a:lnTo>
                    <a:pt x="18966" y="6379"/>
                  </a:lnTo>
                  <a:lnTo>
                    <a:pt x="19885" y="6379"/>
                  </a:lnTo>
                  <a:lnTo>
                    <a:pt x="19885" y="8966"/>
                  </a:lnTo>
                  <a:lnTo>
                    <a:pt x="18966" y="9569"/>
                  </a:lnTo>
                  <a:lnTo>
                    <a:pt x="18966" y="10259"/>
                  </a:lnTo>
                  <a:lnTo>
                    <a:pt x="18161" y="10259"/>
                  </a:lnTo>
                  <a:lnTo>
                    <a:pt x="18161" y="10862"/>
                  </a:lnTo>
                  <a:lnTo>
                    <a:pt x="16437" y="12155"/>
                  </a:lnTo>
                  <a:lnTo>
                    <a:pt x="16437" y="12845"/>
                  </a:lnTo>
                  <a:lnTo>
                    <a:pt x="14713" y="12845"/>
                  </a:lnTo>
                  <a:lnTo>
                    <a:pt x="14713" y="13448"/>
                  </a:lnTo>
                  <a:lnTo>
                    <a:pt x="13793" y="13448"/>
                  </a:lnTo>
                  <a:lnTo>
                    <a:pt x="13793" y="14138"/>
                  </a:lnTo>
                  <a:lnTo>
                    <a:pt x="12069" y="14138"/>
                  </a:lnTo>
                  <a:lnTo>
                    <a:pt x="11264" y="14741"/>
                  </a:lnTo>
                  <a:lnTo>
                    <a:pt x="10345" y="14741"/>
                  </a:lnTo>
                  <a:lnTo>
                    <a:pt x="10345" y="15431"/>
                  </a:lnTo>
                  <a:lnTo>
                    <a:pt x="8621" y="15431"/>
                  </a:lnTo>
                  <a:lnTo>
                    <a:pt x="5172" y="18017"/>
                  </a:lnTo>
                  <a:lnTo>
                    <a:pt x="4368" y="18017"/>
                  </a:lnTo>
                  <a:lnTo>
                    <a:pt x="3448" y="18621"/>
                  </a:lnTo>
                  <a:lnTo>
                    <a:pt x="3448" y="19914"/>
                  </a:lnTo>
                  <a:lnTo>
                    <a:pt x="2644" y="19914"/>
                  </a:lnTo>
                  <a:lnTo>
                    <a:pt x="3448" y="19655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" name="Freeform 97"/>
            <p:cNvSpPr>
              <a:spLocks/>
            </p:cNvSpPr>
            <p:nvPr/>
          </p:nvSpPr>
          <p:spPr bwMode="auto">
            <a:xfrm>
              <a:off x="2394" y="7170"/>
              <a:ext cx="229" cy="7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9956" y="0"/>
                  </a:moveTo>
                  <a:lnTo>
                    <a:pt x="19913" y="0"/>
                  </a:lnTo>
                  <a:lnTo>
                    <a:pt x="19913" y="19973"/>
                  </a:lnTo>
                  <a:lnTo>
                    <a:pt x="0" y="19973"/>
                  </a:lnTo>
                  <a:lnTo>
                    <a:pt x="9956" y="0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424" name="Group 98"/>
          <p:cNvGrpSpPr>
            <a:grpSpLocks/>
          </p:cNvGrpSpPr>
          <p:nvPr/>
        </p:nvGrpSpPr>
        <p:grpSpPr bwMode="auto">
          <a:xfrm>
            <a:off x="8448675" y="4951413"/>
            <a:ext cx="315913" cy="296862"/>
            <a:chOff x="258" y="12222"/>
            <a:chExt cx="457" cy="457"/>
          </a:xfrm>
        </p:grpSpPr>
        <p:sp>
          <p:nvSpPr>
            <p:cNvPr id="2270" name="Oval 99"/>
            <p:cNvSpPr>
              <a:spLocks noChangeArrowheads="1"/>
            </p:cNvSpPr>
            <p:nvPr/>
          </p:nvSpPr>
          <p:spPr bwMode="auto">
            <a:xfrm>
              <a:off x="258" y="12222"/>
              <a:ext cx="457" cy="45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300"/>
            </a:p>
          </p:txBody>
        </p:sp>
        <p:grpSp>
          <p:nvGrpSpPr>
            <p:cNvPr id="13425" name="Group 100"/>
            <p:cNvGrpSpPr>
              <a:grpSpLocks/>
            </p:cNvGrpSpPr>
            <p:nvPr/>
          </p:nvGrpSpPr>
          <p:grpSpPr bwMode="auto">
            <a:xfrm>
              <a:off x="276" y="12276"/>
              <a:ext cx="411" cy="343"/>
              <a:chOff x="0" y="0"/>
              <a:chExt cx="19999" cy="20000"/>
            </a:xfrm>
          </p:grpSpPr>
          <p:grpSp>
            <p:nvGrpSpPr>
              <p:cNvPr id="13426" name="Group 101"/>
              <p:cNvGrpSpPr>
                <a:grpSpLocks/>
              </p:cNvGrpSpPr>
              <p:nvPr/>
            </p:nvGrpSpPr>
            <p:grpSpPr bwMode="auto">
              <a:xfrm>
                <a:off x="0" y="0"/>
                <a:ext cx="19999" cy="20000"/>
                <a:chOff x="0" y="0"/>
                <a:chExt cx="19999" cy="20000"/>
              </a:xfrm>
            </p:grpSpPr>
            <p:sp>
              <p:nvSpPr>
                <p:cNvPr id="2275" name="Freeform 102"/>
                <p:cNvSpPr>
                  <a:spLocks/>
                </p:cNvSpPr>
                <p:nvPr/>
              </p:nvSpPr>
              <p:spPr bwMode="auto">
                <a:xfrm>
                  <a:off x="0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0 w 20000"/>
                    <a:gd name="T19" fmla="*/ 16793 h 20000"/>
                    <a:gd name="T20" fmla="*/ 0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301" y="0"/>
                      </a:moveTo>
                      <a:lnTo>
                        <a:pt x="19903" y="9971"/>
                      </a:lnTo>
                      <a:lnTo>
                        <a:pt x="3301" y="19942"/>
                      </a:lnTo>
                      <a:lnTo>
                        <a:pt x="2913" y="19009"/>
                      </a:lnTo>
                      <a:lnTo>
                        <a:pt x="2913" y="18542"/>
                      </a:lnTo>
                      <a:lnTo>
                        <a:pt x="1456" y="18542"/>
                      </a:lnTo>
                      <a:lnTo>
                        <a:pt x="1456" y="17668"/>
                      </a:lnTo>
                      <a:lnTo>
                        <a:pt x="680" y="17668"/>
                      </a:lnTo>
                      <a:lnTo>
                        <a:pt x="680" y="16793"/>
                      </a:lnTo>
                      <a:lnTo>
                        <a:pt x="0" y="16793"/>
                      </a:lnTo>
                      <a:lnTo>
                        <a:pt x="0" y="10262"/>
                      </a:lnTo>
                      <a:lnTo>
                        <a:pt x="680" y="10262"/>
                      </a:lnTo>
                      <a:lnTo>
                        <a:pt x="680" y="5423"/>
                      </a:lnTo>
                      <a:lnTo>
                        <a:pt x="1456" y="5423"/>
                      </a:lnTo>
                      <a:lnTo>
                        <a:pt x="1456" y="4548"/>
                      </a:lnTo>
                      <a:lnTo>
                        <a:pt x="2136" y="4140"/>
                      </a:lnTo>
                      <a:lnTo>
                        <a:pt x="2136" y="3673"/>
                      </a:lnTo>
                      <a:lnTo>
                        <a:pt x="2913" y="3673"/>
                      </a:lnTo>
                      <a:lnTo>
                        <a:pt x="2913" y="2799"/>
                      </a:lnTo>
                      <a:lnTo>
                        <a:pt x="3592" y="2799"/>
                      </a:lnTo>
                      <a:lnTo>
                        <a:pt x="3592" y="1516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76" name="Freeform 103"/>
                <p:cNvSpPr>
                  <a:spLocks/>
                </p:cNvSpPr>
                <p:nvPr/>
              </p:nvSpPr>
              <p:spPr bwMode="auto">
                <a:xfrm>
                  <a:off x="9975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1 w 20000"/>
                    <a:gd name="T19" fmla="*/ 16793 h 20000"/>
                    <a:gd name="T20" fmla="*/ 1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6602" y="0"/>
                      </a:moveTo>
                      <a:lnTo>
                        <a:pt x="0" y="9971"/>
                      </a:lnTo>
                      <a:lnTo>
                        <a:pt x="16602" y="19942"/>
                      </a:lnTo>
                      <a:lnTo>
                        <a:pt x="16990" y="19009"/>
                      </a:lnTo>
                      <a:lnTo>
                        <a:pt x="16990" y="18542"/>
                      </a:lnTo>
                      <a:lnTo>
                        <a:pt x="18447" y="18542"/>
                      </a:lnTo>
                      <a:lnTo>
                        <a:pt x="18447" y="17668"/>
                      </a:lnTo>
                      <a:lnTo>
                        <a:pt x="19223" y="17668"/>
                      </a:lnTo>
                      <a:lnTo>
                        <a:pt x="19223" y="16793"/>
                      </a:lnTo>
                      <a:lnTo>
                        <a:pt x="19903" y="16793"/>
                      </a:lnTo>
                      <a:lnTo>
                        <a:pt x="19903" y="10262"/>
                      </a:lnTo>
                      <a:lnTo>
                        <a:pt x="19223" y="10262"/>
                      </a:lnTo>
                      <a:lnTo>
                        <a:pt x="19223" y="5423"/>
                      </a:lnTo>
                      <a:lnTo>
                        <a:pt x="18447" y="5423"/>
                      </a:lnTo>
                      <a:lnTo>
                        <a:pt x="18447" y="4548"/>
                      </a:lnTo>
                      <a:lnTo>
                        <a:pt x="17767" y="4140"/>
                      </a:lnTo>
                      <a:lnTo>
                        <a:pt x="17767" y="3673"/>
                      </a:lnTo>
                      <a:lnTo>
                        <a:pt x="16990" y="3673"/>
                      </a:lnTo>
                      <a:lnTo>
                        <a:pt x="16990" y="2799"/>
                      </a:lnTo>
                      <a:lnTo>
                        <a:pt x="16311" y="2799"/>
                      </a:lnTo>
                      <a:lnTo>
                        <a:pt x="16311" y="1516"/>
                      </a:lnTo>
                      <a:lnTo>
                        <a:pt x="166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273" name="Line 104"/>
              <p:cNvSpPr>
                <a:spLocks noChangeShapeType="1"/>
              </p:cNvSpPr>
              <p:nvPr/>
            </p:nvSpPr>
            <p:spPr bwMode="auto">
              <a:xfrm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74" name="Line 105"/>
              <p:cNvSpPr>
                <a:spLocks noChangeShapeType="1"/>
              </p:cNvSpPr>
              <p:nvPr/>
            </p:nvSpPr>
            <p:spPr bwMode="auto">
              <a:xfrm flipV="1"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143" name="Text Box 106"/>
          <p:cNvSpPr txBox="1">
            <a:spLocks noChangeArrowheads="1"/>
          </p:cNvSpPr>
          <p:nvPr/>
        </p:nvSpPr>
        <p:spPr bwMode="auto">
          <a:xfrm>
            <a:off x="8948738" y="4856163"/>
            <a:ext cx="34861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462" tIns="55230" rIns="110462" bIns="5523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НПС с наименованием и километром трассы на котором она расположена, производ. насоса;</a:t>
            </a:r>
          </a:p>
        </p:txBody>
      </p:sp>
      <p:grpSp>
        <p:nvGrpSpPr>
          <p:cNvPr id="13427" name="Group 109"/>
          <p:cNvGrpSpPr>
            <a:grpSpLocks/>
          </p:cNvGrpSpPr>
          <p:nvPr/>
        </p:nvGrpSpPr>
        <p:grpSpPr bwMode="auto">
          <a:xfrm>
            <a:off x="8396288" y="5410200"/>
            <a:ext cx="430212" cy="203200"/>
            <a:chOff x="1728" y="3168"/>
            <a:chExt cx="7776" cy="2160"/>
          </a:xfrm>
        </p:grpSpPr>
        <p:grpSp>
          <p:nvGrpSpPr>
            <p:cNvPr id="13429" name="Group 110"/>
            <p:cNvGrpSpPr>
              <a:grpSpLocks/>
            </p:cNvGrpSpPr>
            <p:nvPr/>
          </p:nvGrpSpPr>
          <p:grpSpPr bwMode="auto">
            <a:xfrm>
              <a:off x="1728" y="3168"/>
              <a:ext cx="7776" cy="2160"/>
              <a:chOff x="1728" y="3168"/>
              <a:chExt cx="7776" cy="2160"/>
            </a:xfrm>
          </p:grpSpPr>
          <p:sp>
            <p:nvSpPr>
              <p:cNvPr id="2249" name="Oval 111"/>
              <p:cNvSpPr>
                <a:spLocks noChangeArrowheads="1"/>
              </p:cNvSpPr>
              <p:nvPr/>
            </p:nvSpPr>
            <p:spPr bwMode="auto">
              <a:xfrm>
                <a:off x="2016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50" name="Oval 112"/>
              <p:cNvSpPr>
                <a:spLocks noChangeArrowheads="1"/>
              </p:cNvSpPr>
              <p:nvPr/>
            </p:nvSpPr>
            <p:spPr bwMode="auto">
              <a:xfrm>
                <a:off x="2448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51" name="Oval 113"/>
              <p:cNvSpPr>
                <a:spLocks noChangeArrowheads="1"/>
              </p:cNvSpPr>
              <p:nvPr/>
            </p:nvSpPr>
            <p:spPr bwMode="auto">
              <a:xfrm>
                <a:off x="2880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52" name="Oval 114"/>
              <p:cNvSpPr>
                <a:spLocks noChangeArrowheads="1"/>
              </p:cNvSpPr>
              <p:nvPr/>
            </p:nvSpPr>
            <p:spPr bwMode="auto">
              <a:xfrm>
                <a:off x="3312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53" name="Oval 115"/>
              <p:cNvSpPr>
                <a:spLocks noChangeArrowheads="1"/>
              </p:cNvSpPr>
              <p:nvPr/>
            </p:nvSpPr>
            <p:spPr bwMode="auto">
              <a:xfrm>
                <a:off x="7632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54" name="Oval 116"/>
              <p:cNvSpPr>
                <a:spLocks noChangeArrowheads="1"/>
              </p:cNvSpPr>
              <p:nvPr/>
            </p:nvSpPr>
            <p:spPr bwMode="auto">
              <a:xfrm>
                <a:off x="8064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55" name="Oval 117"/>
              <p:cNvSpPr>
                <a:spLocks noChangeArrowheads="1"/>
              </p:cNvSpPr>
              <p:nvPr/>
            </p:nvSpPr>
            <p:spPr bwMode="auto">
              <a:xfrm>
                <a:off x="8496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56" name="Oval 118"/>
              <p:cNvSpPr>
                <a:spLocks noChangeArrowheads="1"/>
              </p:cNvSpPr>
              <p:nvPr/>
            </p:nvSpPr>
            <p:spPr bwMode="auto">
              <a:xfrm>
                <a:off x="8928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57" name="Rectangle 119"/>
              <p:cNvSpPr>
                <a:spLocks noChangeArrowheads="1"/>
              </p:cNvSpPr>
              <p:nvPr/>
            </p:nvSpPr>
            <p:spPr bwMode="auto">
              <a:xfrm>
                <a:off x="1728" y="4752"/>
                <a:ext cx="7776" cy="28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58" name="AutoShape 120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7488" cy="1440"/>
              </a:xfrm>
              <a:prstGeom prst="roundRect">
                <a:avLst>
                  <a:gd name="adj" fmla="val 38889"/>
                </a:avLst>
              </a:prstGeom>
              <a:gradFill rotWithShape="0">
                <a:gsLst>
                  <a:gs pos="0">
                    <a:srgbClr val="969696"/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59" name="AutoShape 121"/>
              <p:cNvSpPr>
                <a:spLocks noChangeArrowheads="1"/>
              </p:cNvSpPr>
              <p:nvPr/>
            </p:nvSpPr>
            <p:spPr bwMode="auto">
              <a:xfrm>
                <a:off x="5472" y="3168"/>
                <a:ext cx="432" cy="288"/>
              </a:xfrm>
              <a:prstGeom prst="flowChartMagneticDisk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60" name="Line 122"/>
              <p:cNvSpPr>
                <a:spLocks noChangeShapeType="1"/>
              </p:cNvSpPr>
              <p:nvPr/>
            </p:nvSpPr>
            <p:spPr bwMode="auto">
              <a:xfrm>
                <a:off x="8928" y="3312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1" name="Line 123"/>
              <p:cNvSpPr>
                <a:spLocks noChangeShapeType="1"/>
              </p:cNvSpPr>
              <p:nvPr/>
            </p:nvSpPr>
            <p:spPr bwMode="auto">
              <a:xfrm>
                <a:off x="2304" y="3312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2" name="Line 124"/>
              <p:cNvSpPr>
                <a:spLocks noChangeShapeType="1"/>
              </p:cNvSpPr>
              <p:nvPr/>
            </p:nvSpPr>
            <p:spPr bwMode="auto">
              <a:xfrm>
                <a:off x="5904" y="3456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3" name="Line 125"/>
              <p:cNvSpPr>
                <a:spLocks noChangeShapeType="1"/>
              </p:cNvSpPr>
              <p:nvPr/>
            </p:nvSpPr>
            <p:spPr bwMode="auto">
              <a:xfrm>
                <a:off x="5472" y="3600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4" name="Line 126"/>
              <p:cNvSpPr>
                <a:spLocks noChangeShapeType="1"/>
              </p:cNvSpPr>
              <p:nvPr/>
            </p:nvSpPr>
            <p:spPr bwMode="auto">
              <a:xfrm>
                <a:off x="5472" y="417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5" name="Line 127"/>
              <p:cNvSpPr>
                <a:spLocks noChangeShapeType="1"/>
              </p:cNvSpPr>
              <p:nvPr/>
            </p:nvSpPr>
            <p:spPr bwMode="auto">
              <a:xfrm>
                <a:off x="5472" y="4464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6" name="Line 128"/>
              <p:cNvSpPr>
                <a:spLocks noChangeShapeType="1"/>
              </p:cNvSpPr>
              <p:nvPr/>
            </p:nvSpPr>
            <p:spPr bwMode="auto">
              <a:xfrm>
                <a:off x="5472" y="489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7" name="Line 129"/>
              <p:cNvSpPr>
                <a:spLocks noChangeShapeType="1"/>
              </p:cNvSpPr>
              <p:nvPr/>
            </p:nvSpPr>
            <p:spPr bwMode="auto">
              <a:xfrm>
                <a:off x="5472" y="3888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8" name="Rectangle 130"/>
              <p:cNvSpPr>
                <a:spLocks noChangeArrowheads="1"/>
              </p:cNvSpPr>
              <p:nvPr/>
            </p:nvSpPr>
            <p:spPr bwMode="auto">
              <a:xfrm>
                <a:off x="3024" y="3312"/>
                <a:ext cx="144" cy="1440"/>
              </a:xfrm>
              <a:prstGeom prst="rect">
                <a:avLst/>
              </a:prstGeom>
              <a:gradFill rotWithShape="0">
                <a:gsLst>
                  <a:gs pos="0">
                    <a:srgbClr val="4D4D4D"/>
                  </a:gs>
                  <a:gs pos="100000">
                    <a:srgbClr val="24242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  <p:sp>
            <p:nvSpPr>
              <p:cNvPr id="2269" name="Rectangle 131"/>
              <p:cNvSpPr>
                <a:spLocks noChangeArrowheads="1"/>
              </p:cNvSpPr>
              <p:nvPr/>
            </p:nvSpPr>
            <p:spPr bwMode="auto">
              <a:xfrm>
                <a:off x="8208" y="3312"/>
                <a:ext cx="144" cy="1440"/>
              </a:xfrm>
              <a:prstGeom prst="rect">
                <a:avLst/>
              </a:prstGeom>
              <a:gradFill rotWithShape="0">
                <a:gsLst>
                  <a:gs pos="0">
                    <a:srgbClr val="4D4D4D"/>
                  </a:gs>
                  <a:gs pos="100000">
                    <a:srgbClr val="24242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1300"/>
              </a:p>
            </p:txBody>
          </p:sp>
        </p:grpSp>
        <p:sp>
          <p:nvSpPr>
            <p:cNvPr id="2248" name="Line 132"/>
            <p:cNvSpPr>
              <a:spLocks noChangeShapeType="1"/>
            </p:cNvSpPr>
            <p:nvPr/>
          </p:nvSpPr>
          <p:spPr bwMode="auto">
            <a:xfrm>
              <a:off x="5472" y="3456"/>
              <a:ext cx="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45" name="Text Box 133"/>
          <p:cNvSpPr txBox="1">
            <a:spLocks noChangeArrowheads="1"/>
          </p:cNvSpPr>
          <p:nvPr/>
        </p:nvSpPr>
        <p:spPr bwMode="auto">
          <a:xfrm>
            <a:off x="8940800" y="5364163"/>
            <a:ext cx="379095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478" tIns="55239" rIns="110478" bIns="55239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Нефтеналивной терминал ж/д транспорта</a:t>
            </a:r>
          </a:p>
        </p:txBody>
      </p:sp>
      <p:sp>
        <p:nvSpPr>
          <p:cNvPr id="2146" name="Text Box 15"/>
          <p:cNvSpPr txBox="1">
            <a:spLocks noChangeArrowheads="1"/>
          </p:cNvSpPr>
          <p:nvPr/>
        </p:nvSpPr>
        <p:spPr bwMode="auto">
          <a:xfrm>
            <a:off x="9021763" y="6121400"/>
            <a:ext cx="12922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6" rIns="91371" bIns="45686">
            <a:spAutoFit/>
          </a:bodyPr>
          <a:lstStyle/>
          <a:p>
            <a:pPr defTabSz="911225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</a:rPr>
              <a:t>Граница лесхоза;</a:t>
            </a:r>
          </a:p>
        </p:txBody>
      </p:sp>
      <p:sp>
        <p:nvSpPr>
          <p:cNvPr id="2147" name="Line 271"/>
          <p:cNvSpPr>
            <a:spLocks noChangeShapeType="1"/>
          </p:cNvSpPr>
          <p:nvPr/>
        </p:nvSpPr>
        <p:spPr bwMode="auto">
          <a:xfrm>
            <a:off x="8462963" y="6524625"/>
            <a:ext cx="357187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 lIns="65300" tIns="32650" rIns="65300" bIns="32650" anchor="ctr"/>
          <a:lstStyle/>
          <a:p>
            <a:endParaRPr lang="ru-RU"/>
          </a:p>
        </p:txBody>
      </p:sp>
      <p:sp>
        <p:nvSpPr>
          <p:cNvPr id="2148" name="Text Box 272"/>
          <p:cNvSpPr txBox="1">
            <a:spLocks noChangeArrowheads="1"/>
          </p:cNvSpPr>
          <p:nvPr/>
        </p:nvSpPr>
        <p:spPr bwMode="auto">
          <a:xfrm>
            <a:off x="9102725" y="6380163"/>
            <a:ext cx="3635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Граница особо охраняемой территорий (заповедник, заказник, национальный парк);</a:t>
            </a:r>
          </a:p>
        </p:txBody>
      </p:sp>
      <p:sp>
        <p:nvSpPr>
          <p:cNvPr id="780" name="Line 273"/>
          <p:cNvSpPr>
            <a:spLocks noChangeShapeType="1"/>
          </p:cNvSpPr>
          <p:nvPr/>
        </p:nvSpPr>
        <p:spPr bwMode="auto">
          <a:xfrm>
            <a:off x="8462963" y="6832600"/>
            <a:ext cx="357187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150" name="Text Box 274"/>
          <p:cNvSpPr txBox="1">
            <a:spLocks noChangeArrowheads="1"/>
          </p:cNvSpPr>
          <p:nvPr/>
        </p:nvSpPr>
        <p:spPr bwMode="auto">
          <a:xfrm>
            <a:off x="9107488" y="6762750"/>
            <a:ext cx="320198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Граница лесов Министерства обороны;</a:t>
            </a:r>
          </a:p>
        </p:txBody>
      </p:sp>
      <p:sp>
        <p:nvSpPr>
          <p:cNvPr id="2151" name="Полилиния 781"/>
          <p:cNvSpPr>
            <a:spLocks noChangeArrowheads="1"/>
          </p:cNvSpPr>
          <p:nvPr/>
        </p:nvSpPr>
        <p:spPr bwMode="auto">
          <a:xfrm>
            <a:off x="8451850" y="6203950"/>
            <a:ext cx="379413" cy="65088"/>
          </a:xfrm>
          <a:custGeom>
            <a:avLst/>
            <a:gdLst>
              <a:gd name="T0" fmla="*/ 0 w 173736"/>
              <a:gd name="T1" fmla="*/ 1058088809 h 46037"/>
              <a:gd name="T2" fmla="*/ 2147483647 w 173736"/>
              <a:gd name="T3" fmla="*/ 1058088809 h 46037"/>
              <a:gd name="T4" fmla="*/ 0 60000 65536"/>
              <a:gd name="T5" fmla="*/ 0 60000 65536"/>
              <a:gd name="T6" fmla="*/ 0 w 173736"/>
              <a:gd name="T7" fmla="*/ 0 h 46037"/>
              <a:gd name="T8" fmla="*/ 173736 w 173736"/>
              <a:gd name="T9" fmla="*/ 46037 h 460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3736" h="46037">
                <a:moveTo>
                  <a:pt x="0" y="0"/>
                </a:moveTo>
                <a:lnTo>
                  <a:pt x="173736" y="0"/>
                </a:lnTo>
              </a:path>
            </a:pathLst>
          </a:custGeom>
          <a:solidFill>
            <a:schemeClr val="bg1">
              <a:alpha val="36078"/>
            </a:schemeClr>
          </a:solidFill>
          <a:ln w="38100" algn="ctr">
            <a:solidFill>
              <a:srgbClr val="006600"/>
            </a:solidFill>
            <a:miter lim="800000"/>
            <a:headEnd/>
            <a:tailEnd/>
          </a:ln>
        </p:spPr>
        <p:txBody>
          <a:bodyPr lIns="91420" tIns="45710" rIns="91420" bIns="45710" anchor="ctr"/>
          <a:lstStyle/>
          <a:p>
            <a:endParaRPr lang="ru-RU"/>
          </a:p>
        </p:txBody>
      </p:sp>
      <p:grpSp>
        <p:nvGrpSpPr>
          <p:cNvPr id="13430" name="Group 131"/>
          <p:cNvGrpSpPr>
            <a:grpSpLocks/>
          </p:cNvGrpSpPr>
          <p:nvPr/>
        </p:nvGrpSpPr>
        <p:grpSpPr bwMode="auto">
          <a:xfrm>
            <a:off x="8556625" y="7058025"/>
            <a:ext cx="266700" cy="450850"/>
            <a:chOff x="6436" y="1709"/>
            <a:chExt cx="272" cy="336"/>
          </a:xfrm>
        </p:grpSpPr>
        <p:sp>
          <p:nvSpPr>
            <p:cNvPr id="13508" name="Oval 152"/>
            <p:cNvSpPr>
              <a:spLocks noChangeArrowheads="1"/>
            </p:cNvSpPr>
            <p:nvPr/>
          </p:nvSpPr>
          <p:spPr bwMode="auto">
            <a:xfrm>
              <a:off x="6436" y="1894"/>
              <a:ext cx="272" cy="137"/>
            </a:xfrm>
            <a:prstGeom prst="ellipse">
              <a:avLst/>
            </a:prstGeom>
            <a:solidFill>
              <a:srgbClr val="10E046"/>
            </a:solidFill>
            <a:ln w="9525" algn="ctr">
              <a:solidFill>
                <a:srgbClr val="00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none" lIns="127723" tIns="63875" rIns="127723" bIns="63875" anchor="ctr"/>
            <a:lstStyle/>
            <a:p>
              <a:pPr defTabSz="911225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85" name="TextBox 509"/>
            <p:cNvSpPr txBox="1">
              <a:spLocks noChangeArrowheads="1"/>
            </p:cNvSpPr>
            <p:nvPr/>
          </p:nvSpPr>
          <p:spPr bwMode="auto">
            <a:xfrm>
              <a:off x="6514" y="1907"/>
              <a:ext cx="13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12727">
                <a:defRPr/>
              </a:pPr>
              <a:r>
                <a:rPr lang="ru-RU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</a:t>
              </a:r>
            </a:p>
          </p:txBody>
        </p:sp>
        <p:pic>
          <p:nvPicPr>
            <p:cNvPr id="2246" name="Рисунок 612" descr="рослесхо_0.tmp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36" y="1709"/>
              <a:ext cx="272" cy="185"/>
            </a:xfrm>
            <a:prstGeom prst="rect">
              <a:avLst/>
            </a:prstGeom>
            <a:solidFill>
              <a:srgbClr val="10E046"/>
            </a:solidFill>
            <a:ln w="9525">
              <a:solidFill>
                <a:srgbClr val="10E046"/>
              </a:solidFill>
              <a:miter lim="800000"/>
              <a:headEnd/>
              <a:tailEnd/>
            </a:ln>
          </p:spPr>
        </p:pic>
      </p:grpSp>
      <p:sp>
        <p:nvSpPr>
          <p:cNvPr id="2153" name="Text Box 15"/>
          <p:cNvSpPr txBox="1">
            <a:spLocks noChangeArrowheads="1"/>
          </p:cNvSpPr>
          <p:nvPr/>
        </p:nvSpPr>
        <p:spPr bwMode="auto">
          <a:xfrm>
            <a:off x="9012238" y="7180263"/>
            <a:ext cx="17287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Лесхоз;</a:t>
            </a:r>
          </a:p>
        </p:txBody>
      </p:sp>
      <p:sp>
        <p:nvSpPr>
          <p:cNvPr id="2154" name="Text Box 274"/>
          <p:cNvSpPr txBox="1">
            <a:spLocks noChangeArrowheads="1"/>
          </p:cNvSpPr>
          <p:nvPr/>
        </p:nvSpPr>
        <p:spPr bwMode="auto">
          <a:xfrm>
            <a:off x="9029700" y="7631113"/>
            <a:ext cx="12874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defTabSz="1277938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Арендатор леса;</a:t>
            </a:r>
          </a:p>
        </p:txBody>
      </p:sp>
      <p:sp>
        <p:nvSpPr>
          <p:cNvPr id="2155" name="Oval 259"/>
          <p:cNvSpPr>
            <a:spLocks noChangeArrowheads="1"/>
          </p:cNvSpPr>
          <p:nvPr/>
        </p:nvSpPr>
        <p:spPr bwMode="auto">
          <a:xfrm>
            <a:off x="8602663" y="7650163"/>
            <a:ext cx="158750" cy="192087"/>
          </a:xfrm>
          <a:prstGeom prst="ellipse">
            <a:avLst/>
          </a:prstGeom>
          <a:noFill/>
          <a:ln w="28575">
            <a:solidFill>
              <a:srgbClr val="DF25BC"/>
            </a:solidFill>
            <a:round/>
            <a:headEnd/>
            <a:tailEnd/>
          </a:ln>
        </p:spPr>
        <p:txBody>
          <a:bodyPr wrap="none" lIns="91420" tIns="45710" rIns="91420" bIns="45710" anchor="ctr"/>
          <a:lstStyle/>
          <a:p>
            <a:pPr algn="ctr"/>
            <a:r>
              <a:rPr lang="ru-RU" sz="1600">
                <a:latin typeface="Calibri" pitchFamily="34" charset="0"/>
              </a:rPr>
              <a:t>2</a:t>
            </a:r>
          </a:p>
        </p:txBody>
      </p:sp>
      <p:sp>
        <p:nvSpPr>
          <p:cNvPr id="2156" name="Полилиния 789"/>
          <p:cNvSpPr>
            <a:spLocks noChangeArrowheads="1"/>
          </p:cNvSpPr>
          <p:nvPr/>
        </p:nvSpPr>
        <p:spPr bwMode="auto">
          <a:xfrm>
            <a:off x="8451850" y="5916613"/>
            <a:ext cx="379413" cy="65087"/>
          </a:xfrm>
          <a:custGeom>
            <a:avLst/>
            <a:gdLst>
              <a:gd name="T0" fmla="*/ 0 w 173736"/>
              <a:gd name="T1" fmla="*/ 1057636786 h 46037"/>
              <a:gd name="T2" fmla="*/ 2147483647 w 173736"/>
              <a:gd name="T3" fmla="*/ 1057636786 h 46037"/>
              <a:gd name="T4" fmla="*/ 0 60000 65536"/>
              <a:gd name="T5" fmla="*/ 0 60000 65536"/>
              <a:gd name="T6" fmla="*/ 0 w 173736"/>
              <a:gd name="T7" fmla="*/ 0 h 46037"/>
              <a:gd name="T8" fmla="*/ 173736 w 173736"/>
              <a:gd name="T9" fmla="*/ 46037 h 460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3736" h="46037">
                <a:moveTo>
                  <a:pt x="0" y="0"/>
                </a:moveTo>
                <a:lnTo>
                  <a:pt x="173736" y="0"/>
                </a:lnTo>
              </a:path>
            </a:pathLst>
          </a:custGeom>
          <a:solidFill>
            <a:schemeClr val="bg1">
              <a:alpha val="36078"/>
            </a:scheme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lIns="91420" tIns="45710" rIns="91420" bIns="45710" anchor="ctr"/>
          <a:lstStyle/>
          <a:p>
            <a:endParaRPr lang="ru-RU"/>
          </a:p>
        </p:txBody>
      </p:sp>
      <p:sp>
        <p:nvSpPr>
          <p:cNvPr id="2157" name="Text Box 15"/>
          <p:cNvSpPr txBox="1">
            <a:spLocks noChangeArrowheads="1"/>
          </p:cNvSpPr>
          <p:nvPr/>
        </p:nvSpPr>
        <p:spPr bwMode="auto">
          <a:xfrm>
            <a:off x="9010650" y="5753100"/>
            <a:ext cx="25495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6" rIns="91371" bIns="45686">
            <a:spAutoFit/>
          </a:bodyPr>
          <a:lstStyle/>
          <a:p>
            <a:pPr defTabSz="911225" eaLnBrk="1" hangingPunct="1"/>
            <a:r>
              <a:rPr lang="ru-RU" sz="1100" b="1">
                <a:latin typeface="Times New Roman" pitchFamily="18" charset="0"/>
              </a:rPr>
              <a:t>Граница территории (ФО, субъекта, </a:t>
            </a:r>
          </a:p>
          <a:p>
            <a:pPr defTabSz="911225" eaLnBrk="1" hangingPunct="1"/>
            <a:r>
              <a:rPr lang="ru-RU" sz="1100" b="1">
                <a:latin typeface="Times New Roman" pitchFamily="18" charset="0"/>
              </a:rPr>
              <a:t>МР, ГО, насел. пункта);</a:t>
            </a:r>
          </a:p>
        </p:txBody>
      </p:sp>
      <p:sp>
        <p:nvSpPr>
          <p:cNvPr id="2158" name="Rectangle 50"/>
          <p:cNvSpPr>
            <a:spLocks noChangeArrowheads="1"/>
          </p:cNvSpPr>
          <p:nvPr/>
        </p:nvSpPr>
        <p:spPr bwMode="auto">
          <a:xfrm>
            <a:off x="8702675" y="7843838"/>
            <a:ext cx="354171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877" tIns="192720" rIns="381877" bIns="192720" anchor="ctr">
            <a:spAutoFit/>
          </a:bodyPr>
          <a:lstStyle/>
          <a:p>
            <a:pPr defTabSz="2605088"/>
            <a:r>
              <a:rPr lang="ru-RU" sz="1100">
                <a:cs typeface="Times New Roman" pitchFamily="18" charset="0"/>
              </a:rPr>
              <a:t> Очаг природного пожара;</a:t>
            </a:r>
          </a:p>
        </p:txBody>
      </p:sp>
      <p:pic>
        <p:nvPicPr>
          <p:cNvPr id="2159" name="Picture 89" descr="пламя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609013" y="7907338"/>
            <a:ext cx="214312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" name="Овал 167"/>
          <p:cNvSpPr>
            <a:spLocks noChangeArrowheads="1"/>
          </p:cNvSpPr>
          <p:nvPr/>
        </p:nvSpPr>
        <p:spPr bwMode="auto">
          <a:xfrm>
            <a:off x="8466138" y="8461375"/>
            <a:ext cx="503237" cy="211138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110396" tIns="55198" rIns="110396" bIns="55198"/>
          <a:lstStyle/>
          <a:p>
            <a:pPr defTabSz="911225"/>
            <a:endParaRPr lang="ru-RU">
              <a:latin typeface="Calibri" pitchFamily="34" charset="0"/>
            </a:endParaRPr>
          </a:p>
        </p:txBody>
      </p:sp>
      <p:sp>
        <p:nvSpPr>
          <p:cNvPr id="2161" name="Text Box 117"/>
          <p:cNvSpPr txBox="1">
            <a:spLocks noChangeArrowheads="1"/>
          </p:cNvSpPr>
          <p:nvPr/>
        </p:nvSpPr>
        <p:spPr bwMode="auto">
          <a:xfrm>
            <a:off x="8999538" y="8432800"/>
            <a:ext cx="3400425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96" tIns="55198" rIns="110396" bIns="55198">
            <a:spAutoFit/>
          </a:bodyPr>
          <a:lstStyle/>
          <a:p>
            <a:pPr defTabSz="911225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Размещение эвакуированного населения</a:t>
            </a:r>
          </a:p>
        </p:txBody>
      </p:sp>
      <p:sp>
        <p:nvSpPr>
          <p:cNvPr id="2162" name="Text Box 50"/>
          <p:cNvSpPr txBox="1">
            <a:spLocks noChangeArrowheads="1"/>
          </p:cNvSpPr>
          <p:nvPr/>
        </p:nvSpPr>
        <p:spPr bwMode="auto">
          <a:xfrm>
            <a:off x="4845050" y="8166100"/>
            <a:ext cx="1930400" cy="249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78750" tIns="39378" rIns="78750" bIns="39378">
            <a:spAutoFit/>
          </a:bodyPr>
          <a:lstStyle/>
          <a:p>
            <a:pPr defTabSz="866775" eaLnBrk="1" hangingPunct="1">
              <a:spcBef>
                <a:spcPct val="50000"/>
              </a:spcBef>
            </a:pPr>
            <a:r>
              <a:rPr lang="ru-RU" sz="11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Вертолетные площадки</a:t>
            </a:r>
          </a:p>
        </p:txBody>
      </p:sp>
      <p:grpSp>
        <p:nvGrpSpPr>
          <p:cNvPr id="13431" name="Группа 796"/>
          <p:cNvGrpSpPr>
            <a:grpSpLocks/>
          </p:cNvGrpSpPr>
          <p:nvPr/>
        </p:nvGrpSpPr>
        <p:grpSpPr bwMode="auto">
          <a:xfrm>
            <a:off x="4159250" y="8180388"/>
            <a:ext cx="317500" cy="295275"/>
            <a:chOff x="1193267" y="4397868"/>
            <a:chExt cx="180325" cy="186832"/>
          </a:xfrm>
        </p:grpSpPr>
        <p:sp>
          <p:nvSpPr>
            <p:cNvPr id="2242" name="Oval 669"/>
            <p:cNvSpPr>
              <a:spLocks noChangeArrowheads="1"/>
            </p:cNvSpPr>
            <p:nvPr/>
          </p:nvSpPr>
          <p:spPr bwMode="auto">
            <a:xfrm>
              <a:off x="1201887" y="4397868"/>
              <a:ext cx="171705" cy="18459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75592" tIns="37796" rIns="75592" bIns="37796" anchor="ctr"/>
            <a:lstStyle/>
            <a:p>
              <a:pPr algn="ctr" defTabSz="1277938"/>
              <a:endParaRPr lang="ru-RU" sz="1400"/>
            </a:p>
          </p:txBody>
        </p:sp>
        <p:sp>
          <p:nvSpPr>
            <p:cNvPr id="2243" name="TextBox 798"/>
            <p:cNvSpPr txBox="1">
              <a:spLocks noChangeArrowheads="1"/>
            </p:cNvSpPr>
            <p:nvPr/>
          </p:nvSpPr>
          <p:spPr bwMode="auto">
            <a:xfrm>
              <a:off x="1193267" y="4402931"/>
              <a:ext cx="177035" cy="18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ru-RU" sz="1900" b="1">
                  <a:latin typeface="Times New Roman" pitchFamily="18" charset="0"/>
                </a:rPr>
                <a:t>Т</a:t>
              </a:r>
            </a:p>
          </p:txBody>
        </p:sp>
      </p:grpSp>
      <p:sp>
        <p:nvSpPr>
          <p:cNvPr id="2164" name="Text Box 335"/>
          <p:cNvSpPr txBox="1">
            <a:spLocks noChangeArrowheads="1"/>
          </p:cNvSpPr>
          <p:nvPr/>
        </p:nvSpPr>
        <p:spPr bwMode="auto">
          <a:xfrm>
            <a:off x="11712575" y="-7938"/>
            <a:ext cx="106045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478" tIns="55239" rIns="110478" bIns="55239">
            <a:spAutoFit/>
          </a:bodyPr>
          <a:lstStyle/>
          <a:p>
            <a:pPr algn="r" defTabSz="1544638" eaLnBrk="1" hangingPunct="1">
              <a:spcBef>
                <a:spcPct val="50000"/>
              </a:spcBef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п. 2.</a:t>
            </a:r>
          </a:p>
        </p:txBody>
      </p:sp>
      <p:sp>
        <p:nvSpPr>
          <p:cNvPr id="13428" name="Прямоугольник 5"/>
          <p:cNvSpPr>
            <a:spLocks noChangeArrowheads="1"/>
          </p:cNvSpPr>
          <p:nvPr/>
        </p:nvSpPr>
        <p:spPr bwMode="auto">
          <a:xfrm>
            <a:off x="0" y="-167952"/>
            <a:ext cx="12801600" cy="124745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(Условные обозначения)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432" name="Group 62"/>
          <p:cNvGrpSpPr>
            <a:grpSpLocks/>
          </p:cNvGrpSpPr>
          <p:nvPr/>
        </p:nvGrpSpPr>
        <p:grpSpPr bwMode="auto">
          <a:xfrm>
            <a:off x="8455025" y="3278188"/>
            <a:ext cx="328613" cy="296862"/>
            <a:chOff x="196" y="2647"/>
            <a:chExt cx="883" cy="641"/>
          </a:xfrm>
        </p:grpSpPr>
        <p:grpSp>
          <p:nvGrpSpPr>
            <p:cNvPr id="13433" name="Rectangle 63"/>
            <p:cNvGrpSpPr>
              <a:grpSpLocks/>
            </p:cNvGrpSpPr>
            <p:nvPr/>
          </p:nvGrpSpPr>
          <p:grpSpPr bwMode="auto">
            <a:xfrm>
              <a:off x="359" y="2647"/>
              <a:ext cx="572" cy="641"/>
              <a:chOff x="8881872" y="2809138"/>
              <a:chExt cx="213360" cy="316650"/>
            </a:xfrm>
          </p:grpSpPr>
          <p:pic>
            <p:nvPicPr>
              <p:cNvPr id="2240" name="Rectangle 63"/>
              <p:cNvPicPr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8881872" y="2809138"/>
                <a:ext cx="213360" cy="21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41" name="Text Box 960"/>
              <p:cNvSpPr txBox="1">
                <a:spLocks noChangeArrowheads="1"/>
              </p:cNvSpPr>
              <p:nvPr/>
            </p:nvSpPr>
            <p:spPr bwMode="auto">
              <a:xfrm>
                <a:off x="8908663" y="2968625"/>
                <a:ext cx="164468" cy="157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73770" tIns="36887" rIns="73770" bIns="36887" anchor="ctr"/>
              <a:lstStyle/>
              <a:p>
                <a:pPr defTabSz="1243013"/>
                <a:endParaRPr lang="ru-RU" sz="10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3434" name="Line 64"/>
            <p:cNvGrpSpPr>
              <a:grpSpLocks/>
            </p:cNvGrpSpPr>
            <p:nvPr/>
          </p:nvGrpSpPr>
          <p:grpSpPr bwMode="auto">
            <a:xfrm>
              <a:off x="196" y="2749"/>
              <a:ext cx="262" cy="111"/>
              <a:chOff x="8820912" y="2859024"/>
              <a:chExt cx="97536" cy="54864"/>
            </a:xfrm>
          </p:grpSpPr>
          <p:pic>
            <p:nvPicPr>
              <p:cNvPr id="2238" name="Line 64"/>
              <p:cNvPicPr>
                <a:picLocks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8820912" y="2859024"/>
                <a:ext cx="97536" cy="54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39" name="Text Box 963"/>
              <p:cNvSpPr txBox="1">
                <a:spLocks noChangeArrowheads="1" noChangeShapeType="1"/>
              </p:cNvSpPr>
              <p:nvPr/>
            </p:nvSpPr>
            <p:spPr bwMode="auto">
              <a:xfrm>
                <a:off x="8840788" y="2889549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1243013"/>
                <a:endParaRPr lang="ru-RU" sz="10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3435" name="Line 65"/>
            <p:cNvGrpSpPr>
              <a:grpSpLocks/>
            </p:cNvGrpSpPr>
            <p:nvPr/>
          </p:nvGrpSpPr>
          <p:grpSpPr bwMode="auto">
            <a:xfrm>
              <a:off x="196" y="2885"/>
              <a:ext cx="262" cy="111"/>
              <a:chOff x="8820912" y="2926080"/>
              <a:chExt cx="97536" cy="54864"/>
            </a:xfrm>
          </p:grpSpPr>
          <p:pic>
            <p:nvPicPr>
              <p:cNvPr id="2236" name="Line 65"/>
              <p:cNvPicPr>
                <a:picLocks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8820912" y="2926080"/>
                <a:ext cx="97536" cy="54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37" name="Text Box 966"/>
              <p:cNvSpPr txBox="1">
                <a:spLocks noChangeArrowheads="1" noChangeShapeType="1"/>
              </p:cNvSpPr>
              <p:nvPr/>
            </p:nvSpPr>
            <p:spPr bwMode="auto">
              <a:xfrm>
                <a:off x="8840788" y="295676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1243013"/>
                <a:endParaRPr lang="ru-RU" sz="10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3436" name="Line 66"/>
            <p:cNvGrpSpPr>
              <a:grpSpLocks/>
            </p:cNvGrpSpPr>
            <p:nvPr/>
          </p:nvGrpSpPr>
          <p:grpSpPr bwMode="auto">
            <a:xfrm>
              <a:off x="817" y="2885"/>
              <a:ext cx="262" cy="111"/>
              <a:chOff x="9052560" y="2926080"/>
              <a:chExt cx="97536" cy="54864"/>
            </a:xfrm>
          </p:grpSpPr>
          <p:pic>
            <p:nvPicPr>
              <p:cNvPr id="2234" name="Line 66"/>
              <p:cNvPicPr>
                <a:picLocks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9052560" y="2926080"/>
                <a:ext cx="97536" cy="54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35" name="Text Box 969"/>
              <p:cNvSpPr txBox="1">
                <a:spLocks noChangeArrowheads="1" noChangeShapeType="1"/>
              </p:cNvSpPr>
              <p:nvPr/>
            </p:nvSpPr>
            <p:spPr bwMode="auto">
              <a:xfrm>
                <a:off x="9070147" y="295676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1243013"/>
                <a:endParaRPr lang="ru-RU" sz="10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13437" name="Line 67"/>
            <p:cNvGrpSpPr>
              <a:grpSpLocks/>
            </p:cNvGrpSpPr>
            <p:nvPr/>
          </p:nvGrpSpPr>
          <p:grpSpPr bwMode="auto">
            <a:xfrm>
              <a:off x="817" y="2749"/>
              <a:ext cx="262" cy="111"/>
              <a:chOff x="9052560" y="2859024"/>
              <a:chExt cx="97536" cy="54864"/>
            </a:xfrm>
          </p:grpSpPr>
          <p:pic>
            <p:nvPicPr>
              <p:cNvPr id="2232" name="Line 67"/>
              <p:cNvPicPr>
                <a:picLocks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9052560" y="2859024"/>
                <a:ext cx="97536" cy="54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33" name="Text Box 972"/>
              <p:cNvSpPr txBox="1">
                <a:spLocks noChangeArrowheads="1" noChangeShapeType="1"/>
              </p:cNvSpPr>
              <p:nvPr/>
            </p:nvSpPr>
            <p:spPr bwMode="auto">
              <a:xfrm>
                <a:off x="9070147" y="2889549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3801" tIns="36900" rIns="73801" bIns="36900"/>
              <a:lstStyle/>
              <a:p>
                <a:pPr defTabSz="1243013"/>
                <a:endParaRPr lang="ru-RU" sz="10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13438" name="Group 62"/>
          <p:cNvGrpSpPr>
            <a:grpSpLocks/>
          </p:cNvGrpSpPr>
          <p:nvPr/>
        </p:nvGrpSpPr>
        <p:grpSpPr bwMode="auto">
          <a:xfrm>
            <a:off x="8474254" y="3681882"/>
            <a:ext cx="298821" cy="147415"/>
            <a:chOff x="249" y="2971"/>
            <a:chExt cx="796" cy="318"/>
          </a:xfrm>
          <a:solidFill>
            <a:srgbClr val="FF9900"/>
          </a:solidFill>
        </p:grpSpPr>
        <p:sp>
          <p:nvSpPr>
            <p:cNvPr id="764" name="Rectangle 63"/>
            <p:cNvSpPr>
              <a:spLocks noChangeArrowheads="1"/>
            </p:cNvSpPr>
            <p:nvPr/>
          </p:nvSpPr>
          <p:spPr bwMode="auto">
            <a:xfrm>
              <a:off x="431" y="2971"/>
              <a:ext cx="441" cy="318"/>
            </a:xfrm>
            <a:prstGeom prst="rect">
              <a:avLst/>
            </a:prstGeom>
            <a:grpFill/>
            <a:ln w="22225">
              <a:solidFill>
                <a:srgbClr val="FF99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3778" tIns="36890" rIns="73778" bIns="36890" anchor="ctr"/>
            <a:lstStyle/>
            <a:p>
              <a:pPr defTabSz="1241265">
                <a:defRPr/>
              </a:pPr>
              <a:endParaRPr lang="ru-RU" sz="1000" dirty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endParaRPr>
            </a:p>
          </p:txBody>
        </p:sp>
        <p:sp>
          <p:nvSpPr>
            <p:cNvPr id="765" name="Line 64"/>
            <p:cNvSpPr>
              <a:spLocks noChangeShapeType="1"/>
            </p:cNvSpPr>
            <p:nvPr/>
          </p:nvSpPr>
          <p:spPr bwMode="auto">
            <a:xfrm>
              <a:off x="249" y="3054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1241265">
                <a:defRPr/>
              </a:pPr>
              <a:endPara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6" name="Line 65"/>
            <p:cNvSpPr>
              <a:spLocks noChangeShapeType="1"/>
            </p:cNvSpPr>
            <p:nvPr/>
          </p:nvSpPr>
          <p:spPr bwMode="auto">
            <a:xfrm>
              <a:off x="249" y="3190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1241265">
                <a:defRPr/>
              </a:pPr>
              <a:endPara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7" name="Line 66"/>
            <p:cNvSpPr>
              <a:spLocks noChangeShapeType="1"/>
            </p:cNvSpPr>
            <p:nvPr/>
          </p:nvSpPr>
          <p:spPr bwMode="auto">
            <a:xfrm>
              <a:off x="864" y="3190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1241265">
                <a:defRPr/>
              </a:pPr>
              <a:endPara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8" name="Line 67"/>
            <p:cNvSpPr>
              <a:spLocks noChangeShapeType="1"/>
            </p:cNvSpPr>
            <p:nvPr/>
          </p:nvSpPr>
          <p:spPr bwMode="auto">
            <a:xfrm>
              <a:off x="864" y="3054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1241265">
                <a:defRPr/>
              </a:pPr>
              <a:endParaRPr lang="ru-RU" sz="10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grpSp>
        <p:nvGrpSpPr>
          <p:cNvPr id="13439" name="TextBox 142"/>
          <p:cNvGrpSpPr>
            <a:grpSpLocks/>
          </p:cNvGrpSpPr>
          <p:nvPr/>
        </p:nvGrpSpPr>
        <p:grpSpPr bwMode="auto">
          <a:xfrm>
            <a:off x="8682038" y="3240088"/>
            <a:ext cx="1169987" cy="263525"/>
            <a:chOff x="5695" y="1805"/>
            <a:chExt cx="737" cy="555"/>
          </a:xfrm>
        </p:grpSpPr>
        <p:pic>
          <p:nvPicPr>
            <p:cNvPr id="2225" name="TextBox 142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695" y="1805"/>
              <a:ext cx="737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6" name="Text Box 839"/>
            <p:cNvSpPr txBox="1">
              <a:spLocks noChangeArrowheads="1"/>
            </p:cNvSpPr>
            <p:nvPr/>
          </p:nvSpPr>
          <p:spPr bwMode="auto">
            <a:xfrm>
              <a:off x="5766" y="1817"/>
              <a:ext cx="596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3301" tIns="51648" rIns="103301" bIns="51648">
              <a:spAutoFit/>
            </a:bodyPr>
            <a:lstStyle/>
            <a:p>
              <a:pPr algn="ctr" defTabSz="1243013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- ДЭС 110 кВ</a:t>
              </a:r>
            </a:p>
          </p:txBody>
        </p:sp>
      </p:grpSp>
      <p:grpSp>
        <p:nvGrpSpPr>
          <p:cNvPr id="320" name="TextBox 143"/>
          <p:cNvGrpSpPr>
            <a:grpSpLocks/>
          </p:cNvGrpSpPr>
          <p:nvPr/>
        </p:nvGrpSpPr>
        <p:grpSpPr bwMode="auto">
          <a:xfrm>
            <a:off x="8689975" y="3559175"/>
            <a:ext cx="1098550" cy="328613"/>
            <a:chOff x="5695" y="1947"/>
            <a:chExt cx="691" cy="219"/>
          </a:xfrm>
        </p:grpSpPr>
        <p:pic>
          <p:nvPicPr>
            <p:cNvPr id="2223" name="TextBox 143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695" y="1947"/>
              <a:ext cx="69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4" name="Text Box 842"/>
            <p:cNvSpPr txBox="1">
              <a:spLocks noChangeArrowheads="1"/>
            </p:cNvSpPr>
            <p:nvPr/>
          </p:nvSpPr>
          <p:spPr bwMode="auto">
            <a:xfrm>
              <a:off x="5762" y="1959"/>
              <a:ext cx="5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3301" tIns="51648" rIns="103301" bIns="51648">
              <a:spAutoFit/>
            </a:bodyPr>
            <a:lstStyle/>
            <a:p>
              <a:pPr algn="ctr" defTabSz="1243013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- ДЭС 35 кВ</a:t>
              </a:r>
            </a:p>
          </p:txBody>
        </p:sp>
      </p:grpSp>
      <p:grpSp>
        <p:nvGrpSpPr>
          <p:cNvPr id="321" name="TextBox 177"/>
          <p:cNvGrpSpPr>
            <a:grpSpLocks/>
          </p:cNvGrpSpPr>
          <p:nvPr/>
        </p:nvGrpSpPr>
        <p:grpSpPr bwMode="auto">
          <a:xfrm>
            <a:off x="10017125" y="3506788"/>
            <a:ext cx="957263" cy="387350"/>
            <a:chOff x="6374" y="1912"/>
            <a:chExt cx="603" cy="258"/>
          </a:xfrm>
        </p:grpSpPr>
        <p:pic>
          <p:nvPicPr>
            <p:cNvPr id="2221" name="TextBox 177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374" y="1912"/>
              <a:ext cx="603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2" name="Text Box 851"/>
            <p:cNvSpPr txBox="1">
              <a:spLocks noChangeArrowheads="1"/>
            </p:cNvSpPr>
            <p:nvPr/>
          </p:nvSpPr>
          <p:spPr bwMode="auto">
            <a:xfrm>
              <a:off x="6504" y="1924"/>
              <a:ext cx="39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3304" tIns="51652" rIns="103304" bIns="51652">
              <a:spAutoFit/>
            </a:bodyPr>
            <a:lstStyle/>
            <a:p>
              <a:pPr defTabSz="1243013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1 мВт/ч</a:t>
              </a:r>
            </a:p>
          </p:txBody>
        </p:sp>
      </p:grpSp>
      <p:grpSp>
        <p:nvGrpSpPr>
          <p:cNvPr id="322" name="TextBox 210"/>
          <p:cNvGrpSpPr>
            <a:grpSpLocks/>
          </p:cNvGrpSpPr>
          <p:nvPr/>
        </p:nvGrpSpPr>
        <p:grpSpPr bwMode="auto">
          <a:xfrm>
            <a:off x="11139488" y="3306763"/>
            <a:ext cx="1317625" cy="500062"/>
            <a:chOff x="6808" y="1778"/>
            <a:chExt cx="830" cy="334"/>
          </a:xfrm>
        </p:grpSpPr>
        <p:pic>
          <p:nvPicPr>
            <p:cNvPr id="2219" name="TextBox 210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808" y="1778"/>
              <a:ext cx="830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0" name="Text Box 854"/>
            <p:cNvSpPr txBox="1">
              <a:spLocks noChangeArrowheads="1"/>
            </p:cNvSpPr>
            <p:nvPr/>
          </p:nvSpPr>
          <p:spPr bwMode="auto">
            <a:xfrm>
              <a:off x="6820" y="1790"/>
              <a:ext cx="676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3304" tIns="51652" rIns="103304" bIns="51652">
              <a:spAutoFit/>
            </a:bodyPr>
            <a:lstStyle/>
            <a:p>
              <a:pPr defTabSz="1243013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- потребляемая </a:t>
              </a:r>
            </a:p>
            <a:p>
              <a:pPr defTabSz="1243013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мощность н.п.</a:t>
              </a:r>
            </a:p>
          </p:txBody>
        </p:sp>
      </p:grpSp>
      <p:grpSp>
        <p:nvGrpSpPr>
          <p:cNvPr id="323" name="Прямоугольник 641"/>
          <p:cNvGrpSpPr>
            <a:grpSpLocks/>
          </p:cNvGrpSpPr>
          <p:nvPr/>
        </p:nvGrpSpPr>
        <p:grpSpPr bwMode="auto">
          <a:xfrm>
            <a:off x="10177463" y="3381375"/>
            <a:ext cx="766762" cy="193675"/>
            <a:chOff x="6390" y="1828"/>
            <a:chExt cx="484" cy="128"/>
          </a:xfrm>
        </p:grpSpPr>
        <p:pic>
          <p:nvPicPr>
            <p:cNvPr id="2217" name="Прямоугольник 641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390" y="1828"/>
              <a:ext cx="484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18" name="Text Box 857"/>
            <p:cNvSpPr txBox="1">
              <a:spLocks noChangeArrowheads="1"/>
            </p:cNvSpPr>
            <p:nvPr/>
          </p:nvSpPr>
          <p:spPr bwMode="auto">
            <a:xfrm>
              <a:off x="6426" y="1835"/>
              <a:ext cx="414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0668" tIns="0" rIns="40668" bIns="29058" anchor="ctr">
              <a:spAutoFit/>
            </a:bodyPr>
            <a:lstStyle/>
            <a:p>
              <a:pPr algn="ctr" defTabSz="1239838"/>
              <a:r>
                <a:rPr lang="ru-RU" sz="1000">
                  <a:solidFill>
                    <a:srgbClr val="000000"/>
                  </a:solidFill>
                  <a:cs typeface="Times New Roman" pitchFamily="18" charset="0"/>
                </a:rPr>
                <a:t>Скочково</a:t>
              </a:r>
            </a:p>
          </p:txBody>
        </p:sp>
      </p:grpSp>
      <p:graphicFrame>
        <p:nvGraphicFramePr>
          <p:cNvPr id="787" name="Таблица 786"/>
          <p:cNvGraphicFramePr>
            <a:graphicFrameLocks noGrp="1"/>
          </p:cNvGraphicFramePr>
          <p:nvPr/>
        </p:nvGraphicFramePr>
        <p:xfrm>
          <a:off x="7920038" y="1200150"/>
          <a:ext cx="4248472" cy="1945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2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905"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Подстанции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ЛЭП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349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750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750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901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500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500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901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220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220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901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110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110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901"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ПС 35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35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3986" marB="3398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24" name="Группа 787"/>
          <p:cNvGrpSpPr>
            <a:grpSpLocks/>
          </p:cNvGrpSpPr>
          <p:nvPr/>
        </p:nvGrpSpPr>
        <p:grpSpPr bwMode="auto">
          <a:xfrm>
            <a:off x="8443913" y="1362075"/>
            <a:ext cx="296862" cy="471488"/>
            <a:chOff x="7321968" y="1602465"/>
            <a:chExt cx="759564" cy="1486619"/>
          </a:xfrm>
        </p:grpSpPr>
        <p:sp>
          <p:nvSpPr>
            <p:cNvPr id="789" name="Овал 788"/>
            <p:cNvSpPr/>
            <p:nvPr/>
          </p:nvSpPr>
          <p:spPr>
            <a:xfrm>
              <a:off x="7464131" y="2017919"/>
              <a:ext cx="617401" cy="7207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43621">
                <a:defRPr/>
              </a:pPr>
              <a:r>
                <a:rPr lang="ru-RU" sz="2400" dirty="0">
                  <a:solidFill>
                    <a:prstClr val="white"/>
                  </a:solidFill>
                  <a:latin typeface="Times New Roman"/>
                  <a:cs typeface="Times New Roman"/>
                </a:rPr>
                <a:t> ~~~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2216" name="TextBox 789"/>
            <p:cNvSpPr txBox="1">
              <a:spLocks noChangeArrowheads="1"/>
            </p:cNvSpPr>
            <p:nvPr/>
          </p:nvSpPr>
          <p:spPr bwMode="auto">
            <a:xfrm>
              <a:off x="7321968" y="1602465"/>
              <a:ext cx="720075" cy="1486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43013"/>
              <a:r>
                <a:rPr lang="ru-RU"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endParaRPr lang="ru-RU" sz="24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25" name="Группа 790"/>
          <p:cNvGrpSpPr>
            <a:grpSpLocks/>
          </p:cNvGrpSpPr>
          <p:nvPr/>
        </p:nvGrpSpPr>
        <p:grpSpPr bwMode="auto">
          <a:xfrm>
            <a:off x="8496300" y="1831975"/>
            <a:ext cx="246063" cy="231775"/>
            <a:chOff x="7280370" y="2723650"/>
            <a:chExt cx="244800" cy="244800"/>
          </a:xfrm>
        </p:grpSpPr>
        <p:sp>
          <p:nvSpPr>
            <p:cNvPr id="792" name="Блок-схема: сопоставление 791"/>
            <p:cNvSpPr/>
            <p:nvPr/>
          </p:nvSpPr>
          <p:spPr>
            <a:xfrm>
              <a:off x="7334068" y="2740417"/>
              <a:ext cx="137404" cy="212943"/>
            </a:xfrm>
            <a:prstGeom prst="flowChartCollat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43621">
                <a:defRPr/>
              </a:pPr>
              <a:endParaRPr lang="ru-RU" sz="2400">
                <a:solidFill>
                  <a:prstClr val="black"/>
                </a:solidFill>
              </a:endParaRPr>
            </a:p>
          </p:txBody>
        </p:sp>
        <p:sp>
          <p:nvSpPr>
            <p:cNvPr id="793" name="Овал 792"/>
            <p:cNvSpPr/>
            <p:nvPr/>
          </p:nvSpPr>
          <p:spPr>
            <a:xfrm>
              <a:off x="7280370" y="2723650"/>
              <a:ext cx="244800" cy="2448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43621">
                <a:defRPr/>
              </a:pPr>
              <a:endParaRPr lang="ru-RU" sz="2400">
                <a:solidFill>
                  <a:prstClr val="black"/>
                </a:solidFill>
              </a:endParaRPr>
            </a:p>
          </p:txBody>
        </p:sp>
      </p:grpSp>
      <p:sp>
        <p:nvSpPr>
          <p:cNvPr id="794" name="Овал 793"/>
          <p:cNvSpPr/>
          <p:nvPr/>
        </p:nvSpPr>
        <p:spPr>
          <a:xfrm>
            <a:off x="8491538" y="2182813"/>
            <a:ext cx="250825" cy="223837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78" tIns="55239" rIns="110478" bIns="55239" anchor="ctr"/>
          <a:lstStyle/>
          <a:p>
            <a:pPr algn="ctr" defTabSz="1243621"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795" name="Овал 794"/>
          <p:cNvSpPr/>
          <p:nvPr/>
        </p:nvSpPr>
        <p:spPr>
          <a:xfrm>
            <a:off x="8491538" y="2514600"/>
            <a:ext cx="250825" cy="223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78" tIns="55239" rIns="110478" bIns="55239" anchor="ctr"/>
          <a:lstStyle/>
          <a:p>
            <a:pPr algn="ctr" defTabSz="1243621"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796" name="Овал 795"/>
          <p:cNvSpPr/>
          <p:nvPr/>
        </p:nvSpPr>
        <p:spPr>
          <a:xfrm>
            <a:off x="8491538" y="2849563"/>
            <a:ext cx="250825" cy="225425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78" tIns="55239" rIns="110478" bIns="55239" anchor="ctr"/>
          <a:lstStyle/>
          <a:p>
            <a:pPr algn="ctr" defTabSz="1243621">
              <a:defRPr/>
            </a:pPr>
            <a:endParaRPr lang="ru-RU" sz="2400" dirty="0">
              <a:solidFill>
                <a:prstClr val="white"/>
              </a:solidFill>
            </a:endParaRPr>
          </a:p>
        </p:txBody>
      </p:sp>
      <p:cxnSp>
        <p:nvCxnSpPr>
          <p:cNvPr id="797" name="Прямая соединительная линия 796"/>
          <p:cNvCxnSpPr/>
          <p:nvPr/>
        </p:nvCxnSpPr>
        <p:spPr>
          <a:xfrm>
            <a:off x="10050463" y="1617663"/>
            <a:ext cx="9652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" name="Прямая соединительная линия 797"/>
          <p:cNvCxnSpPr/>
          <p:nvPr/>
        </p:nvCxnSpPr>
        <p:spPr>
          <a:xfrm>
            <a:off x="10050463" y="1978025"/>
            <a:ext cx="9652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" name="Прямая соединительная линия 798"/>
          <p:cNvCxnSpPr/>
          <p:nvPr/>
        </p:nvCxnSpPr>
        <p:spPr>
          <a:xfrm>
            <a:off x="10050463" y="2306638"/>
            <a:ext cx="965200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0" name="Прямая соединительная линия 799"/>
          <p:cNvCxnSpPr/>
          <p:nvPr/>
        </p:nvCxnSpPr>
        <p:spPr>
          <a:xfrm>
            <a:off x="10063163" y="2670175"/>
            <a:ext cx="9652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Прямая соединительная линия 800"/>
          <p:cNvCxnSpPr/>
          <p:nvPr/>
        </p:nvCxnSpPr>
        <p:spPr>
          <a:xfrm>
            <a:off x="10050463" y="2998788"/>
            <a:ext cx="9652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6" name="Группа 20"/>
          <p:cNvGrpSpPr>
            <a:grpSpLocks/>
          </p:cNvGrpSpPr>
          <p:nvPr/>
        </p:nvGrpSpPr>
        <p:grpSpPr bwMode="auto">
          <a:xfrm>
            <a:off x="8561388" y="8909050"/>
            <a:ext cx="360362" cy="346075"/>
            <a:chOff x="8573780" y="8997864"/>
            <a:chExt cx="360000" cy="346860"/>
          </a:xfrm>
        </p:grpSpPr>
        <p:cxnSp>
          <p:nvCxnSpPr>
            <p:cNvPr id="2208" name="Прямая соединительная линия 2"/>
            <p:cNvCxnSpPr>
              <a:cxnSpLocks noChangeShapeType="1"/>
            </p:cNvCxnSpPr>
            <p:nvPr/>
          </p:nvCxnSpPr>
          <p:spPr bwMode="auto">
            <a:xfrm>
              <a:off x="8573780" y="9344724"/>
              <a:ext cx="360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09" name="Прямая соединительная линия 6"/>
            <p:cNvCxnSpPr>
              <a:cxnSpLocks noChangeShapeType="1"/>
            </p:cNvCxnSpPr>
            <p:nvPr/>
          </p:nvCxnSpPr>
          <p:spPr bwMode="auto">
            <a:xfrm flipH="1" flipV="1">
              <a:off x="8731593" y="8997864"/>
              <a:ext cx="2373" cy="34200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10" name="Овал 7"/>
            <p:cNvSpPr>
              <a:spLocks noChangeArrowheads="1"/>
            </p:cNvSpPr>
            <p:nvPr/>
          </p:nvSpPr>
          <p:spPr bwMode="auto">
            <a:xfrm>
              <a:off x="8651579" y="9061821"/>
              <a:ext cx="204478" cy="203275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7985" tIns="63994" rIns="127985" bIns="63994" anchor="ctr"/>
            <a:lstStyle/>
            <a:p>
              <a:pPr algn="ctr"/>
              <a:endParaRPr lang="ru-RU" sz="25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2211" name="Прямая соединительная линия 9"/>
            <p:cNvCxnSpPr>
              <a:cxnSpLocks noChangeShapeType="1"/>
            </p:cNvCxnSpPr>
            <p:nvPr/>
          </p:nvCxnSpPr>
          <p:spPr bwMode="auto">
            <a:xfrm flipV="1">
              <a:off x="8668824" y="9091541"/>
              <a:ext cx="144588" cy="143737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12" name="Прямая соединительная линия 19"/>
            <p:cNvCxnSpPr>
              <a:cxnSpLocks noChangeShapeType="1"/>
            </p:cNvCxnSpPr>
            <p:nvPr/>
          </p:nvCxnSpPr>
          <p:spPr bwMode="auto">
            <a:xfrm>
              <a:off x="8680598" y="8997864"/>
              <a:ext cx="108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207" name="Text Box 117"/>
          <p:cNvSpPr txBox="1">
            <a:spLocks noChangeArrowheads="1"/>
          </p:cNvSpPr>
          <p:nvPr/>
        </p:nvSpPr>
        <p:spPr bwMode="auto">
          <a:xfrm>
            <a:off x="9039225" y="8932863"/>
            <a:ext cx="3400425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96" tIns="55198" rIns="110396" bIns="55198">
            <a:spAutoFit/>
          </a:bodyPr>
          <a:lstStyle/>
          <a:p>
            <a:pPr defTabSz="911225" eaLnBrk="1" hangingPunct="1">
              <a:spcBef>
                <a:spcPct val="50000"/>
              </a:spcBef>
            </a:pPr>
            <a:r>
              <a:rPr lang="ru-RU" sz="1100" b="1">
                <a:latin typeface="Times New Roman" pitchFamily="18" charset="0"/>
                <a:cs typeface="Times New Roman" pitchFamily="18" charset="0"/>
              </a:rPr>
              <a:t>Пожарные гидранты</a:t>
            </a:r>
          </a:p>
        </p:txBody>
      </p:sp>
      <p:sp>
        <p:nvSpPr>
          <p:cNvPr id="724" name="Text Box 65"/>
          <p:cNvSpPr txBox="1">
            <a:spLocks noChangeArrowheads="1"/>
          </p:cNvSpPr>
          <p:nvPr/>
        </p:nvSpPr>
        <p:spPr bwMode="auto">
          <a:xfrm>
            <a:off x="11873408" y="-153889"/>
            <a:ext cx="9281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5000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76350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916113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555875" indent="1588" algn="l" defTabSz="127635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 dirty="0">
                <a:latin typeface="Times New Roman" pitchFamily="18" charset="0"/>
              </a:rPr>
              <a:t>п. </a:t>
            </a:r>
            <a:r>
              <a:rPr lang="ru-RU" altLang="ru-RU" sz="1400" b="1" dirty="0" smtClean="0">
                <a:latin typeface="Times New Roman" pitchFamily="18" charset="0"/>
              </a:rPr>
              <a:t>2.1.1</a:t>
            </a:r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8" y="1409700"/>
            <a:ext cx="11913324" cy="80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9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0" y="1409700"/>
            <a:ext cx="11773179" cy="80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2315"/>
              </a:lnSpc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sz="2100"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sz="21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4" y="1409700"/>
            <a:ext cx="11773179" cy="38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71578" y="157130"/>
            <a:ext cx="9926320" cy="1132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0" y="1413577"/>
            <a:ext cx="11773179" cy="80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0" y="1453160"/>
            <a:ext cx="11773179" cy="7984500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1471578" y="157130"/>
            <a:ext cx="9926320" cy="1132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7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0" y="1453160"/>
            <a:ext cx="11647319" cy="7984500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1471578" y="157130"/>
            <a:ext cx="9926320" cy="1132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88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0" y="1538681"/>
            <a:ext cx="11647319" cy="7813457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1471578" y="157130"/>
            <a:ext cx="9926320" cy="1132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39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105258" y="40131"/>
            <a:ext cx="52895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п.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3.5.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3" y="1412241"/>
            <a:ext cx="11647319" cy="5667468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1471578" y="157130"/>
            <a:ext cx="9926320" cy="1132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Общежитие №1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61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b="1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оперативно-технические</a:t>
            </a:r>
            <a:r>
              <a:rPr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характеристики</a:t>
            </a:r>
            <a:r>
              <a:rPr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объекта)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77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855913"/>
            <a:ext cx="12801600" cy="3365500"/>
          </a:xfrm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lIns="127908" tIns="63959" rIns="127908" bIns="63959"/>
          <a:lstStyle/>
          <a:p>
            <a:pPr defTabSz="1277938" eaLnBrk="1" hangingPunct="1">
              <a:defRPr/>
            </a:pPr>
            <a:endParaRPr lang="ru-RU" sz="5500" b="1" i="1" u="sng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63" y="157163"/>
            <a:ext cx="2335212" cy="2019300"/>
            <a:chOff x="373" y="1752"/>
            <a:chExt cx="1786" cy="1388"/>
          </a:xfrm>
        </p:grpSpPr>
        <p:sp>
          <p:nvSpPr>
            <p:cNvPr id="1037" name="AutoShape 6"/>
            <p:cNvSpPr>
              <a:spLocks noChangeArrowheads="1"/>
            </p:cNvSpPr>
            <p:nvPr/>
          </p:nvSpPr>
          <p:spPr bwMode="auto">
            <a:xfrm>
              <a:off x="441" y="1819"/>
              <a:ext cx="75" cy="247"/>
            </a:xfrm>
            <a:prstGeom prst="can">
              <a:avLst>
                <a:gd name="adj" fmla="val 3202"/>
              </a:avLst>
            </a:prstGeom>
            <a:gradFill rotWithShape="0">
              <a:gsLst>
                <a:gs pos="0">
                  <a:srgbClr val="B77113"/>
                </a:gs>
                <a:gs pos="50000">
                  <a:srgbClr val="D6AD84"/>
                </a:gs>
                <a:gs pos="100000">
                  <a:srgbClr val="B77113"/>
                </a:gs>
              </a:gsLst>
              <a:lin ang="0" scaled="1"/>
            </a:gradFill>
            <a:ln w="3175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038" name="Freeform 7"/>
            <p:cNvSpPr>
              <a:spLocks/>
            </p:cNvSpPr>
            <p:nvPr/>
          </p:nvSpPr>
          <p:spPr bwMode="auto">
            <a:xfrm>
              <a:off x="489" y="1759"/>
              <a:ext cx="764" cy="246"/>
            </a:xfrm>
            <a:custGeom>
              <a:avLst/>
              <a:gdLst>
                <a:gd name="T0" fmla="*/ 0 w 1193"/>
                <a:gd name="T1" fmla="*/ 0 h 973"/>
                <a:gd name="T2" fmla="*/ 1 w 1193"/>
                <a:gd name="T3" fmla="*/ 0 h 973"/>
                <a:gd name="T4" fmla="*/ 1 w 1193"/>
                <a:gd name="T5" fmla="*/ 0 h 973"/>
                <a:gd name="T6" fmla="*/ 1 w 1193"/>
                <a:gd name="T7" fmla="*/ 0 h 973"/>
                <a:gd name="T8" fmla="*/ 1 w 1193"/>
                <a:gd name="T9" fmla="*/ 0 h 973"/>
                <a:gd name="T10" fmla="*/ 1 w 1193"/>
                <a:gd name="T11" fmla="*/ 0 h 973"/>
                <a:gd name="T12" fmla="*/ 1 w 1193"/>
                <a:gd name="T13" fmla="*/ 0 h 973"/>
                <a:gd name="T14" fmla="*/ 1 w 1193"/>
                <a:gd name="T15" fmla="*/ 0 h 973"/>
                <a:gd name="T16" fmla="*/ 1 w 1193"/>
                <a:gd name="T17" fmla="*/ 0 h 973"/>
                <a:gd name="T18" fmla="*/ 1 w 1193"/>
                <a:gd name="T19" fmla="*/ 0 h 973"/>
                <a:gd name="T20" fmla="*/ 1 w 1193"/>
                <a:gd name="T21" fmla="*/ 0 h 973"/>
                <a:gd name="T22" fmla="*/ 1 w 1193"/>
                <a:gd name="T23" fmla="*/ 0 h 973"/>
                <a:gd name="T24" fmla="*/ 1 w 1193"/>
                <a:gd name="T25" fmla="*/ 0 h 973"/>
                <a:gd name="T26" fmla="*/ 1 w 1193"/>
                <a:gd name="T27" fmla="*/ 0 h 973"/>
                <a:gd name="T28" fmla="*/ 1 w 1193"/>
                <a:gd name="T29" fmla="*/ 0 h 973"/>
                <a:gd name="T30" fmla="*/ 1 w 1193"/>
                <a:gd name="T31" fmla="*/ 0 h 973"/>
                <a:gd name="T32" fmla="*/ 1 w 1193"/>
                <a:gd name="T33" fmla="*/ 0 h 973"/>
                <a:gd name="T34" fmla="*/ 1 w 1193"/>
                <a:gd name="T35" fmla="*/ 0 h 973"/>
                <a:gd name="T36" fmla="*/ 1 w 1193"/>
                <a:gd name="T37" fmla="*/ 0 h 973"/>
                <a:gd name="T38" fmla="*/ 1 w 1193"/>
                <a:gd name="T39" fmla="*/ 0 h 973"/>
                <a:gd name="T40" fmla="*/ 1 w 1193"/>
                <a:gd name="T41" fmla="*/ 0 h 973"/>
                <a:gd name="T42" fmla="*/ 1 w 1193"/>
                <a:gd name="T43" fmla="*/ 0 h 973"/>
                <a:gd name="T44" fmla="*/ 1 w 1193"/>
                <a:gd name="T45" fmla="*/ 0 h 973"/>
                <a:gd name="T46" fmla="*/ 1 w 1193"/>
                <a:gd name="T47" fmla="*/ 0 h 973"/>
                <a:gd name="T48" fmla="*/ 1 w 1193"/>
                <a:gd name="T49" fmla="*/ 0 h 973"/>
                <a:gd name="T50" fmla="*/ 1 w 1193"/>
                <a:gd name="T51" fmla="*/ 0 h 973"/>
                <a:gd name="T52" fmla="*/ 1 w 1193"/>
                <a:gd name="T53" fmla="*/ 0 h 973"/>
                <a:gd name="T54" fmla="*/ 1 w 1193"/>
                <a:gd name="T55" fmla="*/ 0 h 973"/>
                <a:gd name="T56" fmla="*/ 1 w 1193"/>
                <a:gd name="T57" fmla="*/ 0 h 973"/>
                <a:gd name="T58" fmla="*/ 1 w 1193"/>
                <a:gd name="T59" fmla="*/ 0 h 973"/>
                <a:gd name="T60" fmla="*/ 1 w 1193"/>
                <a:gd name="T61" fmla="*/ 0 h 973"/>
                <a:gd name="T62" fmla="*/ 1 w 1193"/>
                <a:gd name="T63" fmla="*/ 0 h 973"/>
                <a:gd name="T64" fmla="*/ 1 w 1193"/>
                <a:gd name="T65" fmla="*/ 0 h 973"/>
                <a:gd name="T66" fmla="*/ 1 w 1193"/>
                <a:gd name="T67" fmla="*/ 0 h 973"/>
                <a:gd name="T68" fmla="*/ 1 w 1193"/>
                <a:gd name="T69" fmla="*/ 0 h 973"/>
                <a:gd name="T70" fmla="*/ 1 w 1193"/>
                <a:gd name="T71" fmla="*/ 0 h 973"/>
                <a:gd name="T72" fmla="*/ 1 w 1193"/>
                <a:gd name="T73" fmla="*/ 0 h 973"/>
                <a:gd name="T74" fmla="*/ 1 w 1193"/>
                <a:gd name="T75" fmla="*/ 0 h 973"/>
                <a:gd name="T76" fmla="*/ 1 w 1193"/>
                <a:gd name="T77" fmla="*/ 0 h 973"/>
                <a:gd name="T78" fmla="*/ 1 w 1193"/>
                <a:gd name="T79" fmla="*/ 0 h 973"/>
                <a:gd name="T80" fmla="*/ 1 w 1193"/>
                <a:gd name="T81" fmla="*/ 0 h 973"/>
                <a:gd name="T82" fmla="*/ 1 w 1193"/>
                <a:gd name="T83" fmla="*/ 0 h 973"/>
                <a:gd name="T84" fmla="*/ 1 w 1193"/>
                <a:gd name="T85" fmla="*/ 0 h 973"/>
                <a:gd name="T86" fmla="*/ 0 w 1193"/>
                <a:gd name="T87" fmla="*/ 0 h 9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3"/>
                <a:gd name="T133" fmla="*/ 0 h 973"/>
                <a:gd name="T134" fmla="*/ 1193 w 1193"/>
                <a:gd name="T135" fmla="*/ 973 h 9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3" h="973">
                  <a:moveTo>
                    <a:pt x="0" y="169"/>
                  </a:moveTo>
                  <a:lnTo>
                    <a:pt x="36" y="134"/>
                  </a:lnTo>
                  <a:lnTo>
                    <a:pt x="74" y="106"/>
                  </a:lnTo>
                  <a:lnTo>
                    <a:pt x="120" y="79"/>
                  </a:lnTo>
                  <a:lnTo>
                    <a:pt x="181" y="48"/>
                  </a:lnTo>
                  <a:lnTo>
                    <a:pt x="248" y="21"/>
                  </a:lnTo>
                  <a:lnTo>
                    <a:pt x="320" y="8"/>
                  </a:lnTo>
                  <a:lnTo>
                    <a:pt x="378" y="4"/>
                  </a:lnTo>
                  <a:lnTo>
                    <a:pt x="451" y="0"/>
                  </a:lnTo>
                  <a:lnTo>
                    <a:pt x="542" y="0"/>
                  </a:lnTo>
                  <a:lnTo>
                    <a:pt x="622" y="4"/>
                  </a:lnTo>
                  <a:lnTo>
                    <a:pt x="710" y="17"/>
                  </a:lnTo>
                  <a:lnTo>
                    <a:pt x="764" y="29"/>
                  </a:lnTo>
                  <a:lnTo>
                    <a:pt x="827" y="58"/>
                  </a:lnTo>
                  <a:lnTo>
                    <a:pt x="893" y="89"/>
                  </a:lnTo>
                  <a:lnTo>
                    <a:pt x="935" y="120"/>
                  </a:lnTo>
                  <a:lnTo>
                    <a:pt x="931" y="126"/>
                  </a:lnTo>
                  <a:lnTo>
                    <a:pt x="972" y="202"/>
                  </a:lnTo>
                  <a:lnTo>
                    <a:pt x="976" y="227"/>
                  </a:lnTo>
                  <a:lnTo>
                    <a:pt x="985" y="304"/>
                  </a:lnTo>
                  <a:lnTo>
                    <a:pt x="1010" y="416"/>
                  </a:lnTo>
                  <a:lnTo>
                    <a:pt x="1038" y="532"/>
                  </a:lnTo>
                  <a:lnTo>
                    <a:pt x="1080" y="681"/>
                  </a:lnTo>
                  <a:lnTo>
                    <a:pt x="1143" y="838"/>
                  </a:lnTo>
                  <a:lnTo>
                    <a:pt x="1176" y="923"/>
                  </a:lnTo>
                  <a:lnTo>
                    <a:pt x="1193" y="973"/>
                  </a:lnTo>
                  <a:lnTo>
                    <a:pt x="1130" y="919"/>
                  </a:lnTo>
                  <a:lnTo>
                    <a:pt x="1068" y="869"/>
                  </a:lnTo>
                  <a:lnTo>
                    <a:pt x="976" y="816"/>
                  </a:lnTo>
                  <a:lnTo>
                    <a:pt x="873" y="767"/>
                  </a:lnTo>
                  <a:lnTo>
                    <a:pt x="777" y="730"/>
                  </a:lnTo>
                  <a:lnTo>
                    <a:pt x="677" y="703"/>
                  </a:lnTo>
                  <a:lnTo>
                    <a:pt x="569" y="681"/>
                  </a:lnTo>
                  <a:lnTo>
                    <a:pt x="456" y="677"/>
                  </a:lnTo>
                  <a:lnTo>
                    <a:pt x="344" y="691"/>
                  </a:lnTo>
                  <a:lnTo>
                    <a:pt x="229" y="713"/>
                  </a:lnTo>
                  <a:lnTo>
                    <a:pt x="124" y="744"/>
                  </a:lnTo>
                  <a:lnTo>
                    <a:pt x="128" y="686"/>
                  </a:lnTo>
                  <a:lnTo>
                    <a:pt x="120" y="597"/>
                  </a:lnTo>
                  <a:lnTo>
                    <a:pt x="99" y="493"/>
                  </a:lnTo>
                  <a:lnTo>
                    <a:pt x="78" y="399"/>
                  </a:lnTo>
                  <a:lnTo>
                    <a:pt x="48" y="304"/>
                  </a:lnTo>
                  <a:lnTo>
                    <a:pt x="19" y="219"/>
                  </a:lnTo>
                  <a:lnTo>
                    <a:pt x="0" y="169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39" name="Freeform 8"/>
            <p:cNvSpPr>
              <a:spLocks/>
            </p:cNvSpPr>
            <p:nvPr/>
          </p:nvSpPr>
          <p:spPr bwMode="auto">
            <a:xfrm>
              <a:off x="485" y="2382"/>
              <a:ext cx="980" cy="246"/>
            </a:xfrm>
            <a:custGeom>
              <a:avLst/>
              <a:gdLst>
                <a:gd name="T0" fmla="*/ 1 w 1532"/>
                <a:gd name="T1" fmla="*/ 0 h 807"/>
                <a:gd name="T2" fmla="*/ 1 w 1532"/>
                <a:gd name="T3" fmla="*/ 0 h 807"/>
                <a:gd name="T4" fmla="*/ 1 w 1532"/>
                <a:gd name="T5" fmla="*/ 0 h 807"/>
                <a:gd name="T6" fmla="*/ 1 w 1532"/>
                <a:gd name="T7" fmla="*/ 0 h 807"/>
                <a:gd name="T8" fmla="*/ 1 w 1532"/>
                <a:gd name="T9" fmla="*/ 0 h 807"/>
                <a:gd name="T10" fmla="*/ 1 w 1532"/>
                <a:gd name="T11" fmla="*/ 0 h 807"/>
                <a:gd name="T12" fmla="*/ 1 w 1532"/>
                <a:gd name="T13" fmla="*/ 0 h 807"/>
                <a:gd name="T14" fmla="*/ 1 w 1532"/>
                <a:gd name="T15" fmla="*/ 0 h 807"/>
                <a:gd name="T16" fmla="*/ 1 w 1532"/>
                <a:gd name="T17" fmla="*/ 0 h 807"/>
                <a:gd name="T18" fmla="*/ 1 w 1532"/>
                <a:gd name="T19" fmla="*/ 0 h 807"/>
                <a:gd name="T20" fmla="*/ 1 w 1532"/>
                <a:gd name="T21" fmla="*/ 0 h 807"/>
                <a:gd name="T22" fmla="*/ 1 w 1532"/>
                <a:gd name="T23" fmla="*/ 0 h 807"/>
                <a:gd name="T24" fmla="*/ 1 w 1532"/>
                <a:gd name="T25" fmla="*/ 0 h 807"/>
                <a:gd name="T26" fmla="*/ 1 w 1532"/>
                <a:gd name="T27" fmla="*/ 0 h 807"/>
                <a:gd name="T28" fmla="*/ 1 w 1532"/>
                <a:gd name="T29" fmla="*/ 0 h 807"/>
                <a:gd name="T30" fmla="*/ 1 w 1532"/>
                <a:gd name="T31" fmla="*/ 0 h 807"/>
                <a:gd name="T32" fmla="*/ 1 w 1532"/>
                <a:gd name="T33" fmla="*/ 0 h 807"/>
                <a:gd name="T34" fmla="*/ 1 w 1532"/>
                <a:gd name="T35" fmla="*/ 0 h 807"/>
                <a:gd name="T36" fmla="*/ 1 w 1532"/>
                <a:gd name="T37" fmla="*/ 0 h 807"/>
                <a:gd name="T38" fmla="*/ 1 w 1532"/>
                <a:gd name="T39" fmla="*/ 0 h 807"/>
                <a:gd name="T40" fmla="*/ 1 w 1532"/>
                <a:gd name="T41" fmla="*/ 0 h 807"/>
                <a:gd name="T42" fmla="*/ 1 w 1532"/>
                <a:gd name="T43" fmla="*/ 0 h 807"/>
                <a:gd name="T44" fmla="*/ 0 w 1532"/>
                <a:gd name="T45" fmla="*/ 0 h 807"/>
                <a:gd name="T46" fmla="*/ 1 w 1532"/>
                <a:gd name="T47" fmla="*/ 0 h 807"/>
                <a:gd name="T48" fmla="*/ 1 w 1532"/>
                <a:gd name="T49" fmla="*/ 0 h 807"/>
                <a:gd name="T50" fmla="*/ 1 w 1532"/>
                <a:gd name="T51" fmla="*/ 0 h 807"/>
                <a:gd name="T52" fmla="*/ 1 w 1532"/>
                <a:gd name="T53" fmla="*/ 0 h 807"/>
                <a:gd name="T54" fmla="*/ 1 w 1532"/>
                <a:gd name="T55" fmla="*/ 0 h 807"/>
                <a:gd name="T56" fmla="*/ 1 w 1532"/>
                <a:gd name="T57" fmla="*/ 0 h 8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32"/>
                <a:gd name="T88" fmla="*/ 0 h 807"/>
                <a:gd name="T89" fmla="*/ 1532 w 1532"/>
                <a:gd name="T90" fmla="*/ 807 h 8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32" h="807">
                  <a:moveTo>
                    <a:pt x="130" y="62"/>
                  </a:moveTo>
                  <a:lnTo>
                    <a:pt x="234" y="26"/>
                  </a:lnTo>
                  <a:lnTo>
                    <a:pt x="330" y="4"/>
                  </a:lnTo>
                  <a:lnTo>
                    <a:pt x="429" y="0"/>
                  </a:lnTo>
                  <a:lnTo>
                    <a:pt x="525" y="8"/>
                  </a:lnTo>
                  <a:lnTo>
                    <a:pt x="600" y="17"/>
                  </a:lnTo>
                  <a:lnTo>
                    <a:pt x="713" y="53"/>
                  </a:lnTo>
                  <a:lnTo>
                    <a:pt x="958" y="129"/>
                  </a:lnTo>
                  <a:lnTo>
                    <a:pt x="1091" y="179"/>
                  </a:lnTo>
                  <a:lnTo>
                    <a:pt x="1302" y="273"/>
                  </a:lnTo>
                  <a:lnTo>
                    <a:pt x="1411" y="393"/>
                  </a:lnTo>
                  <a:lnTo>
                    <a:pt x="1532" y="807"/>
                  </a:lnTo>
                  <a:lnTo>
                    <a:pt x="1510" y="771"/>
                  </a:lnTo>
                  <a:lnTo>
                    <a:pt x="1457" y="741"/>
                  </a:lnTo>
                  <a:lnTo>
                    <a:pt x="1377" y="686"/>
                  </a:lnTo>
                  <a:lnTo>
                    <a:pt x="1257" y="636"/>
                  </a:lnTo>
                  <a:lnTo>
                    <a:pt x="1112" y="591"/>
                  </a:lnTo>
                  <a:lnTo>
                    <a:pt x="921" y="543"/>
                  </a:lnTo>
                  <a:lnTo>
                    <a:pt x="775" y="529"/>
                  </a:lnTo>
                  <a:lnTo>
                    <a:pt x="588" y="520"/>
                  </a:lnTo>
                  <a:lnTo>
                    <a:pt x="392" y="556"/>
                  </a:lnTo>
                  <a:lnTo>
                    <a:pt x="192" y="606"/>
                  </a:lnTo>
                  <a:lnTo>
                    <a:pt x="0" y="653"/>
                  </a:lnTo>
                  <a:lnTo>
                    <a:pt x="38" y="585"/>
                  </a:lnTo>
                  <a:lnTo>
                    <a:pt x="68" y="495"/>
                  </a:lnTo>
                  <a:lnTo>
                    <a:pt x="89" y="408"/>
                  </a:lnTo>
                  <a:lnTo>
                    <a:pt x="109" y="295"/>
                  </a:lnTo>
                  <a:lnTo>
                    <a:pt x="126" y="197"/>
                  </a:lnTo>
                  <a:lnTo>
                    <a:pt x="130" y="6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0" name="Freeform 9"/>
            <p:cNvSpPr>
              <a:spLocks/>
            </p:cNvSpPr>
            <p:nvPr/>
          </p:nvSpPr>
          <p:spPr bwMode="auto">
            <a:xfrm>
              <a:off x="1705" y="2340"/>
              <a:ext cx="138" cy="251"/>
            </a:xfrm>
            <a:custGeom>
              <a:avLst/>
              <a:gdLst>
                <a:gd name="T0" fmla="*/ 1 w 216"/>
                <a:gd name="T1" fmla="*/ 0 h 686"/>
                <a:gd name="T2" fmla="*/ 1 w 216"/>
                <a:gd name="T3" fmla="*/ 0 h 686"/>
                <a:gd name="T4" fmla="*/ 1 w 216"/>
                <a:gd name="T5" fmla="*/ 0 h 686"/>
                <a:gd name="T6" fmla="*/ 1 w 216"/>
                <a:gd name="T7" fmla="*/ 0 h 686"/>
                <a:gd name="T8" fmla="*/ 1 w 216"/>
                <a:gd name="T9" fmla="*/ 0 h 686"/>
                <a:gd name="T10" fmla="*/ 1 w 216"/>
                <a:gd name="T11" fmla="*/ 0 h 686"/>
                <a:gd name="T12" fmla="*/ 1 w 216"/>
                <a:gd name="T13" fmla="*/ 0 h 686"/>
                <a:gd name="T14" fmla="*/ 0 w 216"/>
                <a:gd name="T15" fmla="*/ 0 h 686"/>
                <a:gd name="T16" fmla="*/ 1 w 216"/>
                <a:gd name="T17" fmla="*/ 0 h 686"/>
                <a:gd name="T18" fmla="*/ 1 w 216"/>
                <a:gd name="T19" fmla="*/ 0 h 686"/>
                <a:gd name="T20" fmla="*/ 1 w 216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"/>
                <a:gd name="T34" fmla="*/ 0 h 686"/>
                <a:gd name="T35" fmla="*/ 216 w 216"/>
                <a:gd name="T36" fmla="*/ 686 h 6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" h="686">
                  <a:moveTo>
                    <a:pt x="208" y="673"/>
                  </a:moveTo>
                  <a:lnTo>
                    <a:pt x="216" y="615"/>
                  </a:lnTo>
                  <a:lnTo>
                    <a:pt x="216" y="493"/>
                  </a:lnTo>
                  <a:lnTo>
                    <a:pt x="216" y="351"/>
                  </a:lnTo>
                  <a:lnTo>
                    <a:pt x="204" y="231"/>
                  </a:lnTo>
                  <a:lnTo>
                    <a:pt x="194" y="103"/>
                  </a:lnTo>
                  <a:lnTo>
                    <a:pt x="74" y="58"/>
                  </a:lnTo>
                  <a:lnTo>
                    <a:pt x="0" y="0"/>
                  </a:lnTo>
                  <a:lnTo>
                    <a:pt x="11" y="163"/>
                  </a:lnTo>
                  <a:lnTo>
                    <a:pt x="83" y="450"/>
                  </a:lnTo>
                  <a:lnTo>
                    <a:pt x="207" y="686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1" name="Freeform 10"/>
            <p:cNvSpPr>
              <a:spLocks/>
            </p:cNvSpPr>
            <p:nvPr/>
          </p:nvSpPr>
          <p:spPr bwMode="auto">
            <a:xfrm>
              <a:off x="1083" y="1827"/>
              <a:ext cx="166" cy="247"/>
            </a:xfrm>
            <a:custGeom>
              <a:avLst/>
              <a:gdLst>
                <a:gd name="T0" fmla="*/ 0 w 256"/>
                <a:gd name="T1" fmla="*/ 0 h 776"/>
                <a:gd name="T2" fmla="*/ 1 w 256"/>
                <a:gd name="T3" fmla="*/ 0 h 776"/>
                <a:gd name="T4" fmla="*/ 1 w 256"/>
                <a:gd name="T5" fmla="*/ 0 h 776"/>
                <a:gd name="T6" fmla="*/ 1 w 256"/>
                <a:gd name="T7" fmla="*/ 0 h 776"/>
                <a:gd name="T8" fmla="*/ 1 w 256"/>
                <a:gd name="T9" fmla="*/ 0 h 776"/>
                <a:gd name="T10" fmla="*/ 1 w 256"/>
                <a:gd name="T11" fmla="*/ 0 h 776"/>
                <a:gd name="T12" fmla="*/ 1 w 256"/>
                <a:gd name="T13" fmla="*/ 0 h 776"/>
                <a:gd name="T14" fmla="*/ 1 w 256"/>
                <a:gd name="T15" fmla="*/ 0 h 776"/>
                <a:gd name="T16" fmla="*/ 1 w 256"/>
                <a:gd name="T17" fmla="*/ 0 h 776"/>
                <a:gd name="T18" fmla="*/ 1 w 256"/>
                <a:gd name="T19" fmla="*/ 0 h 776"/>
                <a:gd name="T20" fmla="*/ 1 w 256"/>
                <a:gd name="T21" fmla="*/ 0 h 776"/>
                <a:gd name="T22" fmla="*/ 1 w 256"/>
                <a:gd name="T23" fmla="*/ 0 h 776"/>
                <a:gd name="T24" fmla="*/ 1 w 256"/>
                <a:gd name="T25" fmla="*/ 0 h 776"/>
                <a:gd name="T26" fmla="*/ 1 w 256"/>
                <a:gd name="T27" fmla="*/ 0 h 776"/>
                <a:gd name="T28" fmla="*/ 1 w 256"/>
                <a:gd name="T29" fmla="*/ 0 h 776"/>
                <a:gd name="T30" fmla="*/ 1 w 256"/>
                <a:gd name="T31" fmla="*/ 0 h 776"/>
                <a:gd name="T32" fmla="*/ 1 w 256"/>
                <a:gd name="T33" fmla="*/ 0 h 776"/>
                <a:gd name="T34" fmla="*/ 1 w 256"/>
                <a:gd name="T35" fmla="*/ 0 h 776"/>
                <a:gd name="T36" fmla="*/ 1 w 256"/>
                <a:gd name="T37" fmla="*/ 0 h 776"/>
                <a:gd name="T38" fmla="*/ 1 w 256"/>
                <a:gd name="T39" fmla="*/ 0 h 776"/>
                <a:gd name="T40" fmla="*/ 1 w 256"/>
                <a:gd name="T41" fmla="*/ 0 h 776"/>
                <a:gd name="T42" fmla="*/ 1 w 256"/>
                <a:gd name="T43" fmla="*/ 0 h 776"/>
                <a:gd name="T44" fmla="*/ 0 w 256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6"/>
                <a:gd name="T70" fmla="*/ 0 h 776"/>
                <a:gd name="T71" fmla="*/ 256 w 256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6" h="776">
                  <a:moveTo>
                    <a:pt x="0" y="0"/>
                  </a:moveTo>
                  <a:lnTo>
                    <a:pt x="41" y="35"/>
                  </a:lnTo>
                  <a:lnTo>
                    <a:pt x="74" y="54"/>
                  </a:lnTo>
                  <a:lnTo>
                    <a:pt x="89" y="68"/>
                  </a:lnTo>
                  <a:lnTo>
                    <a:pt x="111" y="82"/>
                  </a:lnTo>
                  <a:lnTo>
                    <a:pt x="136" y="90"/>
                  </a:lnTo>
                  <a:lnTo>
                    <a:pt x="164" y="99"/>
                  </a:lnTo>
                  <a:lnTo>
                    <a:pt x="214" y="104"/>
                  </a:lnTo>
                  <a:lnTo>
                    <a:pt x="256" y="107"/>
                  </a:lnTo>
                  <a:lnTo>
                    <a:pt x="244" y="224"/>
                  </a:lnTo>
                  <a:lnTo>
                    <a:pt x="218" y="392"/>
                  </a:lnTo>
                  <a:lnTo>
                    <a:pt x="214" y="494"/>
                  </a:lnTo>
                  <a:lnTo>
                    <a:pt x="218" y="533"/>
                  </a:lnTo>
                  <a:lnTo>
                    <a:pt x="214" y="597"/>
                  </a:lnTo>
                  <a:lnTo>
                    <a:pt x="227" y="776"/>
                  </a:lnTo>
                  <a:lnTo>
                    <a:pt x="186" y="687"/>
                  </a:lnTo>
                  <a:lnTo>
                    <a:pt x="133" y="547"/>
                  </a:lnTo>
                  <a:lnTo>
                    <a:pt x="86" y="405"/>
                  </a:lnTo>
                  <a:lnTo>
                    <a:pt x="65" y="323"/>
                  </a:lnTo>
                  <a:lnTo>
                    <a:pt x="53" y="283"/>
                  </a:lnTo>
                  <a:lnTo>
                    <a:pt x="41" y="234"/>
                  </a:lnTo>
                  <a:lnTo>
                    <a:pt x="4" y="99"/>
                  </a:lnTo>
                  <a:lnTo>
                    <a:pt x="0" y="6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2" name="Freeform 11"/>
            <p:cNvSpPr>
              <a:spLocks/>
            </p:cNvSpPr>
            <p:nvPr/>
          </p:nvSpPr>
          <p:spPr bwMode="auto">
            <a:xfrm>
              <a:off x="1792" y="2104"/>
              <a:ext cx="248" cy="247"/>
            </a:xfrm>
            <a:custGeom>
              <a:avLst/>
              <a:gdLst>
                <a:gd name="T0" fmla="*/ 1 w 387"/>
                <a:gd name="T1" fmla="*/ 0 h 747"/>
                <a:gd name="T2" fmla="*/ 1 w 387"/>
                <a:gd name="T3" fmla="*/ 0 h 747"/>
                <a:gd name="T4" fmla="*/ 1 w 387"/>
                <a:gd name="T5" fmla="*/ 0 h 747"/>
                <a:gd name="T6" fmla="*/ 1 w 387"/>
                <a:gd name="T7" fmla="*/ 0 h 747"/>
                <a:gd name="T8" fmla="*/ 1 w 387"/>
                <a:gd name="T9" fmla="*/ 0 h 747"/>
                <a:gd name="T10" fmla="*/ 1 w 387"/>
                <a:gd name="T11" fmla="*/ 0 h 747"/>
                <a:gd name="T12" fmla="*/ 1 w 387"/>
                <a:gd name="T13" fmla="*/ 0 h 747"/>
                <a:gd name="T14" fmla="*/ 1 w 387"/>
                <a:gd name="T15" fmla="*/ 0 h 747"/>
                <a:gd name="T16" fmla="*/ 1 w 387"/>
                <a:gd name="T17" fmla="*/ 0 h 747"/>
                <a:gd name="T18" fmla="*/ 1 w 387"/>
                <a:gd name="T19" fmla="*/ 0 h 747"/>
                <a:gd name="T20" fmla="*/ 1 w 387"/>
                <a:gd name="T21" fmla="*/ 0 h 747"/>
                <a:gd name="T22" fmla="*/ 1 w 387"/>
                <a:gd name="T23" fmla="*/ 0 h 747"/>
                <a:gd name="T24" fmla="*/ 0 w 387"/>
                <a:gd name="T25" fmla="*/ 0 h 747"/>
                <a:gd name="T26" fmla="*/ 1 w 387"/>
                <a:gd name="T27" fmla="*/ 0 h 747"/>
                <a:gd name="T28" fmla="*/ 1 w 387"/>
                <a:gd name="T29" fmla="*/ 0 h 747"/>
                <a:gd name="T30" fmla="*/ 1 w 387"/>
                <a:gd name="T31" fmla="*/ 0 h 747"/>
                <a:gd name="T32" fmla="*/ 1 w 387"/>
                <a:gd name="T33" fmla="*/ 0 h 747"/>
                <a:gd name="T34" fmla="*/ 1 w 387"/>
                <a:gd name="T35" fmla="*/ 0 h 747"/>
                <a:gd name="T36" fmla="*/ 1 w 387"/>
                <a:gd name="T37" fmla="*/ 0 h 747"/>
                <a:gd name="T38" fmla="*/ 1 w 387"/>
                <a:gd name="T39" fmla="*/ 0 h 747"/>
                <a:gd name="T40" fmla="*/ 1 w 387"/>
                <a:gd name="T41" fmla="*/ 0 h 747"/>
                <a:gd name="T42" fmla="*/ 1 w 387"/>
                <a:gd name="T43" fmla="*/ 0 h 747"/>
                <a:gd name="T44" fmla="*/ 1 w 387"/>
                <a:gd name="T45" fmla="*/ 0 h 747"/>
                <a:gd name="T46" fmla="*/ 1 w 387"/>
                <a:gd name="T47" fmla="*/ 0 h 747"/>
                <a:gd name="T48" fmla="*/ 1 w 387"/>
                <a:gd name="T49" fmla="*/ 0 h 747"/>
                <a:gd name="T50" fmla="*/ 1 w 387"/>
                <a:gd name="T51" fmla="*/ 0 h 747"/>
                <a:gd name="T52" fmla="*/ 1 w 387"/>
                <a:gd name="T53" fmla="*/ 0 h 7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7"/>
                <a:gd name="T82" fmla="*/ 0 h 747"/>
                <a:gd name="T83" fmla="*/ 387 w 387"/>
                <a:gd name="T84" fmla="*/ 747 h 7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7" h="747">
                  <a:moveTo>
                    <a:pt x="387" y="686"/>
                  </a:moveTo>
                  <a:lnTo>
                    <a:pt x="303" y="660"/>
                  </a:lnTo>
                  <a:lnTo>
                    <a:pt x="232" y="660"/>
                  </a:lnTo>
                  <a:lnTo>
                    <a:pt x="158" y="663"/>
                  </a:lnTo>
                  <a:lnTo>
                    <a:pt x="86" y="694"/>
                  </a:lnTo>
                  <a:lnTo>
                    <a:pt x="59" y="747"/>
                  </a:lnTo>
                  <a:lnTo>
                    <a:pt x="36" y="655"/>
                  </a:lnTo>
                  <a:lnTo>
                    <a:pt x="30" y="591"/>
                  </a:lnTo>
                  <a:lnTo>
                    <a:pt x="13" y="498"/>
                  </a:lnTo>
                  <a:lnTo>
                    <a:pt x="11" y="403"/>
                  </a:lnTo>
                  <a:lnTo>
                    <a:pt x="11" y="299"/>
                  </a:lnTo>
                  <a:lnTo>
                    <a:pt x="4" y="206"/>
                  </a:lnTo>
                  <a:lnTo>
                    <a:pt x="0" y="116"/>
                  </a:lnTo>
                  <a:lnTo>
                    <a:pt x="13" y="56"/>
                  </a:lnTo>
                  <a:lnTo>
                    <a:pt x="79" y="26"/>
                  </a:lnTo>
                  <a:lnTo>
                    <a:pt x="199" y="12"/>
                  </a:lnTo>
                  <a:lnTo>
                    <a:pt x="269" y="0"/>
                  </a:lnTo>
                  <a:lnTo>
                    <a:pt x="370" y="21"/>
                  </a:lnTo>
                  <a:lnTo>
                    <a:pt x="336" y="94"/>
                  </a:lnTo>
                  <a:lnTo>
                    <a:pt x="333" y="170"/>
                  </a:lnTo>
                  <a:lnTo>
                    <a:pt x="324" y="237"/>
                  </a:lnTo>
                  <a:lnTo>
                    <a:pt x="324" y="299"/>
                  </a:lnTo>
                  <a:lnTo>
                    <a:pt x="320" y="378"/>
                  </a:lnTo>
                  <a:lnTo>
                    <a:pt x="333" y="451"/>
                  </a:lnTo>
                  <a:lnTo>
                    <a:pt x="345" y="525"/>
                  </a:lnTo>
                  <a:lnTo>
                    <a:pt x="365" y="597"/>
                  </a:lnTo>
                  <a:lnTo>
                    <a:pt x="387" y="686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3" name="Freeform 12"/>
            <p:cNvSpPr>
              <a:spLocks/>
            </p:cNvSpPr>
            <p:nvPr/>
          </p:nvSpPr>
          <p:spPr bwMode="auto">
            <a:xfrm>
              <a:off x="1826" y="2472"/>
              <a:ext cx="282" cy="247"/>
            </a:xfrm>
            <a:custGeom>
              <a:avLst/>
              <a:gdLst>
                <a:gd name="T0" fmla="*/ 1 w 441"/>
                <a:gd name="T1" fmla="*/ 1 h 487"/>
                <a:gd name="T2" fmla="*/ 1 w 441"/>
                <a:gd name="T3" fmla="*/ 1 h 487"/>
                <a:gd name="T4" fmla="*/ 1 w 441"/>
                <a:gd name="T5" fmla="*/ 1 h 487"/>
                <a:gd name="T6" fmla="*/ 1 w 441"/>
                <a:gd name="T7" fmla="*/ 1 h 487"/>
                <a:gd name="T8" fmla="*/ 1 w 441"/>
                <a:gd name="T9" fmla="*/ 1 h 487"/>
                <a:gd name="T10" fmla="*/ 1 w 441"/>
                <a:gd name="T11" fmla="*/ 1 h 487"/>
                <a:gd name="T12" fmla="*/ 1 w 441"/>
                <a:gd name="T13" fmla="*/ 0 h 487"/>
                <a:gd name="T14" fmla="*/ 1 w 441"/>
                <a:gd name="T15" fmla="*/ 1 h 487"/>
                <a:gd name="T16" fmla="*/ 1 w 441"/>
                <a:gd name="T17" fmla="*/ 1 h 487"/>
                <a:gd name="T18" fmla="*/ 0 w 441"/>
                <a:gd name="T19" fmla="*/ 1 h 487"/>
                <a:gd name="T20" fmla="*/ 1 w 441"/>
                <a:gd name="T21" fmla="*/ 1 h 487"/>
                <a:gd name="T22" fmla="*/ 1 w 441"/>
                <a:gd name="T23" fmla="*/ 1 h 487"/>
                <a:gd name="T24" fmla="*/ 1 w 441"/>
                <a:gd name="T25" fmla="*/ 1 h 487"/>
                <a:gd name="T26" fmla="*/ 1 w 441"/>
                <a:gd name="T27" fmla="*/ 1 h 487"/>
                <a:gd name="T28" fmla="*/ 1 w 441"/>
                <a:gd name="T29" fmla="*/ 1 h 487"/>
                <a:gd name="T30" fmla="*/ 1 w 441"/>
                <a:gd name="T31" fmla="*/ 1 h 487"/>
                <a:gd name="T32" fmla="*/ 1 w 441"/>
                <a:gd name="T33" fmla="*/ 1 h 487"/>
                <a:gd name="T34" fmla="*/ 1 w 441"/>
                <a:gd name="T35" fmla="*/ 1 h 487"/>
                <a:gd name="T36" fmla="*/ 1 w 441"/>
                <a:gd name="T37" fmla="*/ 1 h 487"/>
                <a:gd name="T38" fmla="*/ 1 w 441"/>
                <a:gd name="T39" fmla="*/ 1 h 487"/>
                <a:gd name="T40" fmla="*/ 1 w 441"/>
                <a:gd name="T41" fmla="*/ 1 h 4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1"/>
                <a:gd name="T64" fmla="*/ 0 h 487"/>
                <a:gd name="T65" fmla="*/ 441 w 441"/>
                <a:gd name="T66" fmla="*/ 487 h 4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1" h="487">
                  <a:moveTo>
                    <a:pt x="441" y="487"/>
                  </a:moveTo>
                  <a:lnTo>
                    <a:pt x="384" y="296"/>
                  </a:lnTo>
                  <a:lnTo>
                    <a:pt x="358" y="152"/>
                  </a:lnTo>
                  <a:lnTo>
                    <a:pt x="332" y="39"/>
                  </a:lnTo>
                  <a:lnTo>
                    <a:pt x="251" y="12"/>
                  </a:lnTo>
                  <a:lnTo>
                    <a:pt x="206" y="3"/>
                  </a:lnTo>
                  <a:lnTo>
                    <a:pt x="156" y="0"/>
                  </a:lnTo>
                  <a:lnTo>
                    <a:pt x="104" y="8"/>
                  </a:lnTo>
                  <a:lnTo>
                    <a:pt x="51" y="21"/>
                  </a:lnTo>
                  <a:lnTo>
                    <a:pt x="0" y="56"/>
                  </a:lnTo>
                  <a:lnTo>
                    <a:pt x="20" y="150"/>
                  </a:lnTo>
                  <a:lnTo>
                    <a:pt x="16" y="250"/>
                  </a:lnTo>
                  <a:lnTo>
                    <a:pt x="14" y="328"/>
                  </a:lnTo>
                  <a:lnTo>
                    <a:pt x="18" y="378"/>
                  </a:lnTo>
                  <a:lnTo>
                    <a:pt x="20" y="446"/>
                  </a:lnTo>
                  <a:lnTo>
                    <a:pt x="22" y="446"/>
                  </a:lnTo>
                  <a:lnTo>
                    <a:pt x="89" y="427"/>
                  </a:lnTo>
                  <a:lnTo>
                    <a:pt x="197" y="417"/>
                  </a:lnTo>
                  <a:lnTo>
                    <a:pt x="293" y="417"/>
                  </a:lnTo>
                  <a:lnTo>
                    <a:pt x="372" y="430"/>
                  </a:lnTo>
                  <a:lnTo>
                    <a:pt x="431" y="44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4" name="Freeform 13"/>
            <p:cNvSpPr>
              <a:spLocks/>
            </p:cNvSpPr>
            <p:nvPr/>
          </p:nvSpPr>
          <p:spPr bwMode="auto">
            <a:xfrm>
              <a:off x="1117" y="2709"/>
              <a:ext cx="354" cy="247"/>
            </a:xfrm>
            <a:custGeom>
              <a:avLst/>
              <a:gdLst>
                <a:gd name="T0" fmla="*/ 0 w 552"/>
                <a:gd name="T1" fmla="*/ 1 h 375"/>
                <a:gd name="T2" fmla="*/ 1 w 552"/>
                <a:gd name="T3" fmla="*/ 1 h 375"/>
                <a:gd name="T4" fmla="*/ 1 w 552"/>
                <a:gd name="T5" fmla="*/ 1 h 375"/>
                <a:gd name="T6" fmla="*/ 1 w 552"/>
                <a:gd name="T7" fmla="*/ 1 h 375"/>
                <a:gd name="T8" fmla="*/ 1 w 552"/>
                <a:gd name="T9" fmla="*/ 1 h 375"/>
                <a:gd name="T10" fmla="*/ 1 w 552"/>
                <a:gd name="T11" fmla="*/ 1 h 375"/>
                <a:gd name="T12" fmla="*/ 1 w 552"/>
                <a:gd name="T13" fmla="*/ 1 h 375"/>
                <a:gd name="T14" fmla="*/ 1 w 552"/>
                <a:gd name="T15" fmla="*/ 1 h 375"/>
                <a:gd name="T16" fmla="*/ 1 w 552"/>
                <a:gd name="T17" fmla="*/ 1 h 375"/>
                <a:gd name="T18" fmla="*/ 1 w 552"/>
                <a:gd name="T19" fmla="*/ 1 h 375"/>
                <a:gd name="T20" fmla="*/ 1 w 552"/>
                <a:gd name="T21" fmla="*/ 1 h 375"/>
                <a:gd name="T22" fmla="*/ 1 w 552"/>
                <a:gd name="T23" fmla="*/ 1 h 375"/>
                <a:gd name="T24" fmla="*/ 1 w 552"/>
                <a:gd name="T25" fmla="*/ 1 h 375"/>
                <a:gd name="T26" fmla="*/ 0 w 552"/>
                <a:gd name="T27" fmla="*/ 0 h 3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2"/>
                <a:gd name="T43" fmla="*/ 0 h 375"/>
                <a:gd name="T44" fmla="*/ 552 w 552"/>
                <a:gd name="T45" fmla="*/ 375 h 3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2" h="375">
                  <a:moveTo>
                    <a:pt x="0" y="2"/>
                  </a:moveTo>
                  <a:lnTo>
                    <a:pt x="19" y="375"/>
                  </a:lnTo>
                  <a:lnTo>
                    <a:pt x="82" y="336"/>
                  </a:lnTo>
                  <a:lnTo>
                    <a:pt x="132" y="297"/>
                  </a:lnTo>
                  <a:lnTo>
                    <a:pt x="224" y="280"/>
                  </a:lnTo>
                  <a:lnTo>
                    <a:pt x="299" y="297"/>
                  </a:lnTo>
                  <a:lnTo>
                    <a:pt x="382" y="306"/>
                  </a:lnTo>
                  <a:lnTo>
                    <a:pt x="487" y="319"/>
                  </a:lnTo>
                  <a:lnTo>
                    <a:pt x="547" y="284"/>
                  </a:lnTo>
                  <a:lnTo>
                    <a:pt x="552" y="223"/>
                  </a:lnTo>
                  <a:lnTo>
                    <a:pt x="489" y="194"/>
                  </a:lnTo>
                  <a:lnTo>
                    <a:pt x="344" y="99"/>
                  </a:lnTo>
                  <a:lnTo>
                    <a:pt x="187" y="52"/>
                  </a:lnTo>
                  <a:lnTo>
                    <a:pt x="0" y="0"/>
                  </a:lnTo>
                </a:path>
              </a:pathLst>
            </a:custGeom>
            <a:solidFill>
              <a:srgbClr val="CC0000"/>
            </a:solidFill>
            <a:ln w="635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5" name="Freeform 14"/>
            <p:cNvSpPr>
              <a:spLocks/>
            </p:cNvSpPr>
            <p:nvPr/>
          </p:nvSpPr>
          <p:spPr bwMode="auto">
            <a:xfrm>
              <a:off x="1784" y="2898"/>
              <a:ext cx="73" cy="242"/>
            </a:xfrm>
            <a:custGeom>
              <a:avLst/>
              <a:gdLst>
                <a:gd name="T0" fmla="*/ 0 w 84"/>
                <a:gd name="T1" fmla="*/ 1 h 196"/>
                <a:gd name="T2" fmla="*/ 1 w 84"/>
                <a:gd name="T3" fmla="*/ 0 h 196"/>
                <a:gd name="T4" fmla="*/ 1 w 84"/>
                <a:gd name="T5" fmla="*/ 1 h 196"/>
                <a:gd name="T6" fmla="*/ 1 w 84"/>
                <a:gd name="T7" fmla="*/ 1 h 196"/>
                <a:gd name="T8" fmla="*/ 1 w 84"/>
                <a:gd name="T9" fmla="*/ 1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96"/>
                <a:gd name="T17" fmla="*/ 84 w 8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96">
                  <a:moveTo>
                    <a:pt x="0" y="196"/>
                  </a:moveTo>
                  <a:lnTo>
                    <a:pt x="4" y="0"/>
                  </a:lnTo>
                  <a:lnTo>
                    <a:pt x="84" y="132"/>
                  </a:lnTo>
                  <a:lnTo>
                    <a:pt x="21" y="172"/>
                  </a:lnTo>
                  <a:lnTo>
                    <a:pt x="12" y="186"/>
                  </a:lnTo>
                </a:path>
              </a:pathLst>
            </a:custGeom>
            <a:solidFill>
              <a:srgbClr val="CC000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6" name="Freeform 15"/>
            <p:cNvSpPr>
              <a:spLocks/>
            </p:cNvSpPr>
            <p:nvPr/>
          </p:nvSpPr>
          <p:spPr bwMode="auto">
            <a:xfrm>
              <a:off x="1131" y="2611"/>
              <a:ext cx="721" cy="246"/>
            </a:xfrm>
            <a:custGeom>
              <a:avLst/>
              <a:gdLst>
                <a:gd name="T0" fmla="*/ 1 w 1129"/>
                <a:gd name="T1" fmla="*/ 0 h 632"/>
                <a:gd name="T2" fmla="*/ 1 w 1129"/>
                <a:gd name="T3" fmla="*/ 0 h 632"/>
                <a:gd name="T4" fmla="*/ 1 w 1129"/>
                <a:gd name="T5" fmla="*/ 0 h 632"/>
                <a:gd name="T6" fmla="*/ 1 w 1129"/>
                <a:gd name="T7" fmla="*/ 0 h 632"/>
                <a:gd name="T8" fmla="*/ 1 w 1129"/>
                <a:gd name="T9" fmla="*/ 0 h 632"/>
                <a:gd name="T10" fmla="*/ 1 w 1129"/>
                <a:gd name="T11" fmla="*/ 0 h 632"/>
                <a:gd name="T12" fmla="*/ 1 w 1129"/>
                <a:gd name="T13" fmla="*/ 0 h 632"/>
                <a:gd name="T14" fmla="*/ 1 w 1129"/>
                <a:gd name="T15" fmla="*/ 0 h 632"/>
                <a:gd name="T16" fmla="*/ 1 w 1129"/>
                <a:gd name="T17" fmla="*/ 0 h 632"/>
                <a:gd name="T18" fmla="*/ 1 w 1129"/>
                <a:gd name="T19" fmla="*/ 0 h 632"/>
                <a:gd name="T20" fmla="*/ 1 w 1129"/>
                <a:gd name="T21" fmla="*/ 0 h 632"/>
                <a:gd name="T22" fmla="*/ 1 w 1129"/>
                <a:gd name="T23" fmla="*/ 0 h 632"/>
                <a:gd name="T24" fmla="*/ 1 w 1129"/>
                <a:gd name="T25" fmla="*/ 0 h 632"/>
                <a:gd name="T26" fmla="*/ 1 w 1129"/>
                <a:gd name="T27" fmla="*/ 0 h 632"/>
                <a:gd name="T28" fmla="*/ 1 w 1129"/>
                <a:gd name="T29" fmla="*/ 0 h 632"/>
                <a:gd name="T30" fmla="*/ 1 w 1129"/>
                <a:gd name="T31" fmla="*/ 0 h 632"/>
                <a:gd name="T32" fmla="*/ 1 w 1129"/>
                <a:gd name="T33" fmla="*/ 0 h 632"/>
                <a:gd name="T34" fmla="*/ 1 w 1129"/>
                <a:gd name="T35" fmla="*/ 0 h 632"/>
                <a:gd name="T36" fmla="*/ 1 w 1129"/>
                <a:gd name="T37" fmla="*/ 0 h 632"/>
                <a:gd name="T38" fmla="*/ 1 w 1129"/>
                <a:gd name="T39" fmla="*/ 0 h 632"/>
                <a:gd name="T40" fmla="*/ 0 w 1129"/>
                <a:gd name="T41" fmla="*/ 0 h 632"/>
                <a:gd name="T42" fmla="*/ 1 w 1129"/>
                <a:gd name="T43" fmla="*/ 0 h 632"/>
                <a:gd name="T44" fmla="*/ 1 w 1129"/>
                <a:gd name="T45" fmla="*/ 0 h 632"/>
                <a:gd name="T46" fmla="*/ 1 w 1129"/>
                <a:gd name="T47" fmla="*/ 0 h 632"/>
                <a:gd name="T48" fmla="*/ 1 w 1129"/>
                <a:gd name="T49" fmla="*/ 0 h 632"/>
                <a:gd name="T50" fmla="*/ 1 w 1129"/>
                <a:gd name="T51" fmla="*/ 0 h 632"/>
                <a:gd name="T52" fmla="*/ 1 w 1129"/>
                <a:gd name="T53" fmla="*/ 0 h 632"/>
                <a:gd name="T54" fmla="*/ 1 w 1129"/>
                <a:gd name="T55" fmla="*/ 0 h 632"/>
                <a:gd name="T56" fmla="*/ 1 w 1129"/>
                <a:gd name="T57" fmla="*/ 0 h 632"/>
                <a:gd name="T58" fmla="*/ 1 w 1129"/>
                <a:gd name="T59" fmla="*/ 0 h 632"/>
                <a:gd name="T60" fmla="*/ 1 w 1129"/>
                <a:gd name="T61" fmla="*/ 0 h 632"/>
                <a:gd name="T62" fmla="*/ 1 w 1129"/>
                <a:gd name="T63" fmla="*/ 0 h 632"/>
                <a:gd name="T64" fmla="*/ 1 w 1129"/>
                <a:gd name="T65" fmla="*/ 0 h 632"/>
                <a:gd name="T66" fmla="*/ 1 w 1129"/>
                <a:gd name="T67" fmla="*/ 0 h 632"/>
                <a:gd name="T68" fmla="*/ 1 w 1129"/>
                <a:gd name="T69" fmla="*/ 0 h 632"/>
                <a:gd name="T70" fmla="*/ 1 w 1129"/>
                <a:gd name="T71" fmla="*/ 0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9"/>
                <a:gd name="T109" fmla="*/ 0 h 632"/>
                <a:gd name="T110" fmla="*/ 1129 w 1129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9" h="632">
                  <a:moveTo>
                    <a:pt x="1121" y="622"/>
                  </a:moveTo>
                  <a:lnTo>
                    <a:pt x="1129" y="550"/>
                  </a:lnTo>
                  <a:lnTo>
                    <a:pt x="1123" y="422"/>
                  </a:lnTo>
                  <a:lnTo>
                    <a:pt x="1123" y="350"/>
                  </a:lnTo>
                  <a:lnTo>
                    <a:pt x="1123" y="262"/>
                  </a:lnTo>
                  <a:lnTo>
                    <a:pt x="1113" y="216"/>
                  </a:lnTo>
                  <a:lnTo>
                    <a:pt x="1089" y="176"/>
                  </a:lnTo>
                  <a:lnTo>
                    <a:pt x="1051" y="152"/>
                  </a:lnTo>
                  <a:lnTo>
                    <a:pt x="918" y="81"/>
                  </a:lnTo>
                  <a:lnTo>
                    <a:pt x="798" y="35"/>
                  </a:lnTo>
                  <a:lnTo>
                    <a:pt x="706" y="17"/>
                  </a:lnTo>
                  <a:lnTo>
                    <a:pt x="573" y="0"/>
                  </a:lnTo>
                  <a:lnTo>
                    <a:pt x="453" y="0"/>
                  </a:lnTo>
                  <a:lnTo>
                    <a:pt x="407" y="8"/>
                  </a:lnTo>
                  <a:lnTo>
                    <a:pt x="510" y="394"/>
                  </a:lnTo>
                  <a:lnTo>
                    <a:pt x="510" y="452"/>
                  </a:lnTo>
                  <a:lnTo>
                    <a:pt x="482" y="475"/>
                  </a:lnTo>
                  <a:lnTo>
                    <a:pt x="378" y="465"/>
                  </a:lnTo>
                  <a:lnTo>
                    <a:pt x="152" y="438"/>
                  </a:lnTo>
                  <a:lnTo>
                    <a:pt x="58" y="478"/>
                  </a:lnTo>
                  <a:lnTo>
                    <a:pt x="0" y="542"/>
                  </a:lnTo>
                  <a:lnTo>
                    <a:pt x="46" y="574"/>
                  </a:lnTo>
                  <a:lnTo>
                    <a:pt x="108" y="605"/>
                  </a:lnTo>
                  <a:lnTo>
                    <a:pt x="157" y="624"/>
                  </a:lnTo>
                  <a:lnTo>
                    <a:pt x="253" y="632"/>
                  </a:lnTo>
                  <a:lnTo>
                    <a:pt x="347" y="628"/>
                  </a:lnTo>
                  <a:lnTo>
                    <a:pt x="474" y="588"/>
                  </a:lnTo>
                  <a:lnTo>
                    <a:pt x="628" y="557"/>
                  </a:lnTo>
                  <a:lnTo>
                    <a:pt x="713" y="538"/>
                  </a:lnTo>
                  <a:lnTo>
                    <a:pt x="823" y="519"/>
                  </a:lnTo>
                  <a:lnTo>
                    <a:pt x="911" y="519"/>
                  </a:lnTo>
                  <a:lnTo>
                    <a:pt x="1019" y="532"/>
                  </a:lnTo>
                  <a:lnTo>
                    <a:pt x="1056" y="557"/>
                  </a:lnTo>
                  <a:lnTo>
                    <a:pt x="1094" y="588"/>
                  </a:lnTo>
                  <a:lnTo>
                    <a:pt x="1122" y="619"/>
                  </a:lnTo>
                  <a:lnTo>
                    <a:pt x="1123" y="62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7" name="Freeform 16"/>
            <p:cNvSpPr>
              <a:spLocks/>
            </p:cNvSpPr>
            <p:nvPr/>
          </p:nvSpPr>
          <p:spPr bwMode="auto">
            <a:xfrm>
              <a:off x="1794" y="2706"/>
              <a:ext cx="365" cy="246"/>
            </a:xfrm>
            <a:custGeom>
              <a:avLst/>
              <a:gdLst>
                <a:gd name="T0" fmla="*/ 1 w 572"/>
                <a:gd name="T1" fmla="*/ 0 h 553"/>
                <a:gd name="T2" fmla="*/ 1 w 572"/>
                <a:gd name="T3" fmla="*/ 0 h 553"/>
                <a:gd name="T4" fmla="*/ 1 w 572"/>
                <a:gd name="T5" fmla="*/ 0 h 553"/>
                <a:gd name="T6" fmla="*/ 1 w 572"/>
                <a:gd name="T7" fmla="*/ 0 h 553"/>
                <a:gd name="T8" fmla="*/ 1 w 572"/>
                <a:gd name="T9" fmla="*/ 0 h 553"/>
                <a:gd name="T10" fmla="*/ 1 w 572"/>
                <a:gd name="T11" fmla="*/ 0 h 553"/>
                <a:gd name="T12" fmla="*/ 1 w 572"/>
                <a:gd name="T13" fmla="*/ 0 h 553"/>
                <a:gd name="T14" fmla="*/ 1 w 572"/>
                <a:gd name="T15" fmla="*/ 0 h 553"/>
                <a:gd name="T16" fmla="*/ 1 w 572"/>
                <a:gd name="T17" fmla="*/ 0 h 553"/>
                <a:gd name="T18" fmla="*/ 1 w 572"/>
                <a:gd name="T19" fmla="*/ 0 h 553"/>
                <a:gd name="T20" fmla="*/ 1 w 572"/>
                <a:gd name="T21" fmla="*/ 0 h 553"/>
                <a:gd name="T22" fmla="*/ 1 w 572"/>
                <a:gd name="T23" fmla="*/ 0 h 553"/>
                <a:gd name="T24" fmla="*/ 1 w 572"/>
                <a:gd name="T25" fmla="*/ 0 h 553"/>
                <a:gd name="T26" fmla="*/ 1 w 572"/>
                <a:gd name="T27" fmla="*/ 0 h 553"/>
                <a:gd name="T28" fmla="*/ 1 w 572"/>
                <a:gd name="T29" fmla="*/ 0 h 553"/>
                <a:gd name="T30" fmla="*/ 1 w 572"/>
                <a:gd name="T31" fmla="*/ 0 h 553"/>
                <a:gd name="T32" fmla="*/ 1 w 572"/>
                <a:gd name="T33" fmla="*/ 0 h 553"/>
                <a:gd name="T34" fmla="*/ 1 w 572"/>
                <a:gd name="T35" fmla="*/ 0 h 553"/>
                <a:gd name="T36" fmla="*/ 1 w 572"/>
                <a:gd name="T37" fmla="*/ 0 h 553"/>
                <a:gd name="T38" fmla="*/ 1 w 572"/>
                <a:gd name="T39" fmla="*/ 0 h 553"/>
                <a:gd name="T40" fmla="*/ 1 w 572"/>
                <a:gd name="T41" fmla="*/ 0 h 553"/>
                <a:gd name="T42" fmla="*/ 1 w 572"/>
                <a:gd name="T43" fmla="*/ 0 h 553"/>
                <a:gd name="T44" fmla="*/ 0 w 572"/>
                <a:gd name="T45" fmla="*/ 0 h 553"/>
                <a:gd name="T46" fmla="*/ 1 w 572"/>
                <a:gd name="T47" fmla="*/ 0 h 553"/>
                <a:gd name="T48" fmla="*/ 1 w 572"/>
                <a:gd name="T49" fmla="*/ 0 h 553"/>
                <a:gd name="T50" fmla="*/ 1 w 572"/>
                <a:gd name="T51" fmla="*/ 0 h 553"/>
                <a:gd name="T52" fmla="*/ 1 w 572"/>
                <a:gd name="T53" fmla="*/ 0 h 553"/>
                <a:gd name="T54" fmla="*/ 1 w 572"/>
                <a:gd name="T55" fmla="*/ 0 h 553"/>
                <a:gd name="T56" fmla="*/ 1 w 572"/>
                <a:gd name="T57" fmla="*/ 0 h 553"/>
                <a:gd name="T58" fmla="*/ 1 w 572"/>
                <a:gd name="T59" fmla="*/ 0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2"/>
                <a:gd name="T91" fmla="*/ 0 h 553"/>
                <a:gd name="T92" fmla="*/ 572 w 572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2" h="553">
                  <a:moveTo>
                    <a:pt x="79" y="49"/>
                  </a:moveTo>
                  <a:lnTo>
                    <a:pt x="114" y="16"/>
                  </a:lnTo>
                  <a:lnTo>
                    <a:pt x="202" y="0"/>
                  </a:lnTo>
                  <a:lnTo>
                    <a:pt x="281" y="0"/>
                  </a:lnTo>
                  <a:lnTo>
                    <a:pt x="369" y="4"/>
                  </a:lnTo>
                  <a:lnTo>
                    <a:pt x="435" y="26"/>
                  </a:lnTo>
                  <a:lnTo>
                    <a:pt x="481" y="43"/>
                  </a:lnTo>
                  <a:lnTo>
                    <a:pt x="507" y="130"/>
                  </a:lnTo>
                  <a:lnTo>
                    <a:pt x="520" y="185"/>
                  </a:lnTo>
                  <a:lnTo>
                    <a:pt x="531" y="238"/>
                  </a:lnTo>
                  <a:lnTo>
                    <a:pt x="546" y="311"/>
                  </a:lnTo>
                  <a:lnTo>
                    <a:pt x="555" y="368"/>
                  </a:lnTo>
                  <a:lnTo>
                    <a:pt x="572" y="476"/>
                  </a:lnTo>
                  <a:lnTo>
                    <a:pt x="571" y="518"/>
                  </a:lnTo>
                  <a:lnTo>
                    <a:pt x="528" y="524"/>
                  </a:lnTo>
                  <a:lnTo>
                    <a:pt x="452" y="517"/>
                  </a:lnTo>
                  <a:lnTo>
                    <a:pt x="394" y="499"/>
                  </a:lnTo>
                  <a:lnTo>
                    <a:pt x="348" y="499"/>
                  </a:lnTo>
                  <a:lnTo>
                    <a:pt x="290" y="517"/>
                  </a:lnTo>
                  <a:lnTo>
                    <a:pt x="225" y="535"/>
                  </a:lnTo>
                  <a:lnTo>
                    <a:pt x="170" y="553"/>
                  </a:lnTo>
                  <a:lnTo>
                    <a:pt x="86" y="553"/>
                  </a:lnTo>
                  <a:lnTo>
                    <a:pt x="0" y="524"/>
                  </a:lnTo>
                  <a:lnTo>
                    <a:pt x="32" y="490"/>
                  </a:lnTo>
                  <a:lnTo>
                    <a:pt x="80" y="466"/>
                  </a:lnTo>
                  <a:lnTo>
                    <a:pt x="94" y="420"/>
                  </a:lnTo>
                  <a:lnTo>
                    <a:pt x="92" y="336"/>
                  </a:lnTo>
                  <a:lnTo>
                    <a:pt x="88" y="242"/>
                  </a:lnTo>
                  <a:lnTo>
                    <a:pt x="86" y="98"/>
                  </a:lnTo>
                  <a:lnTo>
                    <a:pt x="79" y="49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8" name="Freeform 17"/>
            <p:cNvSpPr>
              <a:spLocks/>
            </p:cNvSpPr>
            <p:nvPr/>
          </p:nvSpPr>
          <p:spPr bwMode="auto">
            <a:xfrm>
              <a:off x="1632" y="2107"/>
              <a:ext cx="199" cy="246"/>
            </a:xfrm>
            <a:custGeom>
              <a:avLst/>
              <a:gdLst>
                <a:gd name="T0" fmla="*/ 1 w 310"/>
                <a:gd name="T1" fmla="*/ 0 h 736"/>
                <a:gd name="T2" fmla="*/ 1 w 310"/>
                <a:gd name="T3" fmla="*/ 0 h 736"/>
                <a:gd name="T4" fmla="*/ 1 w 310"/>
                <a:gd name="T5" fmla="*/ 0 h 736"/>
                <a:gd name="T6" fmla="*/ 1 w 310"/>
                <a:gd name="T7" fmla="*/ 0 h 736"/>
                <a:gd name="T8" fmla="*/ 1 w 310"/>
                <a:gd name="T9" fmla="*/ 0 h 736"/>
                <a:gd name="T10" fmla="*/ 0 w 310"/>
                <a:gd name="T11" fmla="*/ 0 h 736"/>
                <a:gd name="T12" fmla="*/ 1 w 310"/>
                <a:gd name="T13" fmla="*/ 0 h 736"/>
                <a:gd name="T14" fmla="*/ 1 w 310"/>
                <a:gd name="T15" fmla="*/ 0 h 736"/>
                <a:gd name="T16" fmla="*/ 1 w 310"/>
                <a:gd name="T17" fmla="*/ 0 h 736"/>
                <a:gd name="T18" fmla="*/ 1 w 310"/>
                <a:gd name="T19" fmla="*/ 0 h 736"/>
                <a:gd name="T20" fmla="*/ 1 w 310"/>
                <a:gd name="T21" fmla="*/ 0 h 736"/>
                <a:gd name="T22" fmla="*/ 1 w 310"/>
                <a:gd name="T23" fmla="*/ 0 h 736"/>
                <a:gd name="T24" fmla="*/ 1 w 310"/>
                <a:gd name="T25" fmla="*/ 0 h 736"/>
                <a:gd name="T26" fmla="*/ 1 w 310"/>
                <a:gd name="T27" fmla="*/ 0 h 736"/>
                <a:gd name="T28" fmla="*/ 1 w 310"/>
                <a:gd name="T29" fmla="*/ 0 h 736"/>
                <a:gd name="T30" fmla="*/ 1 w 310"/>
                <a:gd name="T31" fmla="*/ 0 h 736"/>
                <a:gd name="T32" fmla="*/ 1 w 310"/>
                <a:gd name="T33" fmla="*/ 0 h 736"/>
                <a:gd name="T34" fmla="*/ 1 w 310"/>
                <a:gd name="T35" fmla="*/ 0 h 736"/>
                <a:gd name="T36" fmla="*/ 1 w 310"/>
                <a:gd name="T37" fmla="*/ 0 h 7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0"/>
                <a:gd name="T58" fmla="*/ 0 h 736"/>
                <a:gd name="T59" fmla="*/ 310 w 310"/>
                <a:gd name="T60" fmla="*/ 736 h 7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0" h="736">
                  <a:moveTo>
                    <a:pt x="247" y="133"/>
                  </a:moveTo>
                  <a:lnTo>
                    <a:pt x="225" y="120"/>
                  </a:lnTo>
                  <a:lnTo>
                    <a:pt x="170" y="116"/>
                  </a:lnTo>
                  <a:lnTo>
                    <a:pt x="112" y="84"/>
                  </a:lnTo>
                  <a:lnTo>
                    <a:pt x="58" y="43"/>
                  </a:lnTo>
                  <a:lnTo>
                    <a:pt x="0" y="0"/>
                  </a:lnTo>
                  <a:lnTo>
                    <a:pt x="8" y="133"/>
                  </a:lnTo>
                  <a:lnTo>
                    <a:pt x="11" y="228"/>
                  </a:lnTo>
                  <a:lnTo>
                    <a:pt x="9" y="291"/>
                  </a:lnTo>
                  <a:lnTo>
                    <a:pt x="4" y="377"/>
                  </a:lnTo>
                  <a:lnTo>
                    <a:pt x="46" y="493"/>
                  </a:lnTo>
                  <a:lnTo>
                    <a:pt x="112" y="546"/>
                  </a:lnTo>
                  <a:lnTo>
                    <a:pt x="140" y="607"/>
                  </a:lnTo>
                  <a:lnTo>
                    <a:pt x="205" y="666"/>
                  </a:lnTo>
                  <a:lnTo>
                    <a:pt x="310" y="736"/>
                  </a:lnTo>
                  <a:lnTo>
                    <a:pt x="280" y="452"/>
                  </a:lnTo>
                  <a:lnTo>
                    <a:pt x="280" y="380"/>
                  </a:lnTo>
                  <a:lnTo>
                    <a:pt x="255" y="241"/>
                  </a:lnTo>
                  <a:lnTo>
                    <a:pt x="247" y="133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9" name="Freeform 18"/>
            <p:cNvSpPr>
              <a:spLocks/>
            </p:cNvSpPr>
            <p:nvPr/>
          </p:nvSpPr>
          <p:spPr bwMode="auto">
            <a:xfrm>
              <a:off x="1212" y="1881"/>
              <a:ext cx="508" cy="246"/>
            </a:xfrm>
            <a:custGeom>
              <a:avLst/>
              <a:gdLst>
                <a:gd name="T0" fmla="*/ 1 w 835"/>
                <a:gd name="T1" fmla="*/ 0 h 1051"/>
                <a:gd name="T2" fmla="*/ 1 w 835"/>
                <a:gd name="T3" fmla="*/ 0 h 1051"/>
                <a:gd name="T4" fmla="*/ 1 w 835"/>
                <a:gd name="T5" fmla="*/ 0 h 1051"/>
                <a:gd name="T6" fmla="*/ 0 w 835"/>
                <a:gd name="T7" fmla="*/ 0 h 1051"/>
                <a:gd name="T8" fmla="*/ 1 w 835"/>
                <a:gd name="T9" fmla="*/ 0 h 1051"/>
                <a:gd name="T10" fmla="*/ 1 w 835"/>
                <a:gd name="T11" fmla="*/ 0 h 1051"/>
                <a:gd name="T12" fmla="*/ 1 w 835"/>
                <a:gd name="T13" fmla="*/ 0 h 1051"/>
                <a:gd name="T14" fmla="*/ 1 w 835"/>
                <a:gd name="T15" fmla="*/ 0 h 1051"/>
                <a:gd name="T16" fmla="*/ 1 w 835"/>
                <a:gd name="T17" fmla="*/ 0 h 1051"/>
                <a:gd name="T18" fmla="*/ 1 w 835"/>
                <a:gd name="T19" fmla="*/ 0 h 1051"/>
                <a:gd name="T20" fmla="*/ 1 w 835"/>
                <a:gd name="T21" fmla="*/ 0 h 1051"/>
                <a:gd name="T22" fmla="*/ 1 w 835"/>
                <a:gd name="T23" fmla="*/ 0 h 1051"/>
                <a:gd name="T24" fmla="*/ 1 w 835"/>
                <a:gd name="T25" fmla="*/ 0 h 1051"/>
                <a:gd name="T26" fmla="*/ 1 w 835"/>
                <a:gd name="T27" fmla="*/ 0 h 1051"/>
                <a:gd name="T28" fmla="*/ 1 w 835"/>
                <a:gd name="T29" fmla="*/ 0 h 1051"/>
                <a:gd name="T30" fmla="*/ 1 w 835"/>
                <a:gd name="T31" fmla="*/ 0 h 1051"/>
                <a:gd name="T32" fmla="*/ 1 w 835"/>
                <a:gd name="T33" fmla="*/ 0 h 1051"/>
                <a:gd name="T34" fmla="*/ 1 w 835"/>
                <a:gd name="T35" fmla="*/ 0 h 1051"/>
                <a:gd name="T36" fmla="*/ 1 w 835"/>
                <a:gd name="T37" fmla="*/ 0 h 1051"/>
                <a:gd name="T38" fmla="*/ 1 w 835"/>
                <a:gd name="T39" fmla="*/ 0 h 1051"/>
                <a:gd name="T40" fmla="*/ 1 w 835"/>
                <a:gd name="T41" fmla="*/ 0 h 1051"/>
                <a:gd name="T42" fmla="*/ 1 w 835"/>
                <a:gd name="T43" fmla="*/ 0 h 1051"/>
                <a:gd name="T44" fmla="*/ 1 w 835"/>
                <a:gd name="T45" fmla="*/ 0 h 1051"/>
                <a:gd name="T46" fmla="*/ 1 w 835"/>
                <a:gd name="T47" fmla="*/ 0 h 10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5"/>
                <a:gd name="T73" fmla="*/ 0 h 1051"/>
                <a:gd name="T74" fmla="*/ 835 w 835"/>
                <a:gd name="T75" fmla="*/ 1051 h 10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5" h="1051">
                  <a:moveTo>
                    <a:pt x="119" y="934"/>
                  </a:moveTo>
                  <a:lnTo>
                    <a:pt x="25" y="713"/>
                  </a:lnTo>
                  <a:lnTo>
                    <a:pt x="12" y="651"/>
                  </a:lnTo>
                  <a:lnTo>
                    <a:pt x="0" y="498"/>
                  </a:lnTo>
                  <a:lnTo>
                    <a:pt x="20" y="128"/>
                  </a:lnTo>
                  <a:lnTo>
                    <a:pt x="48" y="9"/>
                  </a:lnTo>
                  <a:lnTo>
                    <a:pt x="152" y="0"/>
                  </a:lnTo>
                  <a:lnTo>
                    <a:pt x="386" y="9"/>
                  </a:lnTo>
                  <a:lnTo>
                    <a:pt x="574" y="75"/>
                  </a:lnTo>
                  <a:lnTo>
                    <a:pt x="719" y="206"/>
                  </a:lnTo>
                  <a:lnTo>
                    <a:pt x="719" y="239"/>
                  </a:lnTo>
                  <a:lnTo>
                    <a:pt x="697" y="401"/>
                  </a:lnTo>
                  <a:lnTo>
                    <a:pt x="697" y="477"/>
                  </a:lnTo>
                  <a:lnTo>
                    <a:pt x="703" y="587"/>
                  </a:lnTo>
                  <a:lnTo>
                    <a:pt x="708" y="687"/>
                  </a:lnTo>
                  <a:lnTo>
                    <a:pt x="737" y="798"/>
                  </a:lnTo>
                  <a:lnTo>
                    <a:pt x="759" y="880"/>
                  </a:lnTo>
                  <a:lnTo>
                    <a:pt x="834" y="1050"/>
                  </a:lnTo>
                  <a:lnTo>
                    <a:pt x="737" y="1034"/>
                  </a:lnTo>
                  <a:lnTo>
                    <a:pt x="632" y="987"/>
                  </a:lnTo>
                  <a:lnTo>
                    <a:pt x="513" y="934"/>
                  </a:lnTo>
                  <a:lnTo>
                    <a:pt x="412" y="934"/>
                  </a:lnTo>
                  <a:lnTo>
                    <a:pt x="272" y="910"/>
                  </a:lnTo>
                  <a:lnTo>
                    <a:pt x="119" y="934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0" name="Freeform 19"/>
            <p:cNvSpPr>
              <a:spLocks/>
            </p:cNvSpPr>
            <p:nvPr/>
          </p:nvSpPr>
          <p:spPr bwMode="auto">
            <a:xfrm>
              <a:off x="1242" y="2333"/>
              <a:ext cx="599" cy="246"/>
            </a:xfrm>
            <a:custGeom>
              <a:avLst/>
              <a:gdLst>
                <a:gd name="T0" fmla="*/ 1 w 936"/>
                <a:gd name="T1" fmla="*/ 0 h 682"/>
                <a:gd name="T2" fmla="*/ 1 w 936"/>
                <a:gd name="T3" fmla="*/ 0 h 682"/>
                <a:gd name="T4" fmla="*/ 1 w 936"/>
                <a:gd name="T5" fmla="*/ 0 h 682"/>
                <a:gd name="T6" fmla="*/ 1 w 936"/>
                <a:gd name="T7" fmla="*/ 0 h 682"/>
                <a:gd name="T8" fmla="*/ 1 w 936"/>
                <a:gd name="T9" fmla="*/ 0 h 682"/>
                <a:gd name="T10" fmla="*/ 1 w 936"/>
                <a:gd name="T11" fmla="*/ 0 h 682"/>
                <a:gd name="T12" fmla="*/ 1 w 936"/>
                <a:gd name="T13" fmla="*/ 0 h 682"/>
                <a:gd name="T14" fmla="*/ 1 w 936"/>
                <a:gd name="T15" fmla="*/ 0 h 682"/>
                <a:gd name="T16" fmla="*/ 1 w 936"/>
                <a:gd name="T17" fmla="*/ 0 h 682"/>
                <a:gd name="T18" fmla="*/ 1 w 936"/>
                <a:gd name="T19" fmla="*/ 0 h 682"/>
                <a:gd name="T20" fmla="*/ 1 w 936"/>
                <a:gd name="T21" fmla="*/ 0 h 682"/>
                <a:gd name="T22" fmla="*/ 1 w 936"/>
                <a:gd name="T23" fmla="*/ 0 h 682"/>
                <a:gd name="T24" fmla="*/ 1 w 936"/>
                <a:gd name="T25" fmla="*/ 0 h 682"/>
                <a:gd name="T26" fmla="*/ 1 w 936"/>
                <a:gd name="T27" fmla="*/ 0 h 682"/>
                <a:gd name="T28" fmla="*/ 0 w 936"/>
                <a:gd name="T29" fmla="*/ 0 h 682"/>
                <a:gd name="T30" fmla="*/ 1 w 936"/>
                <a:gd name="T31" fmla="*/ 0 h 682"/>
                <a:gd name="T32" fmla="*/ 1 w 936"/>
                <a:gd name="T33" fmla="*/ 0 h 682"/>
                <a:gd name="T34" fmla="*/ 1 w 936"/>
                <a:gd name="T35" fmla="*/ 0 h 682"/>
                <a:gd name="T36" fmla="*/ 1 w 936"/>
                <a:gd name="T37" fmla="*/ 0 h 6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6"/>
                <a:gd name="T58" fmla="*/ 0 h 682"/>
                <a:gd name="T59" fmla="*/ 936 w 936"/>
                <a:gd name="T60" fmla="*/ 682 h 6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6" h="682">
                  <a:moveTo>
                    <a:pt x="234" y="492"/>
                  </a:moveTo>
                  <a:lnTo>
                    <a:pt x="312" y="490"/>
                  </a:lnTo>
                  <a:lnTo>
                    <a:pt x="480" y="490"/>
                  </a:lnTo>
                  <a:lnTo>
                    <a:pt x="674" y="536"/>
                  </a:lnTo>
                  <a:lnTo>
                    <a:pt x="798" y="590"/>
                  </a:lnTo>
                  <a:lnTo>
                    <a:pt x="880" y="643"/>
                  </a:lnTo>
                  <a:lnTo>
                    <a:pt x="936" y="682"/>
                  </a:lnTo>
                  <a:lnTo>
                    <a:pt x="825" y="474"/>
                  </a:lnTo>
                  <a:lnTo>
                    <a:pt x="770" y="311"/>
                  </a:lnTo>
                  <a:lnTo>
                    <a:pt x="747" y="219"/>
                  </a:lnTo>
                  <a:lnTo>
                    <a:pt x="572" y="120"/>
                  </a:lnTo>
                  <a:lnTo>
                    <a:pt x="399" y="70"/>
                  </a:lnTo>
                  <a:lnTo>
                    <a:pt x="286" y="49"/>
                  </a:lnTo>
                  <a:lnTo>
                    <a:pt x="141" y="21"/>
                  </a:lnTo>
                  <a:lnTo>
                    <a:pt x="0" y="0"/>
                  </a:lnTo>
                  <a:lnTo>
                    <a:pt x="79" y="142"/>
                  </a:lnTo>
                  <a:lnTo>
                    <a:pt x="126" y="276"/>
                  </a:lnTo>
                  <a:lnTo>
                    <a:pt x="174" y="435"/>
                  </a:lnTo>
                  <a:lnTo>
                    <a:pt x="212" y="47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1" name="Freeform 20"/>
            <p:cNvSpPr>
              <a:spLocks/>
            </p:cNvSpPr>
            <p:nvPr/>
          </p:nvSpPr>
          <p:spPr bwMode="auto">
            <a:xfrm rot="11000101" flipV="1">
              <a:off x="373" y="1835"/>
              <a:ext cx="225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2" name="Oval 21"/>
            <p:cNvSpPr>
              <a:spLocks noChangeArrowheads="1"/>
            </p:cNvSpPr>
            <p:nvPr/>
          </p:nvSpPr>
          <p:spPr bwMode="auto">
            <a:xfrm>
              <a:off x="448" y="2690"/>
              <a:ext cx="83" cy="33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053" name="Freeform 22"/>
            <p:cNvSpPr>
              <a:spLocks/>
            </p:cNvSpPr>
            <p:nvPr/>
          </p:nvSpPr>
          <p:spPr bwMode="auto">
            <a:xfrm>
              <a:off x="502" y="1752"/>
              <a:ext cx="735" cy="247"/>
            </a:xfrm>
            <a:custGeom>
              <a:avLst/>
              <a:gdLst>
                <a:gd name="T0" fmla="*/ 0 w 1202"/>
                <a:gd name="T1" fmla="*/ 0 h 1177"/>
                <a:gd name="T2" fmla="*/ 1 w 1202"/>
                <a:gd name="T3" fmla="*/ 0 h 1177"/>
                <a:gd name="T4" fmla="*/ 1 w 1202"/>
                <a:gd name="T5" fmla="*/ 0 h 1177"/>
                <a:gd name="T6" fmla="*/ 1 w 1202"/>
                <a:gd name="T7" fmla="*/ 0 h 1177"/>
                <a:gd name="T8" fmla="*/ 1 w 1202"/>
                <a:gd name="T9" fmla="*/ 0 h 1177"/>
                <a:gd name="T10" fmla="*/ 1 w 1202"/>
                <a:gd name="T11" fmla="*/ 0 h 1177"/>
                <a:gd name="T12" fmla="*/ 1 w 1202"/>
                <a:gd name="T13" fmla="*/ 0 h 1177"/>
                <a:gd name="T14" fmla="*/ 1 w 1202"/>
                <a:gd name="T15" fmla="*/ 0 h 1177"/>
                <a:gd name="T16" fmla="*/ 1 w 1202"/>
                <a:gd name="T17" fmla="*/ 0 h 1177"/>
                <a:gd name="T18" fmla="*/ 1 w 1202"/>
                <a:gd name="T19" fmla="*/ 0 h 1177"/>
                <a:gd name="T20" fmla="*/ 1 w 1202"/>
                <a:gd name="T21" fmla="*/ 0 h 1177"/>
                <a:gd name="T22" fmla="*/ 1 w 1202"/>
                <a:gd name="T23" fmla="*/ 0 h 1177"/>
                <a:gd name="T24" fmla="*/ 1 w 1202"/>
                <a:gd name="T25" fmla="*/ 0 h 1177"/>
                <a:gd name="T26" fmla="*/ 1 w 1202"/>
                <a:gd name="T27" fmla="*/ 0 h 1177"/>
                <a:gd name="T28" fmla="*/ 1 w 1202"/>
                <a:gd name="T29" fmla="*/ 0 h 1177"/>
                <a:gd name="T30" fmla="*/ 1 w 1202"/>
                <a:gd name="T31" fmla="*/ 0 h 1177"/>
                <a:gd name="T32" fmla="*/ 1 w 1202"/>
                <a:gd name="T33" fmla="*/ 0 h 1177"/>
                <a:gd name="T34" fmla="*/ 1 w 1202"/>
                <a:gd name="T35" fmla="*/ 0 h 1177"/>
                <a:gd name="T36" fmla="*/ 1 w 1202"/>
                <a:gd name="T37" fmla="*/ 0 h 1177"/>
                <a:gd name="T38" fmla="*/ 1 w 1202"/>
                <a:gd name="T39" fmla="*/ 0 h 1177"/>
                <a:gd name="T40" fmla="*/ 1 w 1202"/>
                <a:gd name="T41" fmla="*/ 0 h 1177"/>
                <a:gd name="T42" fmla="*/ 1 w 1202"/>
                <a:gd name="T43" fmla="*/ 0 h 1177"/>
                <a:gd name="T44" fmla="*/ 1 w 1202"/>
                <a:gd name="T45" fmla="*/ 0 h 1177"/>
                <a:gd name="T46" fmla="*/ 1 w 1202"/>
                <a:gd name="T47" fmla="*/ 0 h 1177"/>
                <a:gd name="T48" fmla="*/ 1 w 1202"/>
                <a:gd name="T49" fmla="*/ 0 h 1177"/>
                <a:gd name="T50" fmla="*/ 1 w 1202"/>
                <a:gd name="T51" fmla="*/ 0 h 1177"/>
                <a:gd name="T52" fmla="*/ 1 w 1202"/>
                <a:gd name="T53" fmla="*/ 0 h 1177"/>
                <a:gd name="T54" fmla="*/ 1 w 1202"/>
                <a:gd name="T55" fmla="*/ 0 h 1177"/>
                <a:gd name="T56" fmla="*/ 1 w 1202"/>
                <a:gd name="T57" fmla="*/ 0 h 1177"/>
                <a:gd name="T58" fmla="*/ 1 w 1202"/>
                <a:gd name="T59" fmla="*/ 0 h 1177"/>
                <a:gd name="T60" fmla="*/ 1 w 1202"/>
                <a:gd name="T61" fmla="*/ 0 h 1177"/>
                <a:gd name="T62" fmla="*/ 1 w 1202"/>
                <a:gd name="T63" fmla="*/ 0 h 1177"/>
                <a:gd name="T64" fmla="*/ 1 w 1202"/>
                <a:gd name="T65" fmla="*/ 0 h 1177"/>
                <a:gd name="T66" fmla="*/ 1 w 1202"/>
                <a:gd name="T67" fmla="*/ 0 h 1177"/>
                <a:gd name="T68" fmla="*/ 1 w 1202"/>
                <a:gd name="T69" fmla="*/ 0 h 1177"/>
                <a:gd name="T70" fmla="*/ 1 w 1202"/>
                <a:gd name="T71" fmla="*/ 0 h 1177"/>
                <a:gd name="T72" fmla="*/ 1 w 1202"/>
                <a:gd name="T73" fmla="*/ 0 h 1177"/>
                <a:gd name="T74" fmla="*/ 1 w 1202"/>
                <a:gd name="T75" fmla="*/ 0 h 1177"/>
                <a:gd name="T76" fmla="*/ 1 w 1202"/>
                <a:gd name="T77" fmla="*/ 0 h 1177"/>
                <a:gd name="T78" fmla="*/ 1 w 1202"/>
                <a:gd name="T79" fmla="*/ 0 h 1177"/>
                <a:gd name="T80" fmla="*/ 1 w 1202"/>
                <a:gd name="T81" fmla="*/ 0 h 1177"/>
                <a:gd name="T82" fmla="*/ 1 w 1202"/>
                <a:gd name="T83" fmla="*/ 0 h 1177"/>
                <a:gd name="T84" fmla="*/ 1 w 1202"/>
                <a:gd name="T85" fmla="*/ 0 h 1177"/>
                <a:gd name="T86" fmla="*/ 1 w 1202"/>
                <a:gd name="T87" fmla="*/ 0 h 1177"/>
                <a:gd name="T88" fmla="*/ 0 w 1202"/>
                <a:gd name="T89" fmla="*/ 0 h 11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2"/>
                <a:gd name="T136" fmla="*/ 0 h 1177"/>
                <a:gd name="T137" fmla="*/ 1202 w 1202"/>
                <a:gd name="T138" fmla="*/ 1177 h 11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2" h="1177">
                  <a:moveTo>
                    <a:pt x="0" y="212"/>
                  </a:moveTo>
                  <a:lnTo>
                    <a:pt x="36" y="168"/>
                  </a:lnTo>
                  <a:lnTo>
                    <a:pt x="74" y="133"/>
                  </a:lnTo>
                  <a:lnTo>
                    <a:pt x="121" y="99"/>
                  </a:lnTo>
                  <a:lnTo>
                    <a:pt x="182" y="60"/>
                  </a:lnTo>
                  <a:lnTo>
                    <a:pt x="250" y="26"/>
                  </a:lnTo>
                  <a:lnTo>
                    <a:pt x="321" y="11"/>
                  </a:lnTo>
                  <a:lnTo>
                    <a:pt x="380" y="5"/>
                  </a:lnTo>
                  <a:lnTo>
                    <a:pt x="454" y="0"/>
                  </a:lnTo>
                  <a:lnTo>
                    <a:pt x="545" y="0"/>
                  </a:lnTo>
                  <a:lnTo>
                    <a:pt x="625" y="5"/>
                  </a:lnTo>
                  <a:lnTo>
                    <a:pt x="714" y="21"/>
                  </a:lnTo>
                  <a:lnTo>
                    <a:pt x="768" y="37"/>
                  </a:lnTo>
                  <a:lnTo>
                    <a:pt x="831" y="73"/>
                  </a:lnTo>
                  <a:lnTo>
                    <a:pt x="898" y="112"/>
                  </a:lnTo>
                  <a:lnTo>
                    <a:pt x="940" y="151"/>
                  </a:lnTo>
                  <a:lnTo>
                    <a:pt x="962" y="181"/>
                  </a:lnTo>
                  <a:lnTo>
                    <a:pt x="977" y="253"/>
                  </a:lnTo>
                  <a:lnTo>
                    <a:pt x="981" y="285"/>
                  </a:lnTo>
                  <a:lnTo>
                    <a:pt x="990" y="382"/>
                  </a:lnTo>
                  <a:lnTo>
                    <a:pt x="1015" y="522"/>
                  </a:lnTo>
                  <a:lnTo>
                    <a:pt x="1044" y="668"/>
                  </a:lnTo>
                  <a:lnTo>
                    <a:pt x="1090" y="850"/>
                  </a:lnTo>
                  <a:lnTo>
                    <a:pt x="1154" y="1047"/>
                  </a:lnTo>
                  <a:lnTo>
                    <a:pt x="1202" y="1177"/>
                  </a:lnTo>
                  <a:lnTo>
                    <a:pt x="1198" y="1143"/>
                  </a:lnTo>
                  <a:lnTo>
                    <a:pt x="1198" y="1174"/>
                  </a:lnTo>
                  <a:lnTo>
                    <a:pt x="1136" y="1153"/>
                  </a:lnTo>
                  <a:lnTo>
                    <a:pt x="1073" y="1091"/>
                  </a:lnTo>
                  <a:lnTo>
                    <a:pt x="981" y="1025"/>
                  </a:lnTo>
                  <a:lnTo>
                    <a:pt x="877" y="963"/>
                  </a:lnTo>
                  <a:lnTo>
                    <a:pt x="781" y="917"/>
                  </a:lnTo>
                  <a:lnTo>
                    <a:pt x="681" y="882"/>
                  </a:lnTo>
                  <a:lnTo>
                    <a:pt x="572" y="855"/>
                  </a:lnTo>
                  <a:lnTo>
                    <a:pt x="458" y="851"/>
                  </a:lnTo>
                  <a:lnTo>
                    <a:pt x="346" y="867"/>
                  </a:lnTo>
                  <a:lnTo>
                    <a:pt x="230" y="895"/>
                  </a:lnTo>
                  <a:lnTo>
                    <a:pt x="125" y="934"/>
                  </a:lnTo>
                  <a:lnTo>
                    <a:pt x="129" y="861"/>
                  </a:lnTo>
                  <a:lnTo>
                    <a:pt x="121" y="749"/>
                  </a:lnTo>
                  <a:lnTo>
                    <a:pt x="99" y="619"/>
                  </a:lnTo>
                  <a:lnTo>
                    <a:pt x="78" y="501"/>
                  </a:lnTo>
                  <a:lnTo>
                    <a:pt x="49" y="382"/>
                  </a:lnTo>
                  <a:lnTo>
                    <a:pt x="19" y="275"/>
                  </a:lnTo>
                  <a:lnTo>
                    <a:pt x="0" y="212"/>
                  </a:lnTo>
                </a:path>
              </a:pathLst>
            </a:custGeom>
            <a:solidFill>
              <a:srgbClr val="C4F7FF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4" name="Freeform 37"/>
            <p:cNvSpPr>
              <a:spLocks/>
            </p:cNvSpPr>
            <p:nvPr/>
          </p:nvSpPr>
          <p:spPr bwMode="auto">
            <a:xfrm>
              <a:off x="570" y="2142"/>
              <a:ext cx="822" cy="246"/>
            </a:xfrm>
            <a:custGeom>
              <a:avLst/>
              <a:gdLst>
                <a:gd name="T0" fmla="*/ 0 w 1354"/>
                <a:gd name="T1" fmla="*/ 0 h 872"/>
                <a:gd name="T2" fmla="*/ 1 w 1354"/>
                <a:gd name="T3" fmla="*/ 0 h 872"/>
                <a:gd name="T4" fmla="*/ 1 w 1354"/>
                <a:gd name="T5" fmla="*/ 0 h 872"/>
                <a:gd name="T6" fmla="*/ 1 w 1354"/>
                <a:gd name="T7" fmla="*/ 0 h 872"/>
                <a:gd name="T8" fmla="*/ 1 w 1354"/>
                <a:gd name="T9" fmla="*/ 0 h 872"/>
                <a:gd name="T10" fmla="*/ 1 w 1354"/>
                <a:gd name="T11" fmla="*/ 0 h 872"/>
                <a:gd name="T12" fmla="*/ 1 w 1354"/>
                <a:gd name="T13" fmla="*/ 0 h 872"/>
                <a:gd name="T14" fmla="*/ 1 w 1354"/>
                <a:gd name="T15" fmla="*/ 0 h 872"/>
                <a:gd name="T16" fmla="*/ 1 w 1354"/>
                <a:gd name="T17" fmla="*/ 0 h 872"/>
                <a:gd name="T18" fmla="*/ 1 w 1354"/>
                <a:gd name="T19" fmla="*/ 0 h 872"/>
                <a:gd name="T20" fmla="*/ 1 w 1354"/>
                <a:gd name="T21" fmla="*/ 0 h 872"/>
                <a:gd name="T22" fmla="*/ 1 w 1354"/>
                <a:gd name="T23" fmla="*/ 0 h 872"/>
                <a:gd name="T24" fmla="*/ 1 w 1354"/>
                <a:gd name="T25" fmla="*/ 0 h 872"/>
                <a:gd name="T26" fmla="*/ 1 w 1354"/>
                <a:gd name="T27" fmla="*/ 0 h 872"/>
                <a:gd name="T28" fmla="*/ 1 w 1354"/>
                <a:gd name="T29" fmla="*/ 0 h 872"/>
                <a:gd name="T30" fmla="*/ 1 w 1354"/>
                <a:gd name="T31" fmla="*/ 0 h 872"/>
                <a:gd name="T32" fmla="*/ 1 w 1354"/>
                <a:gd name="T33" fmla="*/ 0 h 872"/>
                <a:gd name="T34" fmla="*/ 1 w 1354"/>
                <a:gd name="T35" fmla="*/ 0 h 872"/>
                <a:gd name="T36" fmla="*/ 1 w 1354"/>
                <a:gd name="T37" fmla="*/ 0 h 872"/>
                <a:gd name="T38" fmla="*/ 1 w 1354"/>
                <a:gd name="T39" fmla="*/ 0 h 872"/>
                <a:gd name="T40" fmla="*/ 1 w 1354"/>
                <a:gd name="T41" fmla="*/ 0 h 872"/>
                <a:gd name="T42" fmla="*/ 0 w 1354"/>
                <a:gd name="T43" fmla="*/ 0 h 8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4"/>
                <a:gd name="T67" fmla="*/ 0 h 872"/>
                <a:gd name="T68" fmla="*/ 1354 w 1354"/>
                <a:gd name="T69" fmla="*/ 872 h 8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4" h="872">
                  <a:moveTo>
                    <a:pt x="0" y="521"/>
                  </a:moveTo>
                  <a:lnTo>
                    <a:pt x="82" y="483"/>
                  </a:lnTo>
                  <a:lnTo>
                    <a:pt x="257" y="459"/>
                  </a:lnTo>
                  <a:lnTo>
                    <a:pt x="407" y="459"/>
                  </a:lnTo>
                  <a:lnTo>
                    <a:pt x="580" y="497"/>
                  </a:lnTo>
                  <a:lnTo>
                    <a:pt x="812" y="574"/>
                  </a:lnTo>
                  <a:lnTo>
                    <a:pt x="1005" y="638"/>
                  </a:lnTo>
                  <a:lnTo>
                    <a:pt x="1176" y="713"/>
                  </a:lnTo>
                  <a:lnTo>
                    <a:pt x="1261" y="772"/>
                  </a:lnTo>
                  <a:lnTo>
                    <a:pt x="1353" y="871"/>
                  </a:lnTo>
                  <a:lnTo>
                    <a:pt x="1241" y="550"/>
                  </a:lnTo>
                  <a:lnTo>
                    <a:pt x="1155" y="358"/>
                  </a:lnTo>
                  <a:lnTo>
                    <a:pt x="1106" y="291"/>
                  </a:lnTo>
                  <a:lnTo>
                    <a:pt x="931" y="167"/>
                  </a:lnTo>
                  <a:lnTo>
                    <a:pt x="707" y="61"/>
                  </a:lnTo>
                  <a:lnTo>
                    <a:pt x="453" y="13"/>
                  </a:lnTo>
                  <a:lnTo>
                    <a:pt x="244" y="0"/>
                  </a:lnTo>
                  <a:lnTo>
                    <a:pt x="117" y="28"/>
                  </a:lnTo>
                  <a:lnTo>
                    <a:pt x="4" y="95"/>
                  </a:lnTo>
                  <a:lnTo>
                    <a:pt x="12" y="201"/>
                  </a:lnTo>
                  <a:lnTo>
                    <a:pt x="8" y="397"/>
                  </a:lnTo>
                  <a:lnTo>
                    <a:pt x="0" y="52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5" name="Freeform 38"/>
            <p:cNvSpPr>
              <a:spLocks/>
            </p:cNvSpPr>
            <p:nvPr/>
          </p:nvSpPr>
          <p:spPr bwMode="auto">
            <a:xfrm rot="21384435" flipH="1">
              <a:off x="396" y="1823"/>
              <a:ext cx="226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6" name="Oval 39"/>
            <p:cNvSpPr>
              <a:spLocks noChangeArrowheads="1"/>
            </p:cNvSpPr>
            <p:nvPr/>
          </p:nvSpPr>
          <p:spPr bwMode="auto">
            <a:xfrm>
              <a:off x="440" y="1802"/>
              <a:ext cx="82" cy="33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401550" y="0"/>
            <a:ext cx="400050" cy="9601200"/>
            <a:chOff x="5454" y="0"/>
            <a:chExt cx="193" cy="4320"/>
          </a:xfrm>
        </p:grpSpPr>
        <p:sp>
          <p:nvSpPr>
            <p:cNvPr id="1034" name="Rectangle 4"/>
            <p:cNvSpPr>
              <a:spLocks noChangeArrowheads="1"/>
            </p:cNvSpPr>
            <p:nvPr/>
          </p:nvSpPr>
          <p:spPr bwMode="auto">
            <a:xfrm rot="10800000">
              <a:off x="5511" y="0"/>
              <a:ext cx="91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auto">
            <a:xfrm rot="10800000">
              <a:off x="5454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</p:grpSp>
      <p:graphicFrame>
        <p:nvGraphicFramePr>
          <p:cNvPr id="1026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1991975" y="0"/>
          <a:ext cx="809625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2" name="CorelDRAW" r:id="rId3" imgW="810768" imgH="950976" progId="CorelDraw.Graphic.13">
                  <p:embed/>
                </p:oleObj>
              </mc:Choice>
              <mc:Fallback>
                <p:oleObj name="CorelDRAW" r:id="rId3" imgW="810768" imgH="950976" progId="CorelDraw.Graphic.1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1975" y="0"/>
                        <a:ext cx="809625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20688" y="266700"/>
          <a:ext cx="357187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3" name="CorelDRAW" r:id="rId5" imgW="810768" imgH="950976" progId="CorelDraw.Graphic.13">
                  <p:embed/>
                </p:oleObj>
              </mc:Choice>
              <mc:Fallback>
                <p:oleObj name="CorelDRAW" r:id="rId5" imgW="810768" imgH="950976" progId="CorelDraw.Graphic.1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8" y="266700"/>
                        <a:ext cx="357187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2" descr="заставка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0" y="3648472"/>
            <a:ext cx="12801600" cy="24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06" tIns="45703" rIns="91406" bIns="45703">
            <a:spAutoFit/>
          </a:bodyPr>
          <a:lstStyle/>
          <a:p>
            <a:pPr algn="ctr" defTabSz="1277938">
              <a:defRPr/>
            </a:pPr>
            <a:endParaRPr lang="ru-RU" sz="43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Раздел № </a:t>
            </a: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ru-RU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РИСКИ ВОЗНИКОНОВЕНИЯ</a:t>
            </a: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ТЕХНОГЕННЫХ ПОЖАРОВ</a:t>
            </a:r>
          </a:p>
        </p:txBody>
      </p:sp>
    </p:spTree>
    <p:extLst>
      <p:ext uri="{BB962C8B-B14F-4D97-AF65-F5344CB8AC3E}">
        <p14:creationId xmlns:p14="http://schemas.microsoft.com/office/powerpoint/2010/main" val="246060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255"/>
              </a:lnSpc>
            </a:pPr>
            <a:r>
              <a:rPr sz="21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(Схема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расстановки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сил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и средств при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ликвидации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последствий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ЧС)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4.1.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304"/>
            <a:ext cx="12801600" cy="862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855913"/>
            <a:ext cx="12801600" cy="3365500"/>
          </a:xfrm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lIns="127908" tIns="63959" rIns="127908" bIns="63959"/>
          <a:lstStyle/>
          <a:p>
            <a:pPr defTabSz="1277938" eaLnBrk="1" hangingPunct="1">
              <a:defRPr/>
            </a:pPr>
            <a:endParaRPr lang="ru-RU" sz="5500" b="1" i="1" u="sng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63" y="157163"/>
            <a:ext cx="2335212" cy="2019300"/>
            <a:chOff x="373" y="1752"/>
            <a:chExt cx="1786" cy="1388"/>
          </a:xfrm>
        </p:grpSpPr>
        <p:sp>
          <p:nvSpPr>
            <p:cNvPr id="1037" name="AutoShape 6"/>
            <p:cNvSpPr>
              <a:spLocks noChangeArrowheads="1"/>
            </p:cNvSpPr>
            <p:nvPr/>
          </p:nvSpPr>
          <p:spPr bwMode="auto">
            <a:xfrm>
              <a:off x="441" y="1819"/>
              <a:ext cx="75" cy="247"/>
            </a:xfrm>
            <a:prstGeom prst="can">
              <a:avLst>
                <a:gd name="adj" fmla="val 3202"/>
              </a:avLst>
            </a:prstGeom>
            <a:gradFill rotWithShape="0">
              <a:gsLst>
                <a:gs pos="0">
                  <a:srgbClr val="B77113"/>
                </a:gs>
                <a:gs pos="50000">
                  <a:srgbClr val="D6AD84"/>
                </a:gs>
                <a:gs pos="100000">
                  <a:srgbClr val="B77113"/>
                </a:gs>
              </a:gsLst>
              <a:lin ang="0" scaled="1"/>
            </a:gradFill>
            <a:ln w="3175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038" name="Freeform 7"/>
            <p:cNvSpPr>
              <a:spLocks/>
            </p:cNvSpPr>
            <p:nvPr/>
          </p:nvSpPr>
          <p:spPr bwMode="auto">
            <a:xfrm>
              <a:off x="489" y="1759"/>
              <a:ext cx="764" cy="246"/>
            </a:xfrm>
            <a:custGeom>
              <a:avLst/>
              <a:gdLst>
                <a:gd name="T0" fmla="*/ 0 w 1193"/>
                <a:gd name="T1" fmla="*/ 0 h 973"/>
                <a:gd name="T2" fmla="*/ 1 w 1193"/>
                <a:gd name="T3" fmla="*/ 0 h 973"/>
                <a:gd name="T4" fmla="*/ 1 w 1193"/>
                <a:gd name="T5" fmla="*/ 0 h 973"/>
                <a:gd name="T6" fmla="*/ 1 w 1193"/>
                <a:gd name="T7" fmla="*/ 0 h 973"/>
                <a:gd name="T8" fmla="*/ 1 w 1193"/>
                <a:gd name="T9" fmla="*/ 0 h 973"/>
                <a:gd name="T10" fmla="*/ 1 w 1193"/>
                <a:gd name="T11" fmla="*/ 0 h 973"/>
                <a:gd name="T12" fmla="*/ 1 w 1193"/>
                <a:gd name="T13" fmla="*/ 0 h 973"/>
                <a:gd name="T14" fmla="*/ 1 w 1193"/>
                <a:gd name="T15" fmla="*/ 0 h 973"/>
                <a:gd name="T16" fmla="*/ 1 w 1193"/>
                <a:gd name="T17" fmla="*/ 0 h 973"/>
                <a:gd name="T18" fmla="*/ 1 w 1193"/>
                <a:gd name="T19" fmla="*/ 0 h 973"/>
                <a:gd name="T20" fmla="*/ 1 w 1193"/>
                <a:gd name="T21" fmla="*/ 0 h 973"/>
                <a:gd name="T22" fmla="*/ 1 w 1193"/>
                <a:gd name="T23" fmla="*/ 0 h 973"/>
                <a:gd name="T24" fmla="*/ 1 w 1193"/>
                <a:gd name="T25" fmla="*/ 0 h 973"/>
                <a:gd name="T26" fmla="*/ 1 w 1193"/>
                <a:gd name="T27" fmla="*/ 0 h 973"/>
                <a:gd name="T28" fmla="*/ 1 w 1193"/>
                <a:gd name="T29" fmla="*/ 0 h 973"/>
                <a:gd name="T30" fmla="*/ 1 w 1193"/>
                <a:gd name="T31" fmla="*/ 0 h 973"/>
                <a:gd name="T32" fmla="*/ 1 w 1193"/>
                <a:gd name="T33" fmla="*/ 0 h 973"/>
                <a:gd name="T34" fmla="*/ 1 w 1193"/>
                <a:gd name="T35" fmla="*/ 0 h 973"/>
                <a:gd name="T36" fmla="*/ 1 w 1193"/>
                <a:gd name="T37" fmla="*/ 0 h 973"/>
                <a:gd name="T38" fmla="*/ 1 w 1193"/>
                <a:gd name="T39" fmla="*/ 0 h 973"/>
                <a:gd name="T40" fmla="*/ 1 w 1193"/>
                <a:gd name="T41" fmla="*/ 0 h 973"/>
                <a:gd name="T42" fmla="*/ 1 w 1193"/>
                <a:gd name="T43" fmla="*/ 0 h 973"/>
                <a:gd name="T44" fmla="*/ 1 w 1193"/>
                <a:gd name="T45" fmla="*/ 0 h 973"/>
                <a:gd name="T46" fmla="*/ 1 w 1193"/>
                <a:gd name="T47" fmla="*/ 0 h 973"/>
                <a:gd name="T48" fmla="*/ 1 w 1193"/>
                <a:gd name="T49" fmla="*/ 0 h 973"/>
                <a:gd name="T50" fmla="*/ 1 w 1193"/>
                <a:gd name="T51" fmla="*/ 0 h 973"/>
                <a:gd name="T52" fmla="*/ 1 w 1193"/>
                <a:gd name="T53" fmla="*/ 0 h 973"/>
                <a:gd name="T54" fmla="*/ 1 w 1193"/>
                <a:gd name="T55" fmla="*/ 0 h 973"/>
                <a:gd name="T56" fmla="*/ 1 w 1193"/>
                <a:gd name="T57" fmla="*/ 0 h 973"/>
                <a:gd name="T58" fmla="*/ 1 w 1193"/>
                <a:gd name="T59" fmla="*/ 0 h 973"/>
                <a:gd name="T60" fmla="*/ 1 w 1193"/>
                <a:gd name="T61" fmla="*/ 0 h 973"/>
                <a:gd name="T62" fmla="*/ 1 w 1193"/>
                <a:gd name="T63" fmla="*/ 0 h 973"/>
                <a:gd name="T64" fmla="*/ 1 w 1193"/>
                <a:gd name="T65" fmla="*/ 0 h 973"/>
                <a:gd name="T66" fmla="*/ 1 w 1193"/>
                <a:gd name="T67" fmla="*/ 0 h 973"/>
                <a:gd name="T68" fmla="*/ 1 w 1193"/>
                <a:gd name="T69" fmla="*/ 0 h 973"/>
                <a:gd name="T70" fmla="*/ 1 w 1193"/>
                <a:gd name="T71" fmla="*/ 0 h 973"/>
                <a:gd name="T72" fmla="*/ 1 w 1193"/>
                <a:gd name="T73" fmla="*/ 0 h 973"/>
                <a:gd name="T74" fmla="*/ 1 w 1193"/>
                <a:gd name="T75" fmla="*/ 0 h 973"/>
                <a:gd name="T76" fmla="*/ 1 w 1193"/>
                <a:gd name="T77" fmla="*/ 0 h 973"/>
                <a:gd name="T78" fmla="*/ 1 w 1193"/>
                <a:gd name="T79" fmla="*/ 0 h 973"/>
                <a:gd name="T80" fmla="*/ 1 w 1193"/>
                <a:gd name="T81" fmla="*/ 0 h 973"/>
                <a:gd name="T82" fmla="*/ 1 w 1193"/>
                <a:gd name="T83" fmla="*/ 0 h 973"/>
                <a:gd name="T84" fmla="*/ 1 w 1193"/>
                <a:gd name="T85" fmla="*/ 0 h 973"/>
                <a:gd name="T86" fmla="*/ 0 w 1193"/>
                <a:gd name="T87" fmla="*/ 0 h 9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3"/>
                <a:gd name="T133" fmla="*/ 0 h 973"/>
                <a:gd name="T134" fmla="*/ 1193 w 1193"/>
                <a:gd name="T135" fmla="*/ 973 h 9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3" h="973">
                  <a:moveTo>
                    <a:pt x="0" y="169"/>
                  </a:moveTo>
                  <a:lnTo>
                    <a:pt x="36" y="134"/>
                  </a:lnTo>
                  <a:lnTo>
                    <a:pt x="74" y="106"/>
                  </a:lnTo>
                  <a:lnTo>
                    <a:pt x="120" y="79"/>
                  </a:lnTo>
                  <a:lnTo>
                    <a:pt x="181" y="48"/>
                  </a:lnTo>
                  <a:lnTo>
                    <a:pt x="248" y="21"/>
                  </a:lnTo>
                  <a:lnTo>
                    <a:pt x="320" y="8"/>
                  </a:lnTo>
                  <a:lnTo>
                    <a:pt x="378" y="4"/>
                  </a:lnTo>
                  <a:lnTo>
                    <a:pt x="451" y="0"/>
                  </a:lnTo>
                  <a:lnTo>
                    <a:pt x="542" y="0"/>
                  </a:lnTo>
                  <a:lnTo>
                    <a:pt x="622" y="4"/>
                  </a:lnTo>
                  <a:lnTo>
                    <a:pt x="710" y="17"/>
                  </a:lnTo>
                  <a:lnTo>
                    <a:pt x="764" y="29"/>
                  </a:lnTo>
                  <a:lnTo>
                    <a:pt x="827" y="58"/>
                  </a:lnTo>
                  <a:lnTo>
                    <a:pt x="893" y="89"/>
                  </a:lnTo>
                  <a:lnTo>
                    <a:pt x="935" y="120"/>
                  </a:lnTo>
                  <a:lnTo>
                    <a:pt x="931" y="126"/>
                  </a:lnTo>
                  <a:lnTo>
                    <a:pt x="972" y="202"/>
                  </a:lnTo>
                  <a:lnTo>
                    <a:pt x="976" y="227"/>
                  </a:lnTo>
                  <a:lnTo>
                    <a:pt x="985" y="304"/>
                  </a:lnTo>
                  <a:lnTo>
                    <a:pt x="1010" y="416"/>
                  </a:lnTo>
                  <a:lnTo>
                    <a:pt x="1038" y="532"/>
                  </a:lnTo>
                  <a:lnTo>
                    <a:pt x="1080" y="681"/>
                  </a:lnTo>
                  <a:lnTo>
                    <a:pt x="1143" y="838"/>
                  </a:lnTo>
                  <a:lnTo>
                    <a:pt x="1176" y="923"/>
                  </a:lnTo>
                  <a:lnTo>
                    <a:pt x="1193" y="973"/>
                  </a:lnTo>
                  <a:lnTo>
                    <a:pt x="1130" y="919"/>
                  </a:lnTo>
                  <a:lnTo>
                    <a:pt x="1068" y="869"/>
                  </a:lnTo>
                  <a:lnTo>
                    <a:pt x="976" y="816"/>
                  </a:lnTo>
                  <a:lnTo>
                    <a:pt x="873" y="767"/>
                  </a:lnTo>
                  <a:lnTo>
                    <a:pt x="777" y="730"/>
                  </a:lnTo>
                  <a:lnTo>
                    <a:pt x="677" y="703"/>
                  </a:lnTo>
                  <a:lnTo>
                    <a:pt x="569" y="681"/>
                  </a:lnTo>
                  <a:lnTo>
                    <a:pt x="456" y="677"/>
                  </a:lnTo>
                  <a:lnTo>
                    <a:pt x="344" y="691"/>
                  </a:lnTo>
                  <a:lnTo>
                    <a:pt x="229" y="713"/>
                  </a:lnTo>
                  <a:lnTo>
                    <a:pt x="124" y="744"/>
                  </a:lnTo>
                  <a:lnTo>
                    <a:pt x="128" y="686"/>
                  </a:lnTo>
                  <a:lnTo>
                    <a:pt x="120" y="597"/>
                  </a:lnTo>
                  <a:lnTo>
                    <a:pt x="99" y="493"/>
                  </a:lnTo>
                  <a:lnTo>
                    <a:pt x="78" y="399"/>
                  </a:lnTo>
                  <a:lnTo>
                    <a:pt x="48" y="304"/>
                  </a:lnTo>
                  <a:lnTo>
                    <a:pt x="19" y="219"/>
                  </a:lnTo>
                  <a:lnTo>
                    <a:pt x="0" y="169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39" name="Freeform 8"/>
            <p:cNvSpPr>
              <a:spLocks/>
            </p:cNvSpPr>
            <p:nvPr/>
          </p:nvSpPr>
          <p:spPr bwMode="auto">
            <a:xfrm>
              <a:off x="485" y="2382"/>
              <a:ext cx="980" cy="246"/>
            </a:xfrm>
            <a:custGeom>
              <a:avLst/>
              <a:gdLst>
                <a:gd name="T0" fmla="*/ 1 w 1532"/>
                <a:gd name="T1" fmla="*/ 0 h 807"/>
                <a:gd name="T2" fmla="*/ 1 w 1532"/>
                <a:gd name="T3" fmla="*/ 0 h 807"/>
                <a:gd name="T4" fmla="*/ 1 w 1532"/>
                <a:gd name="T5" fmla="*/ 0 h 807"/>
                <a:gd name="T6" fmla="*/ 1 w 1532"/>
                <a:gd name="T7" fmla="*/ 0 h 807"/>
                <a:gd name="T8" fmla="*/ 1 w 1532"/>
                <a:gd name="T9" fmla="*/ 0 h 807"/>
                <a:gd name="T10" fmla="*/ 1 w 1532"/>
                <a:gd name="T11" fmla="*/ 0 h 807"/>
                <a:gd name="T12" fmla="*/ 1 w 1532"/>
                <a:gd name="T13" fmla="*/ 0 h 807"/>
                <a:gd name="T14" fmla="*/ 1 w 1532"/>
                <a:gd name="T15" fmla="*/ 0 h 807"/>
                <a:gd name="T16" fmla="*/ 1 w 1532"/>
                <a:gd name="T17" fmla="*/ 0 h 807"/>
                <a:gd name="T18" fmla="*/ 1 w 1532"/>
                <a:gd name="T19" fmla="*/ 0 h 807"/>
                <a:gd name="T20" fmla="*/ 1 w 1532"/>
                <a:gd name="T21" fmla="*/ 0 h 807"/>
                <a:gd name="T22" fmla="*/ 1 w 1532"/>
                <a:gd name="T23" fmla="*/ 0 h 807"/>
                <a:gd name="T24" fmla="*/ 1 w 1532"/>
                <a:gd name="T25" fmla="*/ 0 h 807"/>
                <a:gd name="T26" fmla="*/ 1 w 1532"/>
                <a:gd name="T27" fmla="*/ 0 h 807"/>
                <a:gd name="T28" fmla="*/ 1 w 1532"/>
                <a:gd name="T29" fmla="*/ 0 h 807"/>
                <a:gd name="T30" fmla="*/ 1 w 1532"/>
                <a:gd name="T31" fmla="*/ 0 h 807"/>
                <a:gd name="T32" fmla="*/ 1 w 1532"/>
                <a:gd name="T33" fmla="*/ 0 h 807"/>
                <a:gd name="T34" fmla="*/ 1 w 1532"/>
                <a:gd name="T35" fmla="*/ 0 h 807"/>
                <a:gd name="T36" fmla="*/ 1 w 1532"/>
                <a:gd name="T37" fmla="*/ 0 h 807"/>
                <a:gd name="T38" fmla="*/ 1 w 1532"/>
                <a:gd name="T39" fmla="*/ 0 h 807"/>
                <a:gd name="T40" fmla="*/ 1 w 1532"/>
                <a:gd name="T41" fmla="*/ 0 h 807"/>
                <a:gd name="T42" fmla="*/ 1 w 1532"/>
                <a:gd name="T43" fmla="*/ 0 h 807"/>
                <a:gd name="T44" fmla="*/ 0 w 1532"/>
                <a:gd name="T45" fmla="*/ 0 h 807"/>
                <a:gd name="T46" fmla="*/ 1 w 1532"/>
                <a:gd name="T47" fmla="*/ 0 h 807"/>
                <a:gd name="T48" fmla="*/ 1 w 1532"/>
                <a:gd name="T49" fmla="*/ 0 h 807"/>
                <a:gd name="T50" fmla="*/ 1 w 1532"/>
                <a:gd name="T51" fmla="*/ 0 h 807"/>
                <a:gd name="T52" fmla="*/ 1 w 1532"/>
                <a:gd name="T53" fmla="*/ 0 h 807"/>
                <a:gd name="T54" fmla="*/ 1 w 1532"/>
                <a:gd name="T55" fmla="*/ 0 h 807"/>
                <a:gd name="T56" fmla="*/ 1 w 1532"/>
                <a:gd name="T57" fmla="*/ 0 h 8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32"/>
                <a:gd name="T88" fmla="*/ 0 h 807"/>
                <a:gd name="T89" fmla="*/ 1532 w 1532"/>
                <a:gd name="T90" fmla="*/ 807 h 8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32" h="807">
                  <a:moveTo>
                    <a:pt x="130" y="62"/>
                  </a:moveTo>
                  <a:lnTo>
                    <a:pt x="234" y="26"/>
                  </a:lnTo>
                  <a:lnTo>
                    <a:pt x="330" y="4"/>
                  </a:lnTo>
                  <a:lnTo>
                    <a:pt x="429" y="0"/>
                  </a:lnTo>
                  <a:lnTo>
                    <a:pt x="525" y="8"/>
                  </a:lnTo>
                  <a:lnTo>
                    <a:pt x="600" y="17"/>
                  </a:lnTo>
                  <a:lnTo>
                    <a:pt x="713" y="53"/>
                  </a:lnTo>
                  <a:lnTo>
                    <a:pt x="958" y="129"/>
                  </a:lnTo>
                  <a:lnTo>
                    <a:pt x="1091" y="179"/>
                  </a:lnTo>
                  <a:lnTo>
                    <a:pt x="1302" y="273"/>
                  </a:lnTo>
                  <a:lnTo>
                    <a:pt x="1411" y="393"/>
                  </a:lnTo>
                  <a:lnTo>
                    <a:pt x="1532" y="807"/>
                  </a:lnTo>
                  <a:lnTo>
                    <a:pt x="1510" y="771"/>
                  </a:lnTo>
                  <a:lnTo>
                    <a:pt x="1457" y="741"/>
                  </a:lnTo>
                  <a:lnTo>
                    <a:pt x="1377" y="686"/>
                  </a:lnTo>
                  <a:lnTo>
                    <a:pt x="1257" y="636"/>
                  </a:lnTo>
                  <a:lnTo>
                    <a:pt x="1112" y="591"/>
                  </a:lnTo>
                  <a:lnTo>
                    <a:pt x="921" y="543"/>
                  </a:lnTo>
                  <a:lnTo>
                    <a:pt x="775" y="529"/>
                  </a:lnTo>
                  <a:lnTo>
                    <a:pt x="588" y="520"/>
                  </a:lnTo>
                  <a:lnTo>
                    <a:pt x="392" y="556"/>
                  </a:lnTo>
                  <a:lnTo>
                    <a:pt x="192" y="606"/>
                  </a:lnTo>
                  <a:lnTo>
                    <a:pt x="0" y="653"/>
                  </a:lnTo>
                  <a:lnTo>
                    <a:pt x="38" y="585"/>
                  </a:lnTo>
                  <a:lnTo>
                    <a:pt x="68" y="495"/>
                  </a:lnTo>
                  <a:lnTo>
                    <a:pt x="89" y="408"/>
                  </a:lnTo>
                  <a:lnTo>
                    <a:pt x="109" y="295"/>
                  </a:lnTo>
                  <a:lnTo>
                    <a:pt x="126" y="197"/>
                  </a:lnTo>
                  <a:lnTo>
                    <a:pt x="130" y="6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0" name="Freeform 9"/>
            <p:cNvSpPr>
              <a:spLocks/>
            </p:cNvSpPr>
            <p:nvPr/>
          </p:nvSpPr>
          <p:spPr bwMode="auto">
            <a:xfrm>
              <a:off x="1705" y="2340"/>
              <a:ext cx="138" cy="251"/>
            </a:xfrm>
            <a:custGeom>
              <a:avLst/>
              <a:gdLst>
                <a:gd name="T0" fmla="*/ 1 w 216"/>
                <a:gd name="T1" fmla="*/ 0 h 686"/>
                <a:gd name="T2" fmla="*/ 1 w 216"/>
                <a:gd name="T3" fmla="*/ 0 h 686"/>
                <a:gd name="T4" fmla="*/ 1 w 216"/>
                <a:gd name="T5" fmla="*/ 0 h 686"/>
                <a:gd name="T6" fmla="*/ 1 w 216"/>
                <a:gd name="T7" fmla="*/ 0 h 686"/>
                <a:gd name="T8" fmla="*/ 1 w 216"/>
                <a:gd name="T9" fmla="*/ 0 h 686"/>
                <a:gd name="T10" fmla="*/ 1 w 216"/>
                <a:gd name="T11" fmla="*/ 0 h 686"/>
                <a:gd name="T12" fmla="*/ 1 w 216"/>
                <a:gd name="T13" fmla="*/ 0 h 686"/>
                <a:gd name="T14" fmla="*/ 0 w 216"/>
                <a:gd name="T15" fmla="*/ 0 h 686"/>
                <a:gd name="T16" fmla="*/ 1 w 216"/>
                <a:gd name="T17" fmla="*/ 0 h 686"/>
                <a:gd name="T18" fmla="*/ 1 w 216"/>
                <a:gd name="T19" fmla="*/ 0 h 686"/>
                <a:gd name="T20" fmla="*/ 1 w 216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"/>
                <a:gd name="T34" fmla="*/ 0 h 686"/>
                <a:gd name="T35" fmla="*/ 216 w 216"/>
                <a:gd name="T36" fmla="*/ 686 h 6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" h="686">
                  <a:moveTo>
                    <a:pt x="208" y="673"/>
                  </a:moveTo>
                  <a:lnTo>
                    <a:pt x="216" y="615"/>
                  </a:lnTo>
                  <a:lnTo>
                    <a:pt x="216" y="493"/>
                  </a:lnTo>
                  <a:lnTo>
                    <a:pt x="216" y="351"/>
                  </a:lnTo>
                  <a:lnTo>
                    <a:pt x="204" y="231"/>
                  </a:lnTo>
                  <a:lnTo>
                    <a:pt x="194" y="103"/>
                  </a:lnTo>
                  <a:lnTo>
                    <a:pt x="74" y="58"/>
                  </a:lnTo>
                  <a:lnTo>
                    <a:pt x="0" y="0"/>
                  </a:lnTo>
                  <a:lnTo>
                    <a:pt x="11" y="163"/>
                  </a:lnTo>
                  <a:lnTo>
                    <a:pt x="83" y="450"/>
                  </a:lnTo>
                  <a:lnTo>
                    <a:pt x="207" y="686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1" name="Freeform 10"/>
            <p:cNvSpPr>
              <a:spLocks/>
            </p:cNvSpPr>
            <p:nvPr/>
          </p:nvSpPr>
          <p:spPr bwMode="auto">
            <a:xfrm>
              <a:off x="1083" y="1827"/>
              <a:ext cx="166" cy="247"/>
            </a:xfrm>
            <a:custGeom>
              <a:avLst/>
              <a:gdLst>
                <a:gd name="T0" fmla="*/ 0 w 256"/>
                <a:gd name="T1" fmla="*/ 0 h 776"/>
                <a:gd name="T2" fmla="*/ 1 w 256"/>
                <a:gd name="T3" fmla="*/ 0 h 776"/>
                <a:gd name="T4" fmla="*/ 1 w 256"/>
                <a:gd name="T5" fmla="*/ 0 h 776"/>
                <a:gd name="T6" fmla="*/ 1 w 256"/>
                <a:gd name="T7" fmla="*/ 0 h 776"/>
                <a:gd name="T8" fmla="*/ 1 w 256"/>
                <a:gd name="T9" fmla="*/ 0 h 776"/>
                <a:gd name="T10" fmla="*/ 1 w 256"/>
                <a:gd name="T11" fmla="*/ 0 h 776"/>
                <a:gd name="T12" fmla="*/ 1 w 256"/>
                <a:gd name="T13" fmla="*/ 0 h 776"/>
                <a:gd name="T14" fmla="*/ 1 w 256"/>
                <a:gd name="T15" fmla="*/ 0 h 776"/>
                <a:gd name="T16" fmla="*/ 1 w 256"/>
                <a:gd name="T17" fmla="*/ 0 h 776"/>
                <a:gd name="T18" fmla="*/ 1 w 256"/>
                <a:gd name="T19" fmla="*/ 0 h 776"/>
                <a:gd name="T20" fmla="*/ 1 w 256"/>
                <a:gd name="T21" fmla="*/ 0 h 776"/>
                <a:gd name="T22" fmla="*/ 1 w 256"/>
                <a:gd name="T23" fmla="*/ 0 h 776"/>
                <a:gd name="T24" fmla="*/ 1 w 256"/>
                <a:gd name="T25" fmla="*/ 0 h 776"/>
                <a:gd name="T26" fmla="*/ 1 w 256"/>
                <a:gd name="T27" fmla="*/ 0 h 776"/>
                <a:gd name="T28" fmla="*/ 1 w 256"/>
                <a:gd name="T29" fmla="*/ 0 h 776"/>
                <a:gd name="T30" fmla="*/ 1 w 256"/>
                <a:gd name="T31" fmla="*/ 0 h 776"/>
                <a:gd name="T32" fmla="*/ 1 w 256"/>
                <a:gd name="T33" fmla="*/ 0 h 776"/>
                <a:gd name="T34" fmla="*/ 1 w 256"/>
                <a:gd name="T35" fmla="*/ 0 h 776"/>
                <a:gd name="T36" fmla="*/ 1 w 256"/>
                <a:gd name="T37" fmla="*/ 0 h 776"/>
                <a:gd name="T38" fmla="*/ 1 w 256"/>
                <a:gd name="T39" fmla="*/ 0 h 776"/>
                <a:gd name="T40" fmla="*/ 1 w 256"/>
                <a:gd name="T41" fmla="*/ 0 h 776"/>
                <a:gd name="T42" fmla="*/ 1 w 256"/>
                <a:gd name="T43" fmla="*/ 0 h 776"/>
                <a:gd name="T44" fmla="*/ 0 w 256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6"/>
                <a:gd name="T70" fmla="*/ 0 h 776"/>
                <a:gd name="T71" fmla="*/ 256 w 256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6" h="776">
                  <a:moveTo>
                    <a:pt x="0" y="0"/>
                  </a:moveTo>
                  <a:lnTo>
                    <a:pt x="41" y="35"/>
                  </a:lnTo>
                  <a:lnTo>
                    <a:pt x="74" y="54"/>
                  </a:lnTo>
                  <a:lnTo>
                    <a:pt x="89" y="68"/>
                  </a:lnTo>
                  <a:lnTo>
                    <a:pt x="111" y="82"/>
                  </a:lnTo>
                  <a:lnTo>
                    <a:pt x="136" y="90"/>
                  </a:lnTo>
                  <a:lnTo>
                    <a:pt x="164" y="99"/>
                  </a:lnTo>
                  <a:lnTo>
                    <a:pt x="214" y="104"/>
                  </a:lnTo>
                  <a:lnTo>
                    <a:pt x="256" y="107"/>
                  </a:lnTo>
                  <a:lnTo>
                    <a:pt x="244" y="224"/>
                  </a:lnTo>
                  <a:lnTo>
                    <a:pt x="218" y="392"/>
                  </a:lnTo>
                  <a:lnTo>
                    <a:pt x="214" y="494"/>
                  </a:lnTo>
                  <a:lnTo>
                    <a:pt x="218" y="533"/>
                  </a:lnTo>
                  <a:lnTo>
                    <a:pt x="214" y="597"/>
                  </a:lnTo>
                  <a:lnTo>
                    <a:pt x="227" y="776"/>
                  </a:lnTo>
                  <a:lnTo>
                    <a:pt x="186" y="687"/>
                  </a:lnTo>
                  <a:lnTo>
                    <a:pt x="133" y="547"/>
                  </a:lnTo>
                  <a:lnTo>
                    <a:pt x="86" y="405"/>
                  </a:lnTo>
                  <a:lnTo>
                    <a:pt x="65" y="323"/>
                  </a:lnTo>
                  <a:lnTo>
                    <a:pt x="53" y="283"/>
                  </a:lnTo>
                  <a:lnTo>
                    <a:pt x="41" y="234"/>
                  </a:lnTo>
                  <a:lnTo>
                    <a:pt x="4" y="99"/>
                  </a:lnTo>
                  <a:lnTo>
                    <a:pt x="0" y="6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2" name="Freeform 11"/>
            <p:cNvSpPr>
              <a:spLocks/>
            </p:cNvSpPr>
            <p:nvPr/>
          </p:nvSpPr>
          <p:spPr bwMode="auto">
            <a:xfrm>
              <a:off x="1792" y="2104"/>
              <a:ext cx="248" cy="247"/>
            </a:xfrm>
            <a:custGeom>
              <a:avLst/>
              <a:gdLst>
                <a:gd name="T0" fmla="*/ 1 w 387"/>
                <a:gd name="T1" fmla="*/ 0 h 747"/>
                <a:gd name="T2" fmla="*/ 1 w 387"/>
                <a:gd name="T3" fmla="*/ 0 h 747"/>
                <a:gd name="T4" fmla="*/ 1 w 387"/>
                <a:gd name="T5" fmla="*/ 0 h 747"/>
                <a:gd name="T6" fmla="*/ 1 w 387"/>
                <a:gd name="T7" fmla="*/ 0 h 747"/>
                <a:gd name="T8" fmla="*/ 1 w 387"/>
                <a:gd name="T9" fmla="*/ 0 h 747"/>
                <a:gd name="T10" fmla="*/ 1 w 387"/>
                <a:gd name="T11" fmla="*/ 0 h 747"/>
                <a:gd name="T12" fmla="*/ 1 w 387"/>
                <a:gd name="T13" fmla="*/ 0 h 747"/>
                <a:gd name="T14" fmla="*/ 1 w 387"/>
                <a:gd name="T15" fmla="*/ 0 h 747"/>
                <a:gd name="T16" fmla="*/ 1 w 387"/>
                <a:gd name="T17" fmla="*/ 0 h 747"/>
                <a:gd name="T18" fmla="*/ 1 w 387"/>
                <a:gd name="T19" fmla="*/ 0 h 747"/>
                <a:gd name="T20" fmla="*/ 1 w 387"/>
                <a:gd name="T21" fmla="*/ 0 h 747"/>
                <a:gd name="T22" fmla="*/ 1 w 387"/>
                <a:gd name="T23" fmla="*/ 0 h 747"/>
                <a:gd name="T24" fmla="*/ 0 w 387"/>
                <a:gd name="T25" fmla="*/ 0 h 747"/>
                <a:gd name="T26" fmla="*/ 1 w 387"/>
                <a:gd name="T27" fmla="*/ 0 h 747"/>
                <a:gd name="T28" fmla="*/ 1 w 387"/>
                <a:gd name="T29" fmla="*/ 0 h 747"/>
                <a:gd name="T30" fmla="*/ 1 w 387"/>
                <a:gd name="T31" fmla="*/ 0 h 747"/>
                <a:gd name="T32" fmla="*/ 1 w 387"/>
                <a:gd name="T33" fmla="*/ 0 h 747"/>
                <a:gd name="T34" fmla="*/ 1 w 387"/>
                <a:gd name="T35" fmla="*/ 0 h 747"/>
                <a:gd name="T36" fmla="*/ 1 w 387"/>
                <a:gd name="T37" fmla="*/ 0 h 747"/>
                <a:gd name="T38" fmla="*/ 1 w 387"/>
                <a:gd name="T39" fmla="*/ 0 h 747"/>
                <a:gd name="T40" fmla="*/ 1 w 387"/>
                <a:gd name="T41" fmla="*/ 0 h 747"/>
                <a:gd name="T42" fmla="*/ 1 w 387"/>
                <a:gd name="T43" fmla="*/ 0 h 747"/>
                <a:gd name="T44" fmla="*/ 1 w 387"/>
                <a:gd name="T45" fmla="*/ 0 h 747"/>
                <a:gd name="T46" fmla="*/ 1 w 387"/>
                <a:gd name="T47" fmla="*/ 0 h 747"/>
                <a:gd name="T48" fmla="*/ 1 w 387"/>
                <a:gd name="T49" fmla="*/ 0 h 747"/>
                <a:gd name="T50" fmla="*/ 1 w 387"/>
                <a:gd name="T51" fmla="*/ 0 h 747"/>
                <a:gd name="T52" fmla="*/ 1 w 387"/>
                <a:gd name="T53" fmla="*/ 0 h 7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7"/>
                <a:gd name="T82" fmla="*/ 0 h 747"/>
                <a:gd name="T83" fmla="*/ 387 w 387"/>
                <a:gd name="T84" fmla="*/ 747 h 7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7" h="747">
                  <a:moveTo>
                    <a:pt x="387" y="686"/>
                  </a:moveTo>
                  <a:lnTo>
                    <a:pt x="303" y="660"/>
                  </a:lnTo>
                  <a:lnTo>
                    <a:pt x="232" y="660"/>
                  </a:lnTo>
                  <a:lnTo>
                    <a:pt x="158" y="663"/>
                  </a:lnTo>
                  <a:lnTo>
                    <a:pt x="86" y="694"/>
                  </a:lnTo>
                  <a:lnTo>
                    <a:pt x="59" y="747"/>
                  </a:lnTo>
                  <a:lnTo>
                    <a:pt x="36" y="655"/>
                  </a:lnTo>
                  <a:lnTo>
                    <a:pt x="30" y="591"/>
                  </a:lnTo>
                  <a:lnTo>
                    <a:pt x="13" y="498"/>
                  </a:lnTo>
                  <a:lnTo>
                    <a:pt x="11" y="403"/>
                  </a:lnTo>
                  <a:lnTo>
                    <a:pt x="11" y="299"/>
                  </a:lnTo>
                  <a:lnTo>
                    <a:pt x="4" y="206"/>
                  </a:lnTo>
                  <a:lnTo>
                    <a:pt x="0" y="116"/>
                  </a:lnTo>
                  <a:lnTo>
                    <a:pt x="13" y="56"/>
                  </a:lnTo>
                  <a:lnTo>
                    <a:pt x="79" y="26"/>
                  </a:lnTo>
                  <a:lnTo>
                    <a:pt x="199" y="12"/>
                  </a:lnTo>
                  <a:lnTo>
                    <a:pt x="269" y="0"/>
                  </a:lnTo>
                  <a:lnTo>
                    <a:pt x="370" y="21"/>
                  </a:lnTo>
                  <a:lnTo>
                    <a:pt x="336" y="94"/>
                  </a:lnTo>
                  <a:lnTo>
                    <a:pt x="333" y="170"/>
                  </a:lnTo>
                  <a:lnTo>
                    <a:pt x="324" y="237"/>
                  </a:lnTo>
                  <a:lnTo>
                    <a:pt x="324" y="299"/>
                  </a:lnTo>
                  <a:lnTo>
                    <a:pt x="320" y="378"/>
                  </a:lnTo>
                  <a:lnTo>
                    <a:pt x="333" y="451"/>
                  </a:lnTo>
                  <a:lnTo>
                    <a:pt x="345" y="525"/>
                  </a:lnTo>
                  <a:lnTo>
                    <a:pt x="365" y="597"/>
                  </a:lnTo>
                  <a:lnTo>
                    <a:pt x="387" y="686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3" name="Freeform 12"/>
            <p:cNvSpPr>
              <a:spLocks/>
            </p:cNvSpPr>
            <p:nvPr/>
          </p:nvSpPr>
          <p:spPr bwMode="auto">
            <a:xfrm>
              <a:off x="1826" y="2472"/>
              <a:ext cx="282" cy="247"/>
            </a:xfrm>
            <a:custGeom>
              <a:avLst/>
              <a:gdLst>
                <a:gd name="T0" fmla="*/ 1 w 441"/>
                <a:gd name="T1" fmla="*/ 1 h 487"/>
                <a:gd name="T2" fmla="*/ 1 w 441"/>
                <a:gd name="T3" fmla="*/ 1 h 487"/>
                <a:gd name="T4" fmla="*/ 1 w 441"/>
                <a:gd name="T5" fmla="*/ 1 h 487"/>
                <a:gd name="T6" fmla="*/ 1 w 441"/>
                <a:gd name="T7" fmla="*/ 1 h 487"/>
                <a:gd name="T8" fmla="*/ 1 w 441"/>
                <a:gd name="T9" fmla="*/ 1 h 487"/>
                <a:gd name="T10" fmla="*/ 1 w 441"/>
                <a:gd name="T11" fmla="*/ 1 h 487"/>
                <a:gd name="T12" fmla="*/ 1 w 441"/>
                <a:gd name="T13" fmla="*/ 0 h 487"/>
                <a:gd name="T14" fmla="*/ 1 w 441"/>
                <a:gd name="T15" fmla="*/ 1 h 487"/>
                <a:gd name="T16" fmla="*/ 1 w 441"/>
                <a:gd name="T17" fmla="*/ 1 h 487"/>
                <a:gd name="T18" fmla="*/ 0 w 441"/>
                <a:gd name="T19" fmla="*/ 1 h 487"/>
                <a:gd name="T20" fmla="*/ 1 w 441"/>
                <a:gd name="T21" fmla="*/ 1 h 487"/>
                <a:gd name="T22" fmla="*/ 1 w 441"/>
                <a:gd name="T23" fmla="*/ 1 h 487"/>
                <a:gd name="T24" fmla="*/ 1 w 441"/>
                <a:gd name="T25" fmla="*/ 1 h 487"/>
                <a:gd name="T26" fmla="*/ 1 w 441"/>
                <a:gd name="T27" fmla="*/ 1 h 487"/>
                <a:gd name="T28" fmla="*/ 1 w 441"/>
                <a:gd name="T29" fmla="*/ 1 h 487"/>
                <a:gd name="T30" fmla="*/ 1 w 441"/>
                <a:gd name="T31" fmla="*/ 1 h 487"/>
                <a:gd name="T32" fmla="*/ 1 w 441"/>
                <a:gd name="T33" fmla="*/ 1 h 487"/>
                <a:gd name="T34" fmla="*/ 1 w 441"/>
                <a:gd name="T35" fmla="*/ 1 h 487"/>
                <a:gd name="T36" fmla="*/ 1 w 441"/>
                <a:gd name="T37" fmla="*/ 1 h 487"/>
                <a:gd name="T38" fmla="*/ 1 w 441"/>
                <a:gd name="T39" fmla="*/ 1 h 487"/>
                <a:gd name="T40" fmla="*/ 1 w 441"/>
                <a:gd name="T41" fmla="*/ 1 h 4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1"/>
                <a:gd name="T64" fmla="*/ 0 h 487"/>
                <a:gd name="T65" fmla="*/ 441 w 441"/>
                <a:gd name="T66" fmla="*/ 487 h 4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1" h="487">
                  <a:moveTo>
                    <a:pt x="441" y="487"/>
                  </a:moveTo>
                  <a:lnTo>
                    <a:pt x="384" y="296"/>
                  </a:lnTo>
                  <a:lnTo>
                    <a:pt x="358" y="152"/>
                  </a:lnTo>
                  <a:lnTo>
                    <a:pt x="332" y="39"/>
                  </a:lnTo>
                  <a:lnTo>
                    <a:pt x="251" y="12"/>
                  </a:lnTo>
                  <a:lnTo>
                    <a:pt x="206" y="3"/>
                  </a:lnTo>
                  <a:lnTo>
                    <a:pt x="156" y="0"/>
                  </a:lnTo>
                  <a:lnTo>
                    <a:pt x="104" y="8"/>
                  </a:lnTo>
                  <a:lnTo>
                    <a:pt x="51" y="21"/>
                  </a:lnTo>
                  <a:lnTo>
                    <a:pt x="0" y="56"/>
                  </a:lnTo>
                  <a:lnTo>
                    <a:pt x="20" y="150"/>
                  </a:lnTo>
                  <a:lnTo>
                    <a:pt x="16" y="250"/>
                  </a:lnTo>
                  <a:lnTo>
                    <a:pt x="14" y="328"/>
                  </a:lnTo>
                  <a:lnTo>
                    <a:pt x="18" y="378"/>
                  </a:lnTo>
                  <a:lnTo>
                    <a:pt x="20" y="446"/>
                  </a:lnTo>
                  <a:lnTo>
                    <a:pt x="22" y="446"/>
                  </a:lnTo>
                  <a:lnTo>
                    <a:pt x="89" y="427"/>
                  </a:lnTo>
                  <a:lnTo>
                    <a:pt x="197" y="417"/>
                  </a:lnTo>
                  <a:lnTo>
                    <a:pt x="293" y="417"/>
                  </a:lnTo>
                  <a:lnTo>
                    <a:pt x="372" y="430"/>
                  </a:lnTo>
                  <a:lnTo>
                    <a:pt x="431" y="44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4" name="Freeform 13"/>
            <p:cNvSpPr>
              <a:spLocks/>
            </p:cNvSpPr>
            <p:nvPr/>
          </p:nvSpPr>
          <p:spPr bwMode="auto">
            <a:xfrm>
              <a:off x="1117" y="2709"/>
              <a:ext cx="354" cy="247"/>
            </a:xfrm>
            <a:custGeom>
              <a:avLst/>
              <a:gdLst>
                <a:gd name="T0" fmla="*/ 0 w 552"/>
                <a:gd name="T1" fmla="*/ 1 h 375"/>
                <a:gd name="T2" fmla="*/ 1 w 552"/>
                <a:gd name="T3" fmla="*/ 1 h 375"/>
                <a:gd name="T4" fmla="*/ 1 w 552"/>
                <a:gd name="T5" fmla="*/ 1 h 375"/>
                <a:gd name="T6" fmla="*/ 1 w 552"/>
                <a:gd name="T7" fmla="*/ 1 h 375"/>
                <a:gd name="T8" fmla="*/ 1 w 552"/>
                <a:gd name="T9" fmla="*/ 1 h 375"/>
                <a:gd name="T10" fmla="*/ 1 w 552"/>
                <a:gd name="T11" fmla="*/ 1 h 375"/>
                <a:gd name="T12" fmla="*/ 1 w 552"/>
                <a:gd name="T13" fmla="*/ 1 h 375"/>
                <a:gd name="T14" fmla="*/ 1 w 552"/>
                <a:gd name="T15" fmla="*/ 1 h 375"/>
                <a:gd name="T16" fmla="*/ 1 w 552"/>
                <a:gd name="T17" fmla="*/ 1 h 375"/>
                <a:gd name="T18" fmla="*/ 1 w 552"/>
                <a:gd name="T19" fmla="*/ 1 h 375"/>
                <a:gd name="T20" fmla="*/ 1 w 552"/>
                <a:gd name="T21" fmla="*/ 1 h 375"/>
                <a:gd name="T22" fmla="*/ 1 w 552"/>
                <a:gd name="T23" fmla="*/ 1 h 375"/>
                <a:gd name="T24" fmla="*/ 1 w 552"/>
                <a:gd name="T25" fmla="*/ 1 h 375"/>
                <a:gd name="T26" fmla="*/ 0 w 552"/>
                <a:gd name="T27" fmla="*/ 0 h 3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2"/>
                <a:gd name="T43" fmla="*/ 0 h 375"/>
                <a:gd name="T44" fmla="*/ 552 w 552"/>
                <a:gd name="T45" fmla="*/ 375 h 3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2" h="375">
                  <a:moveTo>
                    <a:pt x="0" y="2"/>
                  </a:moveTo>
                  <a:lnTo>
                    <a:pt x="19" y="375"/>
                  </a:lnTo>
                  <a:lnTo>
                    <a:pt x="82" y="336"/>
                  </a:lnTo>
                  <a:lnTo>
                    <a:pt x="132" y="297"/>
                  </a:lnTo>
                  <a:lnTo>
                    <a:pt x="224" y="280"/>
                  </a:lnTo>
                  <a:lnTo>
                    <a:pt x="299" y="297"/>
                  </a:lnTo>
                  <a:lnTo>
                    <a:pt x="382" y="306"/>
                  </a:lnTo>
                  <a:lnTo>
                    <a:pt x="487" y="319"/>
                  </a:lnTo>
                  <a:lnTo>
                    <a:pt x="547" y="284"/>
                  </a:lnTo>
                  <a:lnTo>
                    <a:pt x="552" y="223"/>
                  </a:lnTo>
                  <a:lnTo>
                    <a:pt x="489" y="194"/>
                  </a:lnTo>
                  <a:lnTo>
                    <a:pt x="344" y="99"/>
                  </a:lnTo>
                  <a:lnTo>
                    <a:pt x="187" y="52"/>
                  </a:lnTo>
                  <a:lnTo>
                    <a:pt x="0" y="0"/>
                  </a:lnTo>
                </a:path>
              </a:pathLst>
            </a:custGeom>
            <a:solidFill>
              <a:srgbClr val="CC0000"/>
            </a:solidFill>
            <a:ln w="635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5" name="Freeform 14"/>
            <p:cNvSpPr>
              <a:spLocks/>
            </p:cNvSpPr>
            <p:nvPr/>
          </p:nvSpPr>
          <p:spPr bwMode="auto">
            <a:xfrm>
              <a:off x="1784" y="2898"/>
              <a:ext cx="73" cy="242"/>
            </a:xfrm>
            <a:custGeom>
              <a:avLst/>
              <a:gdLst>
                <a:gd name="T0" fmla="*/ 0 w 84"/>
                <a:gd name="T1" fmla="*/ 1 h 196"/>
                <a:gd name="T2" fmla="*/ 1 w 84"/>
                <a:gd name="T3" fmla="*/ 0 h 196"/>
                <a:gd name="T4" fmla="*/ 1 w 84"/>
                <a:gd name="T5" fmla="*/ 1 h 196"/>
                <a:gd name="T6" fmla="*/ 1 w 84"/>
                <a:gd name="T7" fmla="*/ 1 h 196"/>
                <a:gd name="T8" fmla="*/ 1 w 84"/>
                <a:gd name="T9" fmla="*/ 1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96"/>
                <a:gd name="T17" fmla="*/ 84 w 8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96">
                  <a:moveTo>
                    <a:pt x="0" y="196"/>
                  </a:moveTo>
                  <a:lnTo>
                    <a:pt x="4" y="0"/>
                  </a:lnTo>
                  <a:lnTo>
                    <a:pt x="84" y="132"/>
                  </a:lnTo>
                  <a:lnTo>
                    <a:pt x="21" y="172"/>
                  </a:lnTo>
                  <a:lnTo>
                    <a:pt x="12" y="186"/>
                  </a:lnTo>
                </a:path>
              </a:pathLst>
            </a:custGeom>
            <a:solidFill>
              <a:srgbClr val="CC000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6" name="Freeform 15"/>
            <p:cNvSpPr>
              <a:spLocks/>
            </p:cNvSpPr>
            <p:nvPr/>
          </p:nvSpPr>
          <p:spPr bwMode="auto">
            <a:xfrm>
              <a:off x="1131" y="2611"/>
              <a:ext cx="721" cy="246"/>
            </a:xfrm>
            <a:custGeom>
              <a:avLst/>
              <a:gdLst>
                <a:gd name="T0" fmla="*/ 1 w 1129"/>
                <a:gd name="T1" fmla="*/ 0 h 632"/>
                <a:gd name="T2" fmla="*/ 1 w 1129"/>
                <a:gd name="T3" fmla="*/ 0 h 632"/>
                <a:gd name="T4" fmla="*/ 1 w 1129"/>
                <a:gd name="T5" fmla="*/ 0 h 632"/>
                <a:gd name="T6" fmla="*/ 1 w 1129"/>
                <a:gd name="T7" fmla="*/ 0 h 632"/>
                <a:gd name="T8" fmla="*/ 1 w 1129"/>
                <a:gd name="T9" fmla="*/ 0 h 632"/>
                <a:gd name="T10" fmla="*/ 1 w 1129"/>
                <a:gd name="T11" fmla="*/ 0 h 632"/>
                <a:gd name="T12" fmla="*/ 1 w 1129"/>
                <a:gd name="T13" fmla="*/ 0 h 632"/>
                <a:gd name="T14" fmla="*/ 1 w 1129"/>
                <a:gd name="T15" fmla="*/ 0 h 632"/>
                <a:gd name="T16" fmla="*/ 1 w 1129"/>
                <a:gd name="T17" fmla="*/ 0 h 632"/>
                <a:gd name="T18" fmla="*/ 1 w 1129"/>
                <a:gd name="T19" fmla="*/ 0 h 632"/>
                <a:gd name="T20" fmla="*/ 1 w 1129"/>
                <a:gd name="T21" fmla="*/ 0 h 632"/>
                <a:gd name="T22" fmla="*/ 1 w 1129"/>
                <a:gd name="T23" fmla="*/ 0 h 632"/>
                <a:gd name="T24" fmla="*/ 1 w 1129"/>
                <a:gd name="T25" fmla="*/ 0 h 632"/>
                <a:gd name="T26" fmla="*/ 1 w 1129"/>
                <a:gd name="T27" fmla="*/ 0 h 632"/>
                <a:gd name="T28" fmla="*/ 1 w 1129"/>
                <a:gd name="T29" fmla="*/ 0 h 632"/>
                <a:gd name="T30" fmla="*/ 1 w 1129"/>
                <a:gd name="T31" fmla="*/ 0 h 632"/>
                <a:gd name="T32" fmla="*/ 1 w 1129"/>
                <a:gd name="T33" fmla="*/ 0 h 632"/>
                <a:gd name="T34" fmla="*/ 1 w 1129"/>
                <a:gd name="T35" fmla="*/ 0 h 632"/>
                <a:gd name="T36" fmla="*/ 1 w 1129"/>
                <a:gd name="T37" fmla="*/ 0 h 632"/>
                <a:gd name="T38" fmla="*/ 1 w 1129"/>
                <a:gd name="T39" fmla="*/ 0 h 632"/>
                <a:gd name="T40" fmla="*/ 0 w 1129"/>
                <a:gd name="T41" fmla="*/ 0 h 632"/>
                <a:gd name="T42" fmla="*/ 1 w 1129"/>
                <a:gd name="T43" fmla="*/ 0 h 632"/>
                <a:gd name="T44" fmla="*/ 1 w 1129"/>
                <a:gd name="T45" fmla="*/ 0 h 632"/>
                <a:gd name="T46" fmla="*/ 1 w 1129"/>
                <a:gd name="T47" fmla="*/ 0 h 632"/>
                <a:gd name="T48" fmla="*/ 1 w 1129"/>
                <a:gd name="T49" fmla="*/ 0 h 632"/>
                <a:gd name="T50" fmla="*/ 1 w 1129"/>
                <a:gd name="T51" fmla="*/ 0 h 632"/>
                <a:gd name="T52" fmla="*/ 1 w 1129"/>
                <a:gd name="T53" fmla="*/ 0 h 632"/>
                <a:gd name="T54" fmla="*/ 1 w 1129"/>
                <a:gd name="T55" fmla="*/ 0 h 632"/>
                <a:gd name="T56" fmla="*/ 1 w 1129"/>
                <a:gd name="T57" fmla="*/ 0 h 632"/>
                <a:gd name="T58" fmla="*/ 1 w 1129"/>
                <a:gd name="T59" fmla="*/ 0 h 632"/>
                <a:gd name="T60" fmla="*/ 1 w 1129"/>
                <a:gd name="T61" fmla="*/ 0 h 632"/>
                <a:gd name="T62" fmla="*/ 1 w 1129"/>
                <a:gd name="T63" fmla="*/ 0 h 632"/>
                <a:gd name="T64" fmla="*/ 1 w 1129"/>
                <a:gd name="T65" fmla="*/ 0 h 632"/>
                <a:gd name="T66" fmla="*/ 1 w 1129"/>
                <a:gd name="T67" fmla="*/ 0 h 632"/>
                <a:gd name="T68" fmla="*/ 1 w 1129"/>
                <a:gd name="T69" fmla="*/ 0 h 632"/>
                <a:gd name="T70" fmla="*/ 1 w 1129"/>
                <a:gd name="T71" fmla="*/ 0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9"/>
                <a:gd name="T109" fmla="*/ 0 h 632"/>
                <a:gd name="T110" fmla="*/ 1129 w 1129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9" h="632">
                  <a:moveTo>
                    <a:pt x="1121" y="622"/>
                  </a:moveTo>
                  <a:lnTo>
                    <a:pt x="1129" y="550"/>
                  </a:lnTo>
                  <a:lnTo>
                    <a:pt x="1123" y="422"/>
                  </a:lnTo>
                  <a:lnTo>
                    <a:pt x="1123" y="350"/>
                  </a:lnTo>
                  <a:lnTo>
                    <a:pt x="1123" y="262"/>
                  </a:lnTo>
                  <a:lnTo>
                    <a:pt x="1113" y="216"/>
                  </a:lnTo>
                  <a:lnTo>
                    <a:pt x="1089" y="176"/>
                  </a:lnTo>
                  <a:lnTo>
                    <a:pt x="1051" y="152"/>
                  </a:lnTo>
                  <a:lnTo>
                    <a:pt x="918" y="81"/>
                  </a:lnTo>
                  <a:lnTo>
                    <a:pt x="798" y="35"/>
                  </a:lnTo>
                  <a:lnTo>
                    <a:pt x="706" y="17"/>
                  </a:lnTo>
                  <a:lnTo>
                    <a:pt x="573" y="0"/>
                  </a:lnTo>
                  <a:lnTo>
                    <a:pt x="453" y="0"/>
                  </a:lnTo>
                  <a:lnTo>
                    <a:pt x="407" y="8"/>
                  </a:lnTo>
                  <a:lnTo>
                    <a:pt x="510" y="394"/>
                  </a:lnTo>
                  <a:lnTo>
                    <a:pt x="510" y="452"/>
                  </a:lnTo>
                  <a:lnTo>
                    <a:pt x="482" y="475"/>
                  </a:lnTo>
                  <a:lnTo>
                    <a:pt x="378" y="465"/>
                  </a:lnTo>
                  <a:lnTo>
                    <a:pt x="152" y="438"/>
                  </a:lnTo>
                  <a:lnTo>
                    <a:pt x="58" y="478"/>
                  </a:lnTo>
                  <a:lnTo>
                    <a:pt x="0" y="542"/>
                  </a:lnTo>
                  <a:lnTo>
                    <a:pt x="46" y="574"/>
                  </a:lnTo>
                  <a:lnTo>
                    <a:pt x="108" y="605"/>
                  </a:lnTo>
                  <a:lnTo>
                    <a:pt x="157" y="624"/>
                  </a:lnTo>
                  <a:lnTo>
                    <a:pt x="253" y="632"/>
                  </a:lnTo>
                  <a:lnTo>
                    <a:pt x="347" y="628"/>
                  </a:lnTo>
                  <a:lnTo>
                    <a:pt x="474" y="588"/>
                  </a:lnTo>
                  <a:lnTo>
                    <a:pt x="628" y="557"/>
                  </a:lnTo>
                  <a:lnTo>
                    <a:pt x="713" y="538"/>
                  </a:lnTo>
                  <a:lnTo>
                    <a:pt x="823" y="519"/>
                  </a:lnTo>
                  <a:lnTo>
                    <a:pt x="911" y="519"/>
                  </a:lnTo>
                  <a:lnTo>
                    <a:pt x="1019" y="532"/>
                  </a:lnTo>
                  <a:lnTo>
                    <a:pt x="1056" y="557"/>
                  </a:lnTo>
                  <a:lnTo>
                    <a:pt x="1094" y="588"/>
                  </a:lnTo>
                  <a:lnTo>
                    <a:pt x="1122" y="619"/>
                  </a:lnTo>
                  <a:lnTo>
                    <a:pt x="1123" y="62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7" name="Freeform 16"/>
            <p:cNvSpPr>
              <a:spLocks/>
            </p:cNvSpPr>
            <p:nvPr/>
          </p:nvSpPr>
          <p:spPr bwMode="auto">
            <a:xfrm>
              <a:off x="1794" y="2706"/>
              <a:ext cx="365" cy="246"/>
            </a:xfrm>
            <a:custGeom>
              <a:avLst/>
              <a:gdLst>
                <a:gd name="T0" fmla="*/ 1 w 572"/>
                <a:gd name="T1" fmla="*/ 0 h 553"/>
                <a:gd name="T2" fmla="*/ 1 w 572"/>
                <a:gd name="T3" fmla="*/ 0 h 553"/>
                <a:gd name="T4" fmla="*/ 1 w 572"/>
                <a:gd name="T5" fmla="*/ 0 h 553"/>
                <a:gd name="T6" fmla="*/ 1 w 572"/>
                <a:gd name="T7" fmla="*/ 0 h 553"/>
                <a:gd name="T8" fmla="*/ 1 w 572"/>
                <a:gd name="T9" fmla="*/ 0 h 553"/>
                <a:gd name="T10" fmla="*/ 1 w 572"/>
                <a:gd name="T11" fmla="*/ 0 h 553"/>
                <a:gd name="T12" fmla="*/ 1 w 572"/>
                <a:gd name="T13" fmla="*/ 0 h 553"/>
                <a:gd name="T14" fmla="*/ 1 w 572"/>
                <a:gd name="T15" fmla="*/ 0 h 553"/>
                <a:gd name="T16" fmla="*/ 1 w 572"/>
                <a:gd name="T17" fmla="*/ 0 h 553"/>
                <a:gd name="T18" fmla="*/ 1 w 572"/>
                <a:gd name="T19" fmla="*/ 0 h 553"/>
                <a:gd name="T20" fmla="*/ 1 w 572"/>
                <a:gd name="T21" fmla="*/ 0 h 553"/>
                <a:gd name="T22" fmla="*/ 1 w 572"/>
                <a:gd name="T23" fmla="*/ 0 h 553"/>
                <a:gd name="T24" fmla="*/ 1 w 572"/>
                <a:gd name="T25" fmla="*/ 0 h 553"/>
                <a:gd name="T26" fmla="*/ 1 w 572"/>
                <a:gd name="T27" fmla="*/ 0 h 553"/>
                <a:gd name="T28" fmla="*/ 1 w 572"/>
                <a:gd name="T29" fmla="*/ 0 h 553"/>
                <a:gd name="T30" fmla="*/ 1 w 572"/>
                <a:gd name="T31" fmla="*/ 0 h 553"/>
                <a:gd name="T32" fmla="*/ 1 w 572"/>
                <a:gd name="T33" fmla="*/ 0 h 553"/>
                <a:gd name="T34" fmla="*/ 1 w 572"/>
                <a:gd name="T35" fmla="*/ 0 h 553"/>
                <a:gd name="T36" fmla="*/ 1 w 572"/>
                <a:gd name="T37" fmla="*/ 0 h 553"/>
                <a:gd name="T38" fmla="*/ 1 w 572"/>
                <a:gd name="T39" fmla="*/ 0 h 553"/>
                <a:gd name="T40" fmla="*/ 1 w 572"/>
                <a:gd name="T41" fmla="*/ 0 h 553"/>
                <a:gd name="T42" fmla="*/ 1 w 572"/>
                <a:gd name="T43" fmla="*/ 0 h 553"/>
                <a:gd name="T44" fmla="*/ 0 w 572"/>
                <a:gd name="T45" fmla="*/ 0 h 553"/>
                <a:gd name="T46" fmla="*/ 1 w 572"/>
                <a:gd name="T47" fmla="*/ 0 h 553"/>
                <a:gd name="T48" fmla="*/ 1 w 572"/>
                <a:gd name="T49" fmla="*/ 0 h 553"/>
                <a:gd name="T50" fmla="*/ 1 w 572"/>
                <a:gd name="T51" fmla="*/ 0 h 553"/>
                <a:gd name="T52" fmla="*/ 1 w 572"/>
                <a:gd name="T53" fmla="*/ 0 h 553"/>
                <a:gd name="T54" fmla="*/ 1 w 572"/>
                <a:gd name="T55" fmla="*/ 0 h 553"/>
                <a:gd name="T56" fmla="*/ 1 w 572"/>
                <a:gd name="T57" fmla="*/ 0 h 553"/>
                <a:gd name="T58" fmla="*/ 1 w 572"/>
                <a:gd name="T59" fmla="*/ 0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2"/>
                <a:gd name="T91" fmla="*/ 0 h 553"/>
                <a:gd name="T92" fmla="*/ 572 w 572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2" h="553">
                  <a:moveTo>
                    <a:pt x="79" y="49"/>
                  </a:moveTo>
                  <a:lnTo>
                    <a:pt x="114" y="16"/>
                  </a:lnTo>
                  <a:lnTo>
                    <a:pt x="202" y="0"/>
                  </a:lnTo>
                  <a:lnTo>
                    <a:pt x="281" y="0"/>
                  </a:lnTo>
                  <a:lnTo>
                    <a:pt x="369" y="4"/>
                  </a:lnTo>
                  <a:lnTo>
                    <a:pt x="435" y="26"/>
                  </a:lnTo>
                  <a:lnTo>
                    <a:pt x="481" y="43"/>
                  </a:lnTo>
                  <a:lnTo>
                    <a:pt x="507" y="130"/>
                  </a:lnTo>
                  <a:lnTo>
                    <a:pt x="520" y="185"/>
                  </a:lnTo>
                  <a:lnTo>
                    <a:pt x="531" y="238"/>
                  </a:lnTo>
                  <a:lnTo>
                    <a:pt x="546" y="311"/>
                  </a:lnTo>
                  <a:lnTo>
                    <a:pt x="555" y="368"/>
                  </a:lnTo>
                  <a:lnTo>
                    <a:pt x="572" y="476"/>
                  </a:lnTo>
                  <a:lnTo>
                    <a:pt x="571" y="518"/>
                  </a:lnTo>
                  <a:lnTo>
                    <a:pt x="528" y="524"/>
                  </a:lnTo>
                  <a:lnTo>
                    <a:pt x="452" y="517"/>
                  </a:lnTo>
                  <a:lnTo>
                    <a:pt x="394" y="499"/>
                  </a:lnTo>
                  <a:lnTo>
                    <a:pt x="348" y="499"/>
                  </a:lnTo>
                  <a:lnTo>
                    <a:pt x="290" y="517"/>
                  </a:lnTo>
                  <a:lnTo>
                    <a:pt x="225" y="535"/>
                  </a:lnTo>
                  <a:lnTo>
                    <a:pt x="170" y="553"/>
                  </a:lnTo>
                  <a:lnTo>
                    <a:pt x="86" y="553"/>
                  </a:lnTo>
                  <a:lnTo>
                    <a:pt x="0" y="524"/>
                  </a:lnTo>
                  <a:lnTo>
                    <a:pt x="32" y="490"/>
                  </a:lnTo>
                  <a:lnTo>
                    <a:pt x="80" y="466"/>
                  </a:lnTo>
                  <a:lnTo>
                    <a:pt x="94" y="420"/>
                  </a:lnTo>
                  <a:lnTo>
                    <a:pt x="92" y="336"/>
                  </a:lnTo>
                  <a:lnTo>
                    <a:pt x="88" y="242"/>
                  </a:lnTo>
                  <a:lnTo>
                    <a:pt x="86" y="98"/>
                  </a:lnTo>
                  <a:lnTo>
                    <a:pt x="79" y="49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8" name="Freeform 17"/>
            <p:cNvSpPr>
              <a:spLocks/>
            </p:cNvSpPr>
            <p:nvPr/>
          </p:nvSpPr>
          <p:spPr bwMode="auto">
            <a:xfrm>
              <a:off x="1632" y="2107"/>
              <a:ext cx="199" cy="246"/>
            </a:xfrm>
            <a:custGeom>
              <a:avLst/>
              <a:gdLst>
                <a:gd name="T0" fmla="*/ 1 w 310"/>
                <a:gd name="T1" fmla="*/ 0 h 736"/>
                <a:gd name="T2" fmla="*/ 1 w 310"/>
                <a:gd name="T3" fmla="*/ 0 h 736"/>
                <a:gd name="T4" fmla="*/ 1 w 310"/>
                <a:gd name="T5" fmla="*/ 0 h 736"/>
                <a:gd name="T6" fmla="*/ 1 w 310"/>
                <a:gd name="T7" fmla="*/ 0 h 736"/>
                <a:gd name="T8" fmla="*/ 1 w 310"/>
                <a:gd name="T9" fmla="*/ 0 h 736"/>
                <a:gd name="T10" fmla="*/ 0 w 310"/>
                <a:gd name="T11" fmla="*/ 0 h 736"/>
                <a:gd name="T12" fmla="*/ 1 w 310"/>
                <a:gd name="T13" fmla="*/ 0 h 736"/>
                <a:gd name="T14" fmla="*/ 1 w 310"/>
                <a:gd name="T15" fmla="*/ 0 h 736"/>
                <a:gd name="T16" fmla="*/ 1 w 310"/>
                <a:gd name="T17" fmla="*/ 0 h 736"/>
                <a:gd name="T18" fmla="*/ 1 w 310"/>
                <a:gd name="T19" fmla="*/ 0 h 736"/>
                <a:gd name="T20" fmla="*/ 1 w 310"/>
                <a:gd name="T21" fmla="*/ 0 h 736"/>
                <a:gd name="T22" fmla="*/ 1 w 310"/>
                <a:gd name="T23" fmla="*/ 0 h 736"/>
                <a:gd name="T24" fmla="*/ 1 w 310"/>
                <a:gd name="T25" fmla="*/ 0 h 736"/>
                <a:gd name="T26" fmla="*/ 1 w 310"/>
                <a:gd name="T27" fmla="*/ 0 h 736"/>
                <a:gd name="T28" fmla="*/ 1 w 310"/>
                <a:gd name="T29" fmla="*/ 0 h 736"/>
                <a:gd name="T30" fmla="*/ 1 w 310"/>
                <a:gd name="T31" fmla="*/ 0 h 736"/>
                <a:gd name="T32" fmla="*/ 1 w 310"/>
                <a:gd name="T33" fmla="*/ 0 h 736"/>
                <a:gd name="T34" fmla="*/ 1 w 310"/>
                <a:gd name="T35" fmla="*/ 0 h 736"/>
                <a:gd name="T36" fmla="*/ 1 w 310"/>
                <a:gd name="T37" fmla="*/ 0 h 7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0"/>
                <a:gd name="T58" fmla="*/ 0 h 736"/>
                <a:gd name="T59" fmla="*/ 310 w 310"/>
                <a:gd name="T60" fmla="*/ 736 h 7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0" h="736">
                  <a:moveTo>
                    <a:pt x="247" y="133"/>
                  </a:moveTo>
                  <a:lnTo>
                    <a:pt x="225" y="120"/>
                  </a:lnTo>
                  <a:lnTo>
                    <a:pt x="170" y="116"/>
                  </a:lnTo>
                  <a:lnTo>
                    <a:pt x="112" y="84"/>
                  </a:lnTo>
                  <a:lnTo>
                    <a:pt x="58" y="43"/>
                  </a:lnTo>
                  <a:lnTo>
                    <a:pt x="0" y="0"/>
                  </a:lnTo>
                  <a:lnTo>
                    <a:pt x="8" y="133"/>
                  </a:lnTo>
                  <a:lnTo>
                    <a:pt x="11" y="228"/>
                  </a:lnTo>
                  <a:lnTo>
                    <a:pt x="9" y="291"/>
                  </a:lnTo>
                  <a:lnTo>
                    <a:pt x="4" y="377"/>
                  </a:lnTo>
                  <a:lnTo>
                    <a:pt x="46" y="493"/>
                  </a:lnTo>
                  <a:lnTo>
                    <a:pt x="112" y="546"/>
                  </a:lnTo>
                  <a:lnTo>
                    <a:pt x="140" y="607"/>
                  </a:lnTo>
                  <a:lnTo>
                    <a:pt x="205" y="666"/>
                  </a:lnTo>
                  <a:lnTo>
                    <a:pt x="310" y="736"/>
                  </a:lnTo>
                  <a:lnTo>
                    <a:pt x="280" y="452"/>
                  </a:lnTo>
                  <a:lnTo>
                    <a:pt x="280" y="380"/>
                  </a:lnTo>
                  <a:lnTo>
                    <a:pt x="255" y="241"/>
                  </a:lnTo>
                  <a:lnTo>
                    <a:pt x="247" y="133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9" name="Freeform 18"/>
            <p:cNvSpPr>
              <a:spLocks/>
            </p:cNvSpPr>
            <p:nvPr/>
          </p:nvSpPr>
          <p:spPr bwMode="auto">
            <a:xfrm>
              <a:off x="1212" y="1881"/>
              <a:ext cx="508" cy="246"/>
            </a:xfrm>
            <a:custGeom>
              <a:avLst/>
              <a:gdLst>
                <a:gd name="T0" fmla="*/ 1 w 835"/>
                <a:gd name="T1" fmla="*/ 0 h 1051"/>
                <a:gd name="T2" fmla="*/ 1 w 835"/>
                <a:gd name="T3" fmla="*/ 0 h 1051"/>
                <a:gd name="T4" fmla="*/ 1 w 835"/>
                <a:gd name="T5" fmla="*/ 0 h 1051"/>
                <a:gd name="T6" fmla="*/ 0 w 835"/>
                <a:gd name="T7" fmla="*/ 0 h 1051"/>
                <a:gd name="T8" fmla="*/ 1 w 835"/>
                <a:gd name="T9" fmla="*/ 0 h 1051"/>
                <a:gd name="T10" fmla="*/ 1 w 835"/>
                <a:gd name="T11" fmla="*/ 0 h 1051"/>
                <a:gd name="T12" fmla="*/ 1 w 835"/>
                <a:gd name="T13" fmla="*/ 0 h 1051"/>
                <a:gd name="T14" fmla="*/ 1 w 835"/>
                <a:gd name="T15" fmla="*/ 0 h 1051"/>
                <a:gd name="T16" fmla="*/ 1 w 835"/>
                <a:gd name="T17" fmla="*/ 0 h 1051"/>
                <a:gd name="T18" fmla="*/ 1 w 835"/>
                <a:gd name="T19" fmla="*/ 0 h 1051"/>
                <a:gd name="T20" fmla="*/ 1 w 835"/>
                <a:gd name="T21" fmla="*/ 0 h 1051"/>
                <a:gd name="T22" fmla="*/ 1 w 835"/>
                <a:gd name="T23" fmla="*/ 0 h 1051"/>
                <a:gd name="T24" fmla="*/ 1 w 835"/>
                <a:gd name="T25" fmla="*/ 0 h 1051"/>
                <a:gd name="T26" fmla="*/ 1 w 835"/>
                <a:gd name="T27" fmla="*/ 0 h 1051"/>
                <a:gd name="T28" fmla="*/ 1 w 835"/>
                <a:gd name="T29" fmla="*/ 0 h 1051"/>
                <a:gd name="T30" fmla="*/ 1 w 835"/>
                <a:gd name="T31" fmla="*/ 0 h 1051"/>
                <a:gd name="T32" fmla="*/ 1 w 835"/>
                <a:gd name="T33" fmla="*/ 0 h 1051"/>
                <a:gd name="T34" fmla="*/ 1 w 835"/>
                <a:gd name="T35" fmla="*/ 0 h 1051"/>
                <a:gd name="T36" fmla="*/ 1 w 835"/>
                <a:gd name="T37" fmla="*/ 0 h 1051"/>
                <a:gd name="T38" fmla="*/ 1 w 835"/>
                <a:gd name="T39" fmla="*/ 0 h 1051"/>
                <a:gd name="T40" fmla="*/ 1 w 835"/>
                <a:gd name="T41" fmla="*/ 0 h 1051"/>
                <a:gd name="T42" fmla="*/ 1 w 835"/>
                <a:gd name="T43" fmla="*/ 0 h 1051"/>
                <a:gd name="T44" fmla="*/ 1 w 835"/>
                <a:gd name="T45" fmla="*/ 0 h 1051"/>
                <a:gd name="T46" fmla="*/ 1 w 835"/>
                <a:gd name="T47" fmla="*/ 0 h 10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5"/>
                <a:gd name="T73" fmla="*/ 0 h 1051"/>
                <a:gd name="T74" fmla="*/ 835 w 835"/>
                <a:gd name="T75" fmla="*/ 1051 h 10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5" h="1051">
                  <a:moveTo>
                    <a:pt x="119" y="934"/>
                  </a:moveTo>
                  <a:lnTo>
                    <a:pt x="25" y="713"/>
                  </a:lnTo>
                  <a:lnTo>
                    <a:pt x="12" y="651"/>
                  </a:lnTo>
                  <a:lnTo>
                    <a:pt x="0" y="498"/>
                  </a:lnTo>
                  <a:lnTo>
                    <a:pt x="20" y="128"/>
                  </a:lnTo>
                  <a:lnTo>
                    <a:pt x="48" y="9"/>
                  </a:lnTo>
                  <a:lnTo>
                    <a:pt x="152" y="0"/>
                  </a:lnTo>
                  <a:lnTo>
                    <a:pt x="386" y="9"/>
                  </a:lnTo>
                  <a:lnTo>
                    <a:pt x="574" y="75"/>
                  </a:lnTo>
                  <a:lnTo>
                    <a:pt x="719" y="206"/>
                  </a:lnTo>
                  <a:lnTo>
                    <a:pt x="719" y="239"/>
                  </a:lnTo>
                  <a:lnTo>
                    <a:pt x="697" y="401"/>
                  </a:lnTo>
                  <a:lnTo>
                    <a:pt x="697" y="477"/>
                  </a:lnTo>
                  <a:lnTo>
                    <a:pt x="703" y="587"/>
                  </a:lnTo>
                  <a:lnTo>
                    <a:pt x="708" y="687"/>
                  </a:lnTo>
                  <a:lnTo>
                    <a:pt x="737" y="798"/>
                  </a:lnTo>
                  <a:lnTo>
                    <a:pt x="759" y="880"/>
                  </a:lnTo>
                  <a:lnTo>
                    <a:pt x="834" y="1050"/>
                  </a:lnTo>
                  <a:lnTo>
                    <a:pt x="737" y="1034"/>
                  </a:lnTo>
                  <a:lnTo>
                    <a:pt x="632" y="987"/>
                  </a:lnTo>
                  <a:lnTo>
                    <a:pt x="513" y="934"/>
                  </a:lnTo>
                  <a:lnTo>
                    <a:pt x="412" y="934"/>
                  </a:lnTo>
                  <a:lnTo>
                    <a:pt x="272" y="910"/>
                  </a:lnTo>
                  <a:lnTo>
                    <a:pt x="119" y="934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0" name="Freeform 19"/>
            <p:cNvSpPr>
              <a:spLocks/>
            </p:cNvSpPr>
            <p:nvPr/>
          </p:nvSpPr>
          <p:spPr bwMode="auto">
            <a:xfrm>
              <a:off x="1242" y="2333"/>
              <a:ext cx="599" cy="246"/>
            </a:xfrm>
            <a:custGeom>
              <a:avLst/>
              <a:gdLst>
                <a:gd name="T0" fmla="*/ 1 w 936"/>
                <a:gd name="T1" fmla="*/ 0 h 682"/>
                <a:gd name="T2" fmla="*/ 1 w 936"/>
                <a:gd name="T3" fmla="*/ 0 h 682"/>
                <a:gd name="T4" fmla="*/ 1 w 936"/>
                <a:gd name="T5" fmla="*/ 0 h 682"/>
                <a:gd name="T6" fmla="*/ 1 w 936"/>
                <a:gd name="T7" fmla="*/ 0 h 682"/>
                <a:gd name="T8" fmla="*/ 1 w 936"/>
                <a:gd name="T9" fmla="*/ 0 h 682"/>
                <a:gd name="T10" fmla="*/ 1 w 936"/>
                <a:gd name="T11" fmla="*/ 0 h 682"/>
                <a:gd name="T12" fmla="*/ 1 w 936"/>
                <a:gd name="T13" fmla="*/ 0 h 682"/>
                <a:gd name="T14" fmla="*/ 1 w 936"/>
                <a:gd name="T15" fmla="*/ 0 h 682"/>
                <a:gd name="T16" fmla="*/ 1 w 936"/>
                <a:gd name="T17" fmla="*/ 0 h 682"/>
                <a:gd name="T18" fmla="*/ 1 w 936"/>
                <a:gd name="T19" fmla="*/ 0 h 682"/>
                <a:gd name="T20" fmla="*/ 1 w 936"/>
                <a:gd name="T21" fmla="*/ 0 h 682"/>
                <a:gd name="T22" fmla="*/ 1 w 936"/>
                <a:gd name="T23" fmla="*/ 0 h 682"/>
                <a:gd name="T24" fmla="*/ 1 w 936"/>
                <a:gd name="T25" fmla="*/ 0 h 682"/>
                <a:gd name="T26" fmla="*/ 1 w 936"/>
                <a:gd name="T27" fmla="*/ 0 h 682"/>
                <a:gd name="T28" fmla="*/ 0 w 936"/>
                <a:gd name="T29" fmla="*/ 0 h 682"/>
                <a:gd name="T30" fmla="*/ 1 w 936"/>
                <a:gd name="T31" fmla="*/ 0 h 682"/>
                <a:gd name="T32" fmla="*/ 1 w 936"/>
                <a:gd name="T33" fmla="*/ 0 h 682"/>
                <a:gd name="T34" fmla="*/ 1 w 936"/>
                <a:gd name="T35" fmla="*/ 0 h 682"/>
                <a:gd name="T36" fmla="*/ 1 w 936"/>
                <a:gd name="T37" fmla="*/ 0 h 6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6"/>
                <a:gd name="T58" fmla="*/ 0 h 682"/>
                <a:gd name="T59" fmla="*/ 936 w 936"/>
                <a:gd name="T60" fmla="*/ 682 h 6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6" h="682">
                  <a:moveTo>
                    <a:pt x="234" y="492"/>
                  </a:moveTo>
                  <a:lnTo>
                    <a:pt x="312" y="490"/>
                  </a:lnTo>
                  <a:lnTo>
                    <a:pt x="480" y="490"/>
                  </a:lnTo>
                  <a:lnTo>
                    <a:pt x="674" y="536"/>
                  </a:lnTo>
                  <a:lnTo>
                    <a:pt x="798" y="590"/>
                  </a:lnTo>
                  <a:lnTo>
                    <a:pt x="880" y="643"/>
                  </a:lnTo>
                  <a:lnTo>
                    <a:pt x="936" y="682"/>
                  </a:lnTo>
                  <a:lnTo>
                    <a:pt x="825" y="474"/>
                  </a:lnTo>
                  <a:lnTo>
                    <a:pt x="770" y="311"/>
                  </a:lnTo>
                  <a:lnTo>
                    <a:pt x="747" y="219"/>
                  </a:lnTo>
                  <a:lnTo>
                    <a:pt x="572" y="120"/>
                  </a:lnTo>
                  <a:lnTo>
                    <a:pt x="399" y="70"/>
                  </a:lnTo>
                  <a:lnTo>
                    <a:pt x="286" y="49"/>
                  </a:lnTo>
                  <a:lnTo>
                    <a:pt x="141" y="21"/>
                  </a:lnTo>
                  <a:lnTo>
                    <a:pt x="0" y="0"/>
                  </a:lnTo>
                  <a:lnTo>
                    <a:pt x="79" y="142"/>
                  </a:lnTo>
                  <a:lnTo>
                    <a:pt x="126" y="276"/>
                  </a:lnTo>
                  <a:lnTo>
                    <a:pt x="174" y="435"/>
                  </a:lnTo>
                  <a:lnTo>
                    <a:pt x="212" y="47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1" name="Freeform 20"/>
            <p:cNvSpPr>
              <a:spLocks/>
            </p:cNvSpPr>
            <p:nvPr/>
          </p:nvSpPr>
          <p:spPr bwMode="auto">
            <a:xfrm rot="11000101" flipV="1">
              <a:off x="373" y="1835"/>
              <a:ext cx="225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2" name="Oval 21"/>
            <p:cNvSpPr>
              <a:spLocks noChangeArrowheads="1"/>
            </p:cNvSpPr>
            <p:nvPr/>
          </p:nvSpPr>
          <p:spPr bwMode="auto">
            <a:xfrm>
              <a:off x="448" y="2690"/>
              <a:ext cx="83" cy="33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053" name="Freeform 22"/>
            <p:cNvSpPr>
              <a:spLocks/>
            </p:cNvSpPr>
            <p:nvPr/>
          </p:nvSpPr>
          <p:spPr bwMode="auto">
            <a:xfrm>
              <a:off x="502" y="1752"/>
              <a:ext cx="735" cy="247"/>
            </a:xfrm>
            <a:custGeom>
              <a:avLst/>
              <a:gdLst>
                <a:gd name="T0" fmla="*/ 0 w 1202"/>
                <a:gd name="T1" fmla="*/ 0 h 1177"/>
                <a:gd name="T2" fmla="*/ 1 w 1202"/>
                <a:gd name="T3" fmla="*/ 0 h 1177"/>
                <a:gd name="T4" fmla="*/ 1 w 1202"/>
                <a:gd name="T5" fmla="*/ 0 h 1177"/>
                <a:gd name="T6" fmla="*/ 1 w 1202"/>
                <a:gd name="T7" fmla="*/ 0 h 1177"/>
                <a:gd name="T8" fmla="*/ 1 w 1202"/>
                <a:gd name="T9" fmla="*/ 0 h 1177"/>
                <a:gd name="T10" fmla="*/ 1 w 1202"/>
                <a:gd name="T11" fmla="*/ 0 h 1177"/>
                <a:gd name="T12" fmla="*/ 1 w 1202"/>
                <a:gd name="T13" fmla="*/ 0 h 1177"/>
                <a:gd name="T14" fmla="*/ 1 w 1202"/>
                <a:gd name="T15" fmla="*/ 0 h 1177"/>
                <a:gd name="T16" fmla="*/ 1 w 1202"/>
                <a:gd name="T17" fmla="*/ 0 h 1177"/>
                <a:gd name="T18" fmla="*/ 1 w 1202"/>
                <a:gd name="T19" fmla="*/ 0 h 1177"/>
                <a:gd name="T20" fmla="*/ 1 w 1202"/>
                <a:gd name="T21" fmla="*/ 0 h 1177"/>
                <a:gd name="T22" fmla="*/ 1 w 1202"/>
                <a:gd name="T23" fmla="*/ 0 h 1177"/>
                <a:gd name="T24" fmla="*/ 1 w 1202"/>
                <a:gd name="T25" fmla="*/ 0 h 1177"/>
                <a:gd name="T26" fmla="*/ 1 w 1202"/>
                <a:gd name="T27" fmla="*/ 0 h 1177"/>
                <a:gd name="T28" fmla="*/ 1 w 1202"/>
                <a:gd name="T29" fmla="*/ 0 h 1177"/>
                <a:gd name="T30" fmla="*/ 1 w 1202"/>
                <a:gd name="T31" fmla="*/ 0 h 1177"/>
                <a:gd name="T32" fmla="*/ 1 w 1202"/>
                <a:gd name="T33" fmla="*/ 0 h 1177"/>
                <a:gd name="T34" fmla="*/ 1 w 1202"/>
                <a:gd name="T35" fmla="*/ 0 h 1177"/>
                <a:gd name="T36" fmla="*/ 1 w 1202"/>
                <a:gd name="T37" fmla="*/ 0 h 1177"/>
                <a:gd name="T38" fmla="*/ 1 w 1202"/>
                <a:gd name="T39" fmla="*/ 0 h 1177"/>
                <a:gd name="T40" fmla="*/ 1 w 1202"/>
                <a:gd name="T41" fmla="*/ 0 h 1177"/>
                <a:gd name="T42" fmla="*/ 1 w 1202"/>
                <a:gd name="T43" fmla="*/ 0 h 1177"/>
                <a:gd name="T44" fmla="*/ 1 w 1202"/>
                <a:gd name="T45" fmla="*/ 0 h 1177"/>
                <a:gd name="T46" fmla="*/ 1 w 1202"/>
                <a:gd name="T47" fmla="*/ 0 h 1177"/>
                <a:gd name="T48" fmla="*/ 1 w 1202"/>
                <a:gd name="T49" fmla="*/ 0 h 1177"/>
                <a:gd name="T50" fmla="*/ 1 w 1202"/>
                <a:gd name="T51" fmla="*/ 0 h 1177"/>
                <a:gd name="T52" fmla="*/ 1 w 1202"/>
                <a:gd name="T53" fmla="*/ 0 h 1177"/>
                <a:gd name="T54" fmla="*/ 1 w 1202"/>
                <a:gd name="T55" fmla="*/ 0 h 1177"/>
                <a:gd name="T56" fmla="*/ 1 w 1202"/>
                <a:gd name="T57" fmla="*/ 0 h 1177"/>
                <a:gd name="T58" fmla="*/ 1 w 1202"/>
                <a:gd name="T59" fmla="*/ 0 h 1177"/>
                <a:gd name="T60" fmla="*/ 1 w 1202"/>
                <a:gd name="T61" fmla="*/ 0 h 1177"/>
                <a:gd name="T62" fmla="*/ 1 w 1202"/>
                <a:gd name="T63" fmla="*/ 0 h 1177"/>
                <a:gd name="T64" fmla="*/ 1 w 1202"/>
                <a:gd name="T65" fmla="*/ 0 h 1177"/>
                <a:gd name="T66" fmla="*/ 1 w 1202"/>
                <a:gd name="T67" fmla="*/ 0 h 1177"/>
                <a:gd name="T68" fmla="*/ 1 w 1202"/>
                <a:gd name="T69" fmla="*/ 0 h 1177"/>
                <a:gd name="T70" fmla="*/ 1 w 1202"/>
                <a:gd name="T71" fmla="*/ 0 h 1177"/>
                <a:gd name="T72" fmla="*/ 1 w 1202"/>
                <a:gd name="T73" fmla="*/ 0 h 1177"/>
                <a:gd name="T74" fmla="*/ 1 w 1202"/>
                <a:gd name="T75" fmla="*/ 0 h 1177"/>
                <a:gd name="T76" fmla="*/ 1 w 1202"/>
                <a:gd name="T77" fmla="*/ 0 h 1177"/>
                <a:gd name="T78" fmla="*/ 1 w 1202"/>
                <a:gd name="T79" fmla="*/ 0 h 1177"/>
                <a:gd name="T80" fmla="*/ 1 w 1202"/>
                <a:gd name="T81" fmla="*/ 0 h 1177"/>
                <a:gd name="T82" fmla="*/ 1 w 1202"/>
                <a:gd name="T83" fmla="*/ 0 h 1177"/>
                <a:gd name="T84" fmla="*/ 1 w 1202"/>
                <a:gd name="T85" fmla="*/ 0 h 1177"/>
                <a:gd name="T86" fmla="*/ 1 w 1202"/>
                <a:gd name="T87" fmla="*/ 0 h 1177"/>
                <a:gd name="T88" fmla="*/ 0 w 1202"/>
                <a:gd name="T89" fmla="*/ 0 h 11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2"/>
                <a:gd name="T136" fmla="*/ 0 h 1177"/>
                <a:gd name="T137" fmla="*/ 1202 w 1202"/>
                <a:gd name="T138" fmla="*/ 1177 h 11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2" h="1177">
                  <a:moveTo>
                    <a:pt x="0" y="212"/>
                  </a:moveTo>
                  <a:lnTo>
                    <a:pt x="36" y="168"/>
                  </a:lnTo>
                  <a:lnTo>
                    <a:pt x="74" y="133"/>
                  </a:lnTo>
                  <a:lnTo>
                    <a:pt x="121" y="99"/>
                  </a:lnTo>
                  <a:lnTo>
                    <a:pt x="182" y="60"/>
                  </a:lnTo>
                  <a:lnTo>
                    <a:pt x="250" y="26"/>
                  </a:lnTo>
                  <a:lnTo>
                    <a:pt x="321" y="11"/>
                  </a:lnTo>
                  <a:lnTo>
                    <a:pt x="380" y="5"/>
                  </a:lnTo>
                  <a:lnTo>
                    <a:pt x="454" y="0"/>
                  </a:lnTo>
                  <a:lnTo>
                    <a:pt x="545" y="0"/>
                  </a:lnTo>
                  <a:lnTo>
                    <a:pt x="625" y="5"/>
                  </a:lnTo>
                  <a:lnTo>
                    <a:pt x="714" y="21"/>
                  </a:lnTo>
                  <a:lnTo>
                    <a:pt x="768" y="37"/>
                  </a:lnTo>
                  <a:lnTo>
                    <a:pt x="831" y="73"/>
                  </a:lnTo>
                  <a:lnTo>
                    <a:pt x="898" y="112"/>
                  </a:lnTo>
                  <a:lnTo>
                    <a:pt x="940" y="151"/>
                  </a:lnTo>
                  <a:lnTo>
                    <a:pt x="962" y="181"/>
                  </a:lnTo>
                  <a:lnTo>
                    <a:pt x="977" y="253"/>
                  </a:lnTo>
                  <a:lnTo>
                    <a:pt x="981" y="285"/>
                  </a:lnTo>
                  <a:lnTo>
                    <a:pt x="990" y="382"/>
                  </a:lnTo>
                  <a:lnTo>
                    <a:pt x="1015" y="522"/>
                  </a:lnTo>
                  <a:lnTo>
                    <a:pt x="1044" y="668"/>
                  </a:lnTo>
                  <a:lnTo>
                    <a:pt x="1090" y="850"/>
                  </a:lnTo>
                  <a:lnTo>
                    <a:pt x="1154" y="1047"/>
                  </a:lnTo>
                  <a:lnTo>
                    <a:pt x="1202" y="1177"/>
                  </a:lnTo>
                  <a:lnTo>
                    <a:pt x="1198" y="1143"/>
                  </a:lnTo>
                  <a:lnTo>
                    <a:pt x="1198" y="1174"/>
                  </a:lnTo>
                  <a:lnTo>
                    <a:pt x="1136" y="1153"/>
                  </a:lnTo>
                  <a:lnTo>
                    <a:pt x="1073" y="1091"/>
                  </a:lnTo>
                  <a:lnTo>
                    <a:pt x="981" y="1025"/>
                  </a:lnTo>
                  <a:lnTo>
                    <a:pt x="877" y="963"/>
                  </a:lnTo>
                  <a:lnTo>
                    <a:pt x="781" y="917"/>
                  </a:lnTo>
                  <a:lnTo>
                    <a:pt x="681" y="882"/>
                  </a:lnTo>
                  <a:lnTo>
                    <a:pt x="572" y="855"/>
                  </a:lnTo>
                  <a:lnTo>
                    <a:pt x="458" y="851"/>
                  </a:lnTo>
                  <a:lnTo>
                    <a:pt x="346" y="867"/>
                  </a:lnTo>
                  <a:lnTo>
                    <a:pt x="230" y="895"/>
                  </a:lnTo>
                  <a:lnTo>
                    <a:pt x="125" y="934"/>
                  </a:lnTo>
                  <a:lnTo>
                    <a:pt x="129" y="861"/>
                  </a:lnTo>
                  <a:lnTo>
                    <a:pt x="121" y="749"/>
                  </a:lnTo>
                  <a:lnTo>
                    <a:pt x="99" y="619"/>
                  </a:lnTo>
                  <a:lnTo>
                    <a:pt x="78" y="501"/>
                  </a:lnTo>
                  <a:lnTo>
                    <a:pt x="49" y="382"/>
                  </a:lnTo>
                  <a:lnTo>
                    <a:pt x="19" y="275"/>
                  </a:lnTo>
                  <a:lnTo>
                    <a:pt x="0" y="212"/>
                  </a:lnTo>
                </a:path>
              </a:pathLst>
            </a:custGeom>
            <a:solidFill>
              <a:srgbClr val="C4F7FF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4" name="Freeform 37"/>
            <p:cNvSpPr>
              <a:spLocks/>
            </p:cNvSpPr>
            <p:nvPr/>
          </p:nvSpPr>
          <p:spPr bwMode="auto">
            <a:xfrm>
              <a:off x="570" y="2142"/>
              <a:ext cx="822" cy="246"/>
            </a:xfrm>
            <a:custGeom>
              <a:avLst/>
              <a:gdLst>
                <a:gd name="T0" fmla="*/ 0 w 1354"/>
                <a:gd name="T1" fmla="*/ 0 h 872"/>
                <a:gd name="T2" fmla="*/ 1 w 1354"/>
                <a:gd name="T3" fmla="*/ 0 h 872"/>
                <a:gd name="T4" fmla="*/ 1 w 1354"/>
                <a:gd name="T5" fmla="*/ 0 h 872"/>
                <a:gd name="T6" fmla="*/ 1 w 1354"/>
                <a:gd name="T7" fmla="*/ 0 h 872"/>
                <a:gd name="T8" fmla="*/ 1 w 1354"/>
                <a:gd name="T9" fmla="*/ 0 h 872"/>
                <a:gd name="T10" fmla="*/ 1 w 1354"/>
                <a:gd name="T11" fmla="*/ 0 h 872"/>
                <a:gd name="T12" fmla="*/ 1 w 1354"/>
                <a:gd name="T13" fmla="*/ 0 h 872"/>
                <a:gd name="T14" fmla="*/ 1 w 1354"/>
                <a:gd name="T15" fmla="*/ 0 h 872"/>
                <a:gd name="T16" fmla="*/ 1 w 1354"/>
                <a:gd name="T17" fmla="*/ 0 h 872"/>
                <a:gd name="T18" fmla="*/ 1 w 1354"/>
                <a:gd name="T19" fmla="*/ 0 h 872"/>
                <a:gd name="T20" fmla="*/ 1 w 1354"/>
                <a:gd name="T21" fmla="*/ 0 h 872"/>
                <a:gd name="T22" fmla="*/ 1 w 1354"/>
                <a:gd name="T23" fmla="*/ 0 h 872"/>
                <a:gd name="T24" fmla="*/ 1 w 1354"/>
                <a:gd name="T25" fmla="*/ 0 h 872"/>
                <a:gd name="T26" fmla="*/ 1 w 1354"/>
                <a:gd name="T27" fmla="*/ 0 h 872"/>
                <a:gd name="T28" fmla="*/ 1 w 1354"/>
                <a:gd name="T29" fmla="*/ 0 h 872"/>
                <a:gd name="T30" fmla="*/ 1 w 1354"/>
                <a:gd name="T31" fmla="*/ 0 h 872"/>
                <a:gd name="T32" fmla="*/ 1 w 1354"/>
                <a:gd name="T33" fmla="*/ 0 h 872"/>
                <a:gd name="T34" fmla="*/ 1 w 1354"/>
                <a:gd name="T35" fmla="*/ 0 h 872"/>
                <a:gd name="T36" fmla="*/ 1 w 1354"/>
                <a:gd name="T37" fmla="*/ 0 h 872"/>
                <a:gd name="T38" fmla="*/ 1 w 1354"/>
                <a:gd name="T39" fmla="*/ 0 h 872"/>
                <a:gd name="T40" fmla="*/ 1 w 1354"/>
                <a:gd name="T41" fmla="*/ 0 h 872"/>
                <a:gd name="T42" fmla="*/ 0 w 1354"/>
                <a:gd name="T43" fmla="*/ 0 h 8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4"/>
                <a:gd name="T67" fmla="*/ 0 h 872"/>
                <a:gd name="T68" fmla="*/ 1354 w 1354"/>
                <a:gd name="T69" fmla="*/ 872 h 8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4" h="872">
                  <a:moveTo>
                    <a:pt x="0" y="521"/>
                  </a:moveTo>
                  <a:lnTo>
                    <a:pt x="82" y="483"/>
                  </a:lnTo>
                  <a:lnTo>
                    <a:pt x="257" y="459"/>
                  </a:lnTo>
                  <a:lnTo>
                    <a:pt x="407" y="459"/>
                  </a:lnTo>
                  <a:lnTo>
                    <a:pt x="580" y="497"/>
                  </a:lnTo>
                  <a:lnTo>
                    <a:pt x="812" y="574"/>
                  </a:lnTo>
                  <a:lnTo>
                    <a:pt x="1005" y="638"/>
                  </a:lnTo>
                  <a:lnTo>
                    <a:pt x="1176" y="713"/>
                  </a:lnTo>
                  <a:lnTo>
                    <a:pt x="1261" y="772"/>
                  </a:lnTo>
                  <a:lnTo>
                    <a:pt x="1353" y="871"/>
                  </a:lnTo>
                  <a:lnTo>
                    <a:pt x="1241" y="550"/>
                  </a:lnTo>
                  <a:lnTo>
                    <a:pt x="1155" y="358"/>
                  </a:lnTo>
                  <a:lnTo>
                    <a:pt x="1106" y="291"/>
                  </a:lnTo>
                  <a:lnTo>
                    <a:pt x="931" y="167"/>
                  </a:lnTo>
                  <a:lnTo>
                    <a:pt x="707" y="61"/>
                  </a:lnTo>
                  <a:lnTo>
                    <a:pt x="453" y="13"/>
                  </a:lnTo>
                  <a:lnTo>
                    <a:pt x="244" y="0"/>
                  </a:lnTo>
                  <a:lnTo>
                    <a:pt x="117" y="28"/>
                  </a:lnTo>
                  <a:lnTo>
                    <a:pt x="4" y="95"/>
                  </a:lnTo>
                  <a:lnTo>
                    <a:pt x="12" y="201"/>
                  </a:lnTo>
                  <a:lnTo>
                    <a:pt x="8" y="397"/>
                  </a:lnTo>
                  <a:lnTo>
                    <a:pt x="0" y="52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5" name="Freeform 38"/>
            <p:cNvSpPr>
              <a:spLocks/>
            </p:cNvSpPr>
            <p:nvPr/>
          </p:nvSpPr>
          <p:spPr bwMode="auto">
            <a:xfrm rot="21384435" flipH="1">
              <a:off x="396" y="1823"/>
              <a:ext cx="226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6" name="Oval 39"/>
            <p:cNvSpPr>
              <a:spLocks noChangeArrowheads="1"/>
            </p:cNvSpPr>
            <p:nvPr/>
          </p:nvSpPr>
          <p:spPr bwMode="auto">
            <a:xfrm>
              <a:off x="440" y="1802"/>
              <a:ext cx="82" cy="33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401550" y="0"/>
            <a:ext cx="400050" cy="9601200"/>
            <a:chOff x="5454" y="0"/>
            <a:chExt cx="193" cy="4320"/>
          </a:xfrm>
        </p:grpSpPr>
        <p:sp>
          <p:nvSpPr>
            <p:cNvPr id="1034" name="Rectangle 4"/>
            <p:cNvSpPr>
              <a:spLocks noChangeArrowheads="1"/>
            </p:cNvSpPr>
            <p:nvPr/>
          </p:nvSpPr>
          <p:spPr bwMode="auto">
            <a:xfrm rot="10800000">
              <a:off x="5511" y="0"/>
              <a:ext cx="91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auto">
            <a:xfrm rot="10800000">
              <a:off x="5454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</p:grpSp>
      <p:graphicFrame>
        <p:nvGraphicFramePr>
          <p:cNvPr id="1026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1991975" y="0"/>
          <a:ext cx="809625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8" name="CorelDRAW" r:id="rId3" imgW="810768" imgH="950976" progId="CorelDraw.Graphic.13">
                  <p:embed/>
                </p:oleObj>
              </mc:Choice>
              <mc:Fallback>
                <p:oleObj name="CorelDRAW" r:id="rId3" imgW="810768" imgH="950976" progId="CorelDraw.Graphic.1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1975" y="0"/>
                        <a:ext cx="809625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20688" y="266700"/>
          <a:ext cx="357187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9" name="CorelDRAW" r:id="rId5" imgW="810768" imgH="950976" progId="CorelDraw.Graphic.13">
                  <p:embed/>
                </p:oleObj>
              </mc:Choice>
              <mc:Fallback>
                <p:oleObj name="CorelDRAW" r:id="rId5" imgW="810768" imgH="950976" progId="CorelDraw.Graphic.1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8" y="266700"/>
                        <a:ext cx="357187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2" descr="заставка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0" y="3648472"/>
            <a:ext cx="12801600" cy="18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06" tIns="45703" rIns="91406" bIns="45703">
            <a:spAutoFit/>
          </a:bodyPr>
          <a:lstStyle/>
          <a:p>
            <a:pPr algn="ctr" defTabSz="1277938">
              <a:defRPr/>
            </a:pPr>
            <a:endParaRPr lang="ru-RU" sz="43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Раздел №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1503729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 txBox="1">
            <a:spLocks/>
          </p:cNvSpPr>
          <p:nvPr/>
        </p:nvSpPr>
        <p:spPr bwMode="auto">
          <a:xfrm>
            <a:off x="9220200" y="304800"/>
            <a:ext cx="3060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8001" tIns="64001" rIns="128001" bIns="64001" anchor="b"/>
          <a:lstStyle/>
          <a:p>
            <a:pPr algn="r" eaLnBrk="1" hangingPunct="1">
              <a:defRPr/>
            </a:pPr>
            <a:fld id="{78145C59-F5E8-4531-81F8-53CAF8127760}" type="slidenum"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pPr algn="r" eaLnBrk="1" hangingPunct="1">
                <a:defRPr/>
              </a:pPr>
              <a:t>80</a:t>
            </a:fld>
            <a:endParaRPr lang="ru-RU" altLang="ru-RU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3663" name="Прямоугольник 54"/>
          <p:cNvSpPr>
            <a:spLocks noChangeArrowheads="1"/>
          </p:cNvSpPr>
          <p:nvPr/>
        </p:nvSpPr>
        <p:spPr bwMode="auto">
          <a:xfrm>
            <a:off x="0" y="-23813"/>
            <a:ext cx="12801600" cy="132397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8" tIns="45714" rIns="91428" bIns="45714" anchor="ctr"/>
          <a:lstStyle/>
          <a:p>
            <a:pPr algn="ctr" defTabSz="1279372">
              <a:lnSpc>
                <a:spcPct val="80000"/>
              </a:lnSpc>
              <a:buClr>
                <a:schemeClr val="accent1"/>
              </a:buClr>
              <a:buSzPct val="70000"/>
              <a:defRPr/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279372">
              <a:defRPr/>
            </a:pPr>
            <a:r>
              <a:rPr lang="ru-RU" sz="2000" b="1" dirty="0"/>
              <a:t>Местная религиозная организация православный Приход храма </a:t>
            </a:r>
          </a:p>
          <a:p>
            <a:pPr algn="ctr" defTabSz="1279372">
              <a:defRPr/>
            </a:pPr>
            <a:r>
              <a:rPr lang="ru-RU" sz="2000" b="1" dirty="0"/>
              <a:t>в честь иконы Божией Матери Тихвинская </a:t>
            </a:r>
          </a:p>
          <a:p>
            <a:pPr algn="ctr" defTabSz="1279372">
              <a:lnSpc>
                <a:spcPct val="80000"/>
              </a:lnSpc>
              <a:defRPr/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(Ведомость привлечения сил и средств для ликвидации последствий ЧС) </a:t>
            </a:r>
          </a:p>
        </p:txBody>
      </p:sp>
      <p:sp>
        <p:nvSpPr>
          <p:cNvPr id="25604" name="Text Box 115"/>
          <p:cNvSpPr txBox="1">
            <a:spLocks noChangeArrowheads="1"/>
          </p:cNvSpPr>
          <p:nvPr/>
        </p:nvSpPr>
        <p:spPr bwMode="auto">
          <a:xfrm>
            <a:off x="11945938" y="61913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r" defTabSz="1277938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4.2.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714711"/>
              </p:ext>
            </p:extLst>
          </p:nvPr>
        </p:nvGraphicFramePr>
        <p:xfrm>
          <a:off x="64096" y="1385887"/>
          <a:ext cx="12688204" cy="8259801"/>
        </p:xfrm>
        <a:graphic>
          <a:graphicData uri="http://schemas.openxmlformats.org/drawingml/2006/table">
            <a:tbl>
              <a:tblPr/>
              <a:tblGrid>
                <a:gridCol w="366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9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8924">
                  <a:extLst>
                    <a:ext uri="{9D8B030D-6E8A-4147-A177-3AD203B41FA5}">
                      <a16:colId xmlns:a16="http://schemas.microsoft.com/office/drawing/2014/main" val="881046782"/>
                    </a:ext>
                  </a:extLst>
                </a:gridCol>
                <a:gridCol w="608924">
                  <a:extLst>
                    <a:ext uri="{9D8B030D-6E8A-4147-A177-3AD203B41FA5}">
                      <a16:colId xmlns:a16="http://schemas.microsoft.com/office/drawing/2014/main" val="3720125772"/>
                    </a:ext>
                  </a:extLst>
                </a:gridCol>
                <a:gridCol w="429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9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31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760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381">
                  <a:extLst>
                    <a:ext uri="{9D8B030D-6E8A-4147-A177-3AD203B41FA5}">
                      <a16:colId xmlns:a16="http://schemas.microsoft.com/office/drawing/2014/main" val="860825627"/>
                    </a:ext>
                  </a:extLst>
                </a:gridCol>
                <a:gridCol w="608924">
                  <a:extLst>
                    <a:ext uri="{9D8B030D-6E8A-4147-A177-3AD203B41FA5}">
                      <a16:colId xmlns:a16="http://schemas.microsoft.com/office/drawing/2014/main" val="442005968"/>
                    </a:ext>
                  </a:extLst>
                </a:gridCol>
                <a:gridCol w="6089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056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8801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539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Привлечение в соответствии с планами применения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убытия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прибытия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Функциональные подсистемы РСЧС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МЧС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Органы повседневного управления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9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 ЦУКС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МЧС России № 123  от 25.02.2013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9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ОПУ: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Территориальные органы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 ГУ МЧС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30/120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МЧС России № 123  от 25.02.2013     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ОШ ГУ МЧС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30/120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МЧС России № 123  от 25.02.2013     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2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 МГПО майор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Жабченко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Иван Иванович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тел. 8-903-869-33-20, 8-920-858-70-01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дежурный 01; 8-(48343)-3-34-63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МЧС России № 123  от 25.02.2013     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0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территориальные органы: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65750" algn="l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Силы и средства ликвидации ЧС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Аэромобильная группировка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ГУ №266 от 09.06.2016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72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ПСЧ-16 ФГКУ «1 ОФПС по Брянской области»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дежурный диспетчер 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01; 8-(48343)-3-34-63 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ФЗ №123 от 22.07.2008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8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Подразделения ППС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10/20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ФЗ №123 от 22.07.2008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80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силы и средства ликвидации ЧС: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80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МЧС России: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МВД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Силы и средства ликвидации ЧС МВД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662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служба охраны общественного порядка МО МВД "Новозыбковский"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п/п-к полиции Глазунов Дмитрий Николаевич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8-999-376-53-49, 8(48343) 3-42-50,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дежурный - 8(48343) 3-35-11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5/7 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60/120 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Приказ МВД № 363дсп от 24.03.2015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536470"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ГИБДД МО МВД "Новозыбковский« майор полиции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Коленько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Сергей Васильевич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 3-44-11, 8-960-547-59-90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дежурный - 8(48343) 3-43-35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5/7 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60/120 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Приказ МВД № 363дсп от 24.03.2015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980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МВД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Минобороны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Силы и средства ликвидации ЧС Минобороны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980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Минобороны России: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60/120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МО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Минздрав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Силы и средства ликвидации ЧС Минздрава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98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БСМП «НЦРБ» Бурый Сергей Николаевич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8-906-501-25-13; Фельдшер по приёму вызовов 8(48343) 3-29-05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Минздрав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809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Минздрав России: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Минприроды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17994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Силы и средства ликвидации ЧС Минприроды России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2980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Минприроды: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Минприроды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</a:tbl>
          </a:graphicData>
        </a:graphic>
      </p:graphicFrame>
      <p:sp>
        <p:nvSpPr>
          <p:cNvPr id="7" name="Прямоугольник 54"/>
          <p:cNvSpPr>
            <a:spLocks noChangeArrowheads="1"/>
          </p:cNvSpPr>
          <p:nvPr/>
        </p:nvSpPr>
        <p:spPr bwMode="auto">
          <a:xfrm>
            <a:off x="0" y="0"/>
            <a:ext cx="12801600" cy="132397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8" tIns="45714" rIns="91428" bIns="45714"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  <a:endParaRPr lang="ru-RU" sz="2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79525" eaLnBrk="1" hangingPunct="1">
              <a:lnSpc>
                <a:spcPct val="80000"/>
              </a:lnSpc>
              <a:defRPr/>
            </a:pPr>
            <a:r>
              <a:rPr lang="ru-RU" alt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(Ведомость привлечения сил и средств для ликвидации последствий ЧС) </a:t>
            </a:r>
            <a:endParaRPr lang="ru-RU" alt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023" name="Text Box 65"/>
          <p:cNvSpPr txBox="1">
            <a:spLocks noChangeArrowheads="1"/>
          </p:cNvSpPr>
          <p:nvPr/>
        </p:nvSpPr>
        <p:spPr bwMode="auto">
          <a:xfrm>
            <a:off x="11872913" y="0"/>
            <a:ext cx="928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4.2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54"/>
          <p:cNvSpPr>
            <a:spLocks noGrp="1" noChangeArrowheads="1"/>
          </p:cNvSpPr>
          <p:nvPr>
            <p:ph type="title"/>
          </p:nvPr>
        </p:nvSpPr>
        <p:spPr>
          <a:xfrm>
            <a:off x="0" y="-167952"/>
            <a:ext cx="12801600" cy="1396677"/>
          </a:xfr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algn="ctr"/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>
                <a:cs typeface="Times New Roman" pitchFamily="18" charset="0"/>
              </a:rPr>
              <a:t>ПАСПОРТ ОБЪЕКТА СИСТЕМЫ </a:t>
            </a:r>
            <a:r>
              <a:rPr lang="ru-RU" sz="2100" b="1" dirty="0" smtClean="0">
                <a:cs typeface="Times New Roman" pitchFamily="18" charset="0"/>
              </a:rPr>
              <a:t>ОБРАЗОВАНИЯ</a:t>
            </a:r>
            <a:br>
              <a:rPr lang="ru-RU" sz="2100" b="1" dirty="0" smtClean="0">
                <a:cs typeface="Times New Roman" pitchFamily="18" charset="0"/>
              </a:rPr>
            </a:br>
            <a:r>
              <a:rPr lang="ru-RU" sz="2100" dirty="0">
                <a:solidFill>
                  <a:srgbClr val="000000"/>
                </a:solidFill>
                <a:cs typeface="Times New Roman" pitchFamily="18" charset="0"/>
              </a:rPr>
              <a:t>Новозыбковский сельскохозяйственный техникум – филиал ФГБОУ ВО Брянский ГАУ</a:t>
            </a:r>
            <a:br>
              <a:rPr lang="ru-RU" sz="2100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2100" dirty="0">
                <a:solidFill>
                  <a:srgbClr val="000000"/>
                </a:solidFill>
                <a:cs typeface="Times New Roman" pitchFamily="18" charset="0"/>
              </a:rPr>
              <a:t>г. Новозыбков, ул. Мичурина, 59</a:t>
            </a:r>
            <a:r>
              <a:rPr lang="ru-RU" sz="21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21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altLang="ru-RU" sz="2100" b="1" dirty="0" smtClean="0">
                <a:solidFill>
                  <a:srgbClr val="0000FF"/>
                </a:solidFill>
                <a:cs typeface="Times New Roman" pitchFamily="18" charset="0"/>
              </a:rPr>
              <a:t>(Ведомость привлечения сил и средств для ликвидации последствий ЧС) </a:t>
            </a:r>
            <a:br>
              <a:rPr lang="ru-RU" altLang="ru-RU" sz="2100" b="1" dirty="0" smtClean="0">
                <a:solidFill>
                  <a:srgbClr val="0000FF"/>
                </a:solidFill>
                <a:cs typeface="Times New Roman" pitchFamily="18" charset="0"/>
              </a:rPr>
            </a:br>
            <a:endParaRPr lang="ru-RU" altLang="ru-RU" sz="21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61858"/>
              </p:ext>
            </p:extLst>
          </p:nvPr>
        </p:nvGraphicFramePr>
        <p:xfrm>
          <a:off x="3" y="1242690"/>
          <a:ext cx="12754910" cy="8358510"/>
        </p:xfrm>
        <a:graphic>
          <a:graphicData uri="http://schemas.openxmlformats.org/drawingml/2006/table">
            <a:tbl>
              <a:tblPr/>
              <a:tblGrid>
                <a:gridCol w="450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9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6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16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909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35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35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35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35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835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97683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Минкомсвязь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83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Территориальные органы Минкомсвязи России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052">
                <a:tc gridSpan="2"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Новозыбковский ЛТЦ Брянского филиала ОАО «Ростелеком» Усов Александр Владимирович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8(48343)3-35-35,  8-910-333-88-45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5/7 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60/120 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683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Силы и средства ликвидации ЧС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Минкомсвязи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России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6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Минкомсвязь: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683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Минтранс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683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Силы и средства ликвидации ЧС Минтранса России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642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Железнодорожная станция 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г.Новозыбков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Начальник станции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Стародубец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Андрей Николаевич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8-9038198592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5/7 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60/120 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6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Минтранс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16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за ФП РСЧС: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7683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Территориальные подсистемы РСЧС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6122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Координационные органы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КЧС и ОПБ субъекта РФ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 КЧС и ОПБ Грудин Александр Михайлович ,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8(48343)3-09-58, 8-900-360-38-49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825" marR="548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825" marR="548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768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КЧС и ОПБ субъекта: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6122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Органы повседневного управления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МБУ ЕДДС г. Новозыбкова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Калюпанов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Вячеслав Алексеевич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8(48343)3-37-90, 8-906-699-78-46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019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ЕДДС: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6122"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Силы и средства ликвидации ЧС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17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АО «Газпром газораспределение Брянск» в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г.Новозыбкове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Иващенко Олег Георгиевич,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 3-23-71,  8-910-331-27-59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 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10/20 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068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ДПК АО НМЗ  Начальник транспортного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участа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НМЗ Берёзкин Игорь Анатольевич        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8-905-174-84-14 8(48343)5-38-90</a:t>
                      </a:r>
                    </a:p>
                  </a:txBody>
                  <a:tcPr marL="48895" marR="48895" marT="48895" marB="488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1/60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10/120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ФЗ от 22.08.1995 №151-ФЗ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500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Новозыбковский участок ГБУ Брянской области "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Лесопожарная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служба»  Горохов Павел Николаевич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8-929-022-97-94, 8-910-235-97-02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417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Новозыбковское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 ООО «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Брянскэлектро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Щука Вячеслав Валентинович 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 3-47-48; 5-59-11, 8-910-734-99-40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5/7 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60/120 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58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Аварийно-техническая команда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Новозыбковское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 ГУП «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Брянсккоммунэнерго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Кириченко Иван Гаврилович,  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8(48343) 5-41-54, 8-910-734-33-70 диспетчер - 8(48343) 5-41-51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3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ДПК МУП «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Коммунсервис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Ковшевный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Сергей Владимирович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8(48343)5-56-40, 8-980-313-77-87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500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ГБУ Брянской области «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Новозыбковская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районная станция по борьбе с болезнями животных»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Патенко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Андрей Владимирович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 3-25-31   8-900-369-73-22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501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Ремонтно-восстановительная бригада МУП  "Новозыбковский городской водоканал"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Молчанов Олег Николаевич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8-905-103-83-71  диспетчер - 8(48343) 5-58-07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417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Аварийная бригада МУП «Жилье»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Шупиков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Александр Васильевич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8-915-801-37-08 Диспетчер 8(48343) 3-43-43, 5-71-95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33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МКП «Благоустройство» Начальник Гвоздик Игорь Михайлович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8-910-231-15-85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Брянской области 16.02.06 №110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94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силы и средства ликвидации ЧС субъекта: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969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за ТП РСЧС: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379" marR="363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AC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27054" name="Text Box 65"/>
          <p:cNvSpPr txBox="1">
            <a:spLocks noChangeArrowheads="1"/>
          </p:cNvSpPr>
          <p:nvPr/>
        </p:nvSpPr>
        <p:spPr bwMode="auto">
          <a:xfrm>
            <a:off x="11872913" y="-153988"/>
            <a:ext cx="928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 dirty="0">
                <a:latin typeface="Times New Roman" pitchFamily="18" charset="0"/>
              </a:rPr>
              <a:t>п. 4.2.1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 txBox="1">
            <a:spLocks/>
          </p:cNvSpPr>
          <p:nvPr/>
        </p:nvSpPr>
        <p:spPr bwMode="auto">
          <a:xfrm>
            <a:off x="9220200" y="304800"/>
            <a:ext cx="30607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8001" tIns="64001" rIns="128001" bIns="64001" anchor="b"/>
          <a:lstStyle/>
          <a:p>
            <a:pPr algn="r" eaLnBrk="1" hangingPunct="1">
              <a:defRPr/>
            </a:pPr>
            <a:fld id="{227325B7-A86F-4CD2-A3B8-A327529AD9E0}" type="slidenum"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pPr algn="r" eaLnBrk="1" hangingPunct="1">
                <a:defRPr/>
              </a:pPr>
              <a:t>82</a:t>
            </a:fld>
            <a:endParaRPr lang="ru-RU" altLang="ru-RU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3663" name="Прямоугольник 54"/>
          <p:cNvSpPr>
            <a:spLocks noChangeArrowheads="1"/>
          </p:cNvSpPr>
          <p:nvPr/>
        </p:nvSpPr>
        <p:spPr bwMode="auto">
          <a:xfrm>
            <a:off x="0" y="-23813"/>
            <a:ext cx="12801600" cy="132397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8" tIns="45714" rIns="91428" bIns="45714" anchor="ctr"/>
          <a:lstStyle/>
          <a:p>
            <a:pPr algn="ctr" defTabSz="1279372">
              <a:lnSpc>
                <a:spcPct val="80000"/>
              </a:lnSpc>
              <a:buClr>
                <a:schemeClr val="accent1"/>
              </a:buClr>
              <a:buSzPct val="70000"/>
              <a:defRPr/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СОЦИАЛЬНОЙ ЗАЩИТЫ НАСЕЛЕНИЯ</a:t>
            </a:r>
          </a:p>
          <a:p>
            <a:pPr algn="ctr" defTabSz="1279372">
              <a:defRPr/>
            </a:pPr>
            <a:r>
              <a:rPr lang="ru-RU" sz="2000" b="1" dirty="0"/>
              <a:t>Местная религиозная организация православный Приход храма </a:t>
            </a:r>
          </a:p>
          <a:p>
            <a:pPr algn="ctr" defTabSz="1279372">
              <a:defRPr/>
            </a:pPr>
            <a:r>
              <a:rPr lang="ru-RU" sz="2000" b="1" dirty="0"/>
              <a:t>в честь иконы Божией Матери Тихвинская </a:t>
            </a:r>
          </a:p>
          <a:p>
            <a:pPr algn="ctr" defTabSz="1279372">
              <a:lnSpc>
                <a:spcPct val="80000"/>
              </a:lnSpc>
              <a:defRPr/>
            </a:pPr>
            <a:r>
              <a:rPr lang="ru-RU" altLang="ru-RU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(Ведомость привлечения сил и средств для ликвидации последствий ЧС) </a:t>
            </a:r>
          </a:p>
        </p:txBody>
      </p:sp>
      <p:sp>
        <p:nvSpPr>
          <p:cNvPr id="27652" name="Text Box 115"/>
          <p:cNvSpPr txBox="1">
            <a:spLocks noChangeArrowheads="1"/>
          </p:cNvSpPr>
          <p:nvPr/>
        </p:nvSpPr>
        <p:spPr bwMode="auto">
          <a:xfrm>
            <a:off x="11945938" y="61913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r" defTabSz="1277938">
              <a:spcBef>
                <a:spcPct val="50000"/>
              </a:spcBef>
            </a:pPr>
            <a:r>
              <a:rPr lang="ru-RU" altLang="ru-RU" sz="1400" b="1">
                <a:latin typeface="Times New Roman" pitchFamily="18" charset="0"/>
              </a:rPr>
              <a:t>п. 4.2.</a:t>
            </a:r>
          </a:p>
        </p:txBody>
      </p:sp>
      <p:sp>
        <p:nvSpPr>
          <p:cNvPr id="7" name="Прямоугольник 54"/>
          <p:cNvSpPr>
            <a:spLocks noChangeArrowheads="1"/>
          </p:cNvSpPr>
          <p:nvPr/>
        </p:nvSpPr>
        <p:spPr bwMode="auto">
          <a:xfrm>
            <a:off x="0" y="0"/>
            <a:ext cx="12801600" cy="132397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28" tIns="45714" rIns="91428" bIns="45714" anchor="ctr"/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  <a:endParaRPr lang="ru-RU" sz="21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79525" eaLnBrk="1" hangingPunct="1">
              <a:lnSpc>
                <a:spcPct val="80000"/>
              </a:lnSpc>
              <a:defRPr/>
            </a:pPr>
            <a:r>
              <a:rPr lang="ru-RU" alt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(Ведомость привлечения сил и средств для ликвидации последствий ЧС) </a:t>
            </a:r>
            <a:endParaRPr lang="ru-RU" alt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1416050"/>
          <a:ext cx="12801601" cy="3521312"/>
        </p:xfrm>
        <a:graphic>
          <a:graphicData uri="http://schemas.openxmlformats.org/drawingml/2006/table">
            <a:tbl>
              <a:tblPr/>
              <a:tblGrid>
                <a:gridCol w="368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0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3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34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17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50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811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041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048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5081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19221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003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						№ 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Привлечение в соответствии с планами применения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Привлекалось фактически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Нормативное время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Нормативный документ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показателей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до места ЧС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Недостатки в реагировании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убытия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прибытия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Получение информации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убытия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прибытия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8">
                <a:tc gridSpan="1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министерства и ведомства (организации), не имеющие функциональных подсистем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018">
                <a:tc gridSpan="1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Силы и средства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Прокуратура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Старший советник юстиции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Козлов Александр Сергеевич,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8(48343)3-26-94, 3-48-75.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8-920-861-38-79 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Пр. МВД №174 от 26.02.2002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 СК России по Брянской области -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 СК по г.Новозыбкову и Новозыбковскому району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М-р юстиции Немченко Роман Петрович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 3-25-08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секретариат 8(48343) 3-32-89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пр-ва РФ от 30.12.2003 №794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ФСИН России по Брянской области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ФКУ СИЗО 2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</a:t>
                      </a:r>
                      <a:r>
                        <a:rPr kumimoji="0" lang="ru-RU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п-к</a:t>
                      </a: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в/с Нестеров Дмитрий Иванович,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8(48343) 3-33-09, 8-903-818-47-37 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дежурный - 8(48343) 3-09-52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пр-ва РФ от 30.12.2003 №794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ФСБ России по Брянской области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УФСБ РФ по Брянской области капитан Васютичев 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Валентин Александрович</a:t>
                      </a:r>
                    </a:p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0" algn="r"/>
                        </a:tabLst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8(48343) 5-05-45, 8-910-331-40-91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инструкция 06.03.2011 г.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4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того за министерства и ведомства, не имеющие функциональных подсистем 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4708" marR="547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4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за РСЧС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213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42" marR="27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7801" name="Text Box 65"/>
          <p:cNvSpPr txBox="1">
            <a:spLocks noChangeArrowheads="1"/>
          </p:cNvSpPr>
          <p:nvPr/>
        </p:nvSpPr>
        <p:spPr bwMode="auto">
          <a:xfrm>
            <a:off x="11872913" y="0"/>
            <a:ext cx="928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1279525" eaLnBrk="1" hangingPunct="1">
              <a:spcBef>
                <a:spcPct val="50000"/>
              </a:spcBef>
            </a:pPr>
            <a:r>
              <a:rPr lang="ru-RU" altLang="ru-RU" sz="1400" b="1" dirty="0">
                <a:latin typeface="Times New Roman" pitchFamily="18" charset="0"/>
              </a:rPr>
              <a:t>п. 4.2.2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855913"/>
            <a:ext cx="12801600" cy="3365500"/>
          </a:xfrm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lIns="127908" tIns="63959" rIns="127908" bIns="63959"/>
          <a:lstStyle/>
          <a:p>
            <a:pPr defTabSz="1277938" eaLnBrk="1" hangingPunct="1">
              <a:defRPr/>
            </a:pPr>
            <a:endParaRPr lang="ru-RU" sz="5500" b="1" i="1" u="sng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63" y="157163"/>
            <a:ext cx="2335212" cy="2019300"/>
            <a:chOff x="373" y="1752"/>
            <a:chExt cx="1786" cy="1388"/>
          </a:xfrm>
        </p:grpSpPr>
        <p:sp>
          <p:nvSpPr>
            <p:cNvPr id="1037" name="AutoShape 6"/>
            <p:cNvSpPr>
              <a:spLocks noChangeArrowheads="1"/>
            </p:cNvSpPr>
            <p:nvPr/>
          </p:nvSpPr>
          <p:spPr bwMode="auto">
            <a:xfrm>
              <a:off x="441" y="1819"/>
              <a:ext cx="75" cy="247"/>
            </a:xfrm>
            <a:prstGeom prst="can">
              <a:avLst>
                <a:gd name="adj" fmla="val 3202"/>
              </a:avLst>
            </a:prstGeom>
            <a:gradFill rotWithShape="0">
              <a:gsLst>
                <a:gs pos="0">
                  <a:srgbClr val="B77113"/>
                </a:gs>
                <a:gs pos="50000">
                  <a:srgbClr val="D6AD84"/>
                </a:gs>
                <a:gs pos="100000">
                  <a:srgbClr val="B77113"/>
                </a:gs>
              </a:gsLst>
              <a:lin ang="0" scaled="1"/>
            </a:gradFill>
            <a:ln w="3175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038" name="Freeform 7"/>
            <p:cNvSpPr>
              <a:spLocks/>
            </p:cNvSpPr>
            <p:nvPr/>
          </p:nvSpPr>
          <p:spPr bwMode="auto">
            <a:xfrm>
              <a:off x="489" y="1759"/>
              <a:ext cx="764" cy="246"/>
            </a:xfrm>
            <a:custGeom>
              <a:avLst/>
              <a:gdLst>
                <a:gd name="T0" fmla="*/ 0 w 1193"/>
                <a:gd name="T1" fmla="*/ 0 h 973"/>
                <a:gd name="T2" fmla="*/ 1 w 1193"/>
                <a:gd name="T3" fmla="*/ 0 h 973"/>
                <a:gd name="T4" fmla="*/ 1 w 1193"/>
                <a:gd name="T5" fmla="*/ 0 h 973"/>
                <a:gd name="T6" fmla="*/ 1 w 1193"/>
                <a:gd name="T7" fmla="*/ 0 h 973"/>
                <a:gd name="T8" fmla="*/ 1 w 1193"/>
                <a:gd name="T9" fmla="*/ 0 h 973"/>
                <a:gd name="T10" fmla="*/ 1 w 1193"/>
                <a:gd name="T11" fmla="*/ 0 h 973"/>
                <a:gd name="T12" fmla="*/ 1 w 1193"/>
                <a:gd name="T13" fmla="*/ 0 h 973"/>
                <a:gd name="T14" fmla="*/ 1 w 1193"/>
                <a:gd name="T15" fmla="*/ 0 h 973"/>
                <a:gd name="T16" fmla="*/ 1 w 1193"/>
                <a:gd name="T17" fmla="*/ 0 h 973"/>
                <a:gd name="T18" fmla="*/ 1 w 1193"/>
                <a:gd name="T19" fmla="*/ 0 h 973"/>
                <a:gd name="T20" fmla="*/ 1 w 1193"/>
                <a:gd name="T21" fmla="*/ 0 h 973"/>
                <a:gd name="T22" fmla="*/ 1 w 1193"/>
                <a:gd name="T23" fmla="*/ 0 h 973"/>
                <a:gd name="T24" fmla="*/ 1 w 1193"/>
                <a:gd name="T25" fmla="*/ 0 h 973"/>
                <a:gd name="T26" fmla="*/ 1 w 1193"/>
                <a:gd name="T27" fmla="*/ 0 h 973"/>
                <a:gd name="T28" fmla="*/ 1 w 1193"/>
                <a:gd name="T29" fmla="*/ 0 h 973"/>
                <a:gd name="T30" fmla="*/ 1 w 1193"/>
                <a:gd name="T31" fmla="*/ 0 h 973"/>
                <a:gd name="T32" fmla="*/ 1 w 1193"/>
                <a:gd name="T33" fmla="*/ 0 h 973"/>
                <a:gd name="T34" fmla="*/ 1 w 1193"/>
                <a:gd name="T35" fmla="*/ 0 h 973"/>
                <a:gd name="T36" fmla="*/ 1 w 1193"/>
                <a:gd name="T37" fmla="*/ 0 h 973"/>
                <a:gd name="T38" fmla="*/ 1 w 1193"/>
                <a:gd name="T39" fmla="*/ 0 h 973"/>
                <a:gd name="T40" fmla="*/ 1 w 1193"/>
                <a:gd name="T41" fmla="*/ 0 h 973"/>
                <a:gd name="T42" fmla="*/ 1 w 1193"/>
                <a:gd name="T43" fmla="*/ 0 h 973"/>
                <a:gd name="T44" fmla="*/ 1 w 1193"/>
                <a:gd name="T45" fmla="*/ 0 h 973"/>
                <a:gd name="T46" fmla="*/ 1 w 1193"/>
                <a:gd name="T47" fmla="*/ 0 h 973"/>
                <a:gd name="T48" fmla="*/ 1 w 1193"/>
                <a:gd name="T49" fmla="*/ 0 h 973"/>
                <a:gd name="T50" fmla="*/ 1 w 1193"/>
                <a:gd name="T51" fmla="*/ 0 h 973"/>
                <a:gd name="T52" fmla="*/ 1 w 1193"/>
                <a:gd name="T53" fmla="*/ 0 h 973"/>
                <a:gd name="T54" fmla="*/ 1 w 1193"/>
                <a:gd name="T55" fmla="*/ 0 h 973"/>
                <a:gd name="T56" fmla="*/ 1 w 1193"/>
                <a:gd name="T57" fmla="*/ 0 h 973"/>
                <a:gd name="T58" fmla="*/ 1 w 1193"/>
                <a:gd name="T59" fmla="*/ 0 h 973"/>
                <a:gd name="T60" fmla="*/ 1 w 1193"/>
                <a:gd name="T61" fmla="*/ 0 h 973"/>
                <a:gd name="T62" fmla="*/ 1 w 1193"/>
                <a:gd name="T63" fmla="*/ 0 h 973"/>
                <a:gd name="T64" fmla="*/ 1 w 1193"/>
                <a:gd name="T65" fmla="*/ 0 h 973"/>
                <a:gd name="T66" fmla="*/ 1 w 1193"/>
                <a:gd name="T67" fmla="*/ 0 h 973"/>
                <a:gd name="T68" fmla="*/ 1 w 1193"/>
                <a:gd name="T69" fmla="*/ 0 h 973"/>
                <a:gd name="T70" fmla="*/ 1 w 1193"/>
                <a:gd name="T71" fmla="*/ 0 h 973"/>
                <a:gd name="T72" fmla="*/ 1 w 1193"/>
                <a:gd name="T73" fmla="*/ 0 h 973"/>
                <a:gd name="T74" fmla="*/ 1 w 1193"/>
                <a:gd name="T75" fmla="*/ 0 h 973"/>
                <a:gd name="T76" fmla="*/ 1 w 1193"/>
                <a:gd name="T77" fmla="*/ 0 h 973"/>
                <a:gd name="T78" fmla="*/ 1 w 1193"/>
                <a:gd name="T79" fmla="*/ 0 h 973"/>
                <a:gd name="T80" fmla="*/ 1 w 1193"/>
                <a:gd name="T81" fmla="*/ 0 h 973"/>
                <a:gd name="T82" fmla="*/ 1 w 1193"/>
                <a:gd name="T83" fmla="*/ 0 h 973"/>
                <a:gd name="T84" fmla="*/ 1 w 1193"/>
                <a:gd name="T85" fmla="*/ 0 h 973"/>
                <a:gd name="T86" fmla="*/ 0 w 1193"/>
                <a:gd name="T87" fmla="*/ 0 h 9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3"/>
                <a:gd name="T133" fmla="*/ 0 h 973"/>
                <a:gd name="T134" fmla="*/ 1193 w 1193"/>
                <a:gd name="T135" fmla="*/ 973 h 9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3" h="973">
                  <a:moveTo>
                    <a:pt x="0" y="169"/>
                  </a:moveTo>
                  <a:lnTo>
                    <a:pt x="36" y="134"/>
                  </a:lnTo>
                  <a:lnTo>
                    <a:pt x="74" y="106"/>
                  </a:lnTo>
                  <a:lnTo>
                    <a:pt x="120" y="79"/>
                  </a:lnTo>
                  <a:lnTo>
                    <a:pt x="181" y="48"/>
                  </a:lnTo>
                  <a:lnTo>
                    <a:pt x="248" y="21"/>
                  </a:lnTo>
                  <a:lnTo>
                    <a:pt x="320" y="8"/>
                  </a:lnTo>
                  <a:lnTo>
                    <a:pt x="378" y="4"/>
                  </a:lnTo>
                  <a:lnTo>
                    <a:pt x="451" y="0"/>
                  </a:lnTo>
                  <a:lnTo>
                    <a:pt x="542" y="0"/>
                  </a:lnTo>
                  <a:lnTo>
                    <a:pt x="622" y="4"/>
                  </a:lnTo>
                  <a:lnTo>
                    <a:pt x="710" y="17"/>
                  </a:lnTo>
                  <a:lnTo>
                    <a:pt x="764" y="29"/>
                  </a:lnTo>
                  <a:lnTo>
                    <a:pt x="827" y="58"/>
                  </a:lnTo>
                  <a:lnTo>
                    <a:pt x="893" y="89"/>
                  </a:lnTo>
                  <a:lnTo>
                    <a:pt x="935" y="120"/>
                  </a:lnTo>
                  <a:lnTo>
                    <a:pt x="931" y="126"/>
                  </a:lnTo>
                  <a:lnTo>
                    <a:pt x="972" y="202"/>
                  </a:lnTo>
                  <a:lnTo>
                    <a:pt x="976" y="227"/>
                  </a:lnTo>
                  <a:lnTo>
                    <a:pt x="985" y="304"/>
                  </a:lnTo>
                  <a:lnTo>
                    <a:pt x="1010" y="416"/>
                  </a:lnTo>
                  <a:lnTo>
                    <a:pt x="1038" y="532"/>
                  </a:lnTo>
                  <a:lnTo>
                    <a:pt x="1080" y="681"/>
                  </a:lnTo>
                  <a:lnTo>
                    <a:pt x="1143" y="838"/>
                  </a:lnTo>
                  <a:lnTo>
                    <a:pt x="1176" y="923"/>
                  </a:lnTo>
                  <a:lnTo>
                    <a:pt x="1193" y="973"/>
                  </a:lnTo>
                  <a:lnTo>
                    <a:pt x="1130" y="919"/>
                  </a:lnTo>
                  <a:lnTo>
                    <a:pt x="1068" y="869"/>
                  </a:lnTo>
                  <a:lnTo>
                    <a:pt x="976" y="816"/>
                  </a:lnTo>
                  <a:lnTo>
                    <a:pt x="873" y="767"/>
                  </a:lnTo>
                  <a:lnTo>
                    <a:pt x="777" y="730"/>
                  </a:lnTo>
                  <a:lnTo>
                    <a:pt x="677" y="703"/>
                  </a:lnTo>
                  <a:lnTo>
                    <a:pt x="569" y="681"/>
                  </a:lnTo>
                  <a:lnTo>
                    <a:pt x="456" y="677"/>
                  </a:lnTo>
                  <a:lnTo>
                    <a:pt x="344" y="691"/>
                  </a:lnTo>
                  <a:lnTo>
                    <a:pt x="229" y="713"/>
                  </a:lnTo>
                  <a:lnTo>
                    <a:pt x="124" y="744"/>
                  </a:lnTo>
                  <a:lnTo>
                    <a:pt x="128" y="686"/>
                  </a:lnTo>
                  <a:lnTo>
                    <a:pt x="120" y="597"/>
                  </a:lnTo>
                  <a:lnTo>
                    <a:pt x="99" y="493"/>
                  </a:lnTo>
                  <a:lnTo>
                    <a:pt x="78" y="399"/>
                  </a:lnTo>
                  <a:lnTo>
                    <a:pt x="48" y="304"/>
                  </a:lnTo>
                  <a:lnTo>
                    <a:pt x="19" y="219"/>
                  </a:lnTo>
                  <a:lnTo>
                    <a:pt x="0" y="169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39" name="Freeform 8"/>
            <p:cNvSpPr>
              <a:spLocks/>
            </p:cNvSpPr>
            <p:nvPr/>
          </p:nvSpPr>
          <p:spPr bwMode="auto">
            <a:xfrm>
              <a:off x="485" y="2382"/>
              <a:ext cx="980" cy="246"/>
            </a:xfrm>
            <a:custGeom>
              <a:avLst/>
              <a:gdLst>
                <a:gd name="T0" fmla="*/ 1 w 1532"/>
                <a:gd name="T1" fmla="*/ 0 h 807"/>
                <a:gd name="T2" fmla="*/ 1 w 1532"/>
                <a:gd name="T3" fmla="*/ 0 h 807"/>
                <a:gd name="T4" fmla="*/ 1 w 1532"/>
                <a:gd name="T5" fmla="*/ 0 h 807"/>
                <a:gd name="T6" fmla="*/ 1 w 1532"/>
                <a:gd name="T7" fmla="*/ 0 h 807"/>
                <a:gd name="T8" fmla="*/ 1 w 1532"/>
                <a:gd name="T9" fmla="*/ 0 h 807"/>
                <a:gd name="T10" fmla="*/ 1 w 1532"/>
                <a:gd name="T11" fmla="*/ 0 h 807"/>
                <a:gd name="T12" fmla="*/ 1 w 1532"/>
                <a:gd name="T13" fmla="*/ 0 h 807"/>
                <a:gd name="T14" fmla="*/ 1 w 1532"/>
                <a:gd name="T15" fmla="*/ 0 h 807"/>
                <a:gd name="T16" fmla="*/ 1 w 1532"/>
                <a:gd name="T17" fmla="*/ 0 h 807"/>
                <a:gd name="T18" fmla="*/ 1 w 1532"/>
                <a:gd name="T19" fmla="*/ 0 h 807"/>
                <a:gd name="T20" fmla="*/ 1 w 1532"/>
                <a:gd name="T21" fmla="*/ 0 h 807"/>
                <a:gd name="T22" fmla="*/ 1 w 1532"/>
                <a:gd name="T23" fmla="*/ 0 h 807"/>
                <a:gd name="T24" fmla="*/ 1 w 1532"/>
                <a:gd name="T25" fmla="*/ 0 h 807"/>
                <a:gd name="T26" fmla="*/ 1 w 1532"/>
                <a:gd name="T27" fmla="*/ 0 h 807"/>
                <a:gd name="T28" fmla="*/ 1 w 1532"/>
                <a:gd name="T29" fmla="*/ 0 h 807"/>
                <a:gd name="T30" fmla="*/ 1 w 1532"/>
                <a:gd name="T31" fmla="*/ 0 h 807"/>
                <a:gd name="T32" fmla="*/ 1 w 1532"/>
                <a:gd name="T33" fmla="*/ 0 h 807"/>
                <a:gd name="T34" fmla="*/ 1 w 1532"/>
                <a:gd name="T35" fmla="*/ 0 h 807"/>
                <a:gd name="T36" fmla="*/ 1 w 1532"/>
                <a:gd name="T37" fmla="*/ 0 h 807"/>
                <a:gd name="T38" fmla="*/ 1 w 1532"/>
                <a:gd name="T39" fmla="*/ 0 h 807"/>
                <a:gd name="T40" fmla="*/ 1 w 1532"/>
                <a:gd name="T41" fmla="*/ 0 h 807"/>
                <a:gd name="T42" fmla="*/ 1 w 1532"/>
                <a:gd name="T43" fmla="*/ 0 h 807"/>
                <a:gd name="T44" fmla="*/ 0 w 1532"/>
                <a:gd name="T45" fmla="*/ 0 h 807"/>
                <a:gd name="T46" fmla="*/ 1 w 1532"/>
                <a:gd name="T47" fmla="*/ 0 h 807"/>
                <a:gd name="T48" fmla="*/ 1 w 1532"/>
                <a:gd name="T49" fmla="*/ 0 h 807"/>
                <a:gd name="T50" fmla="*/ 1 w 1532"/>
                <a:gd name="T51" fmla="*/ 0 h 807"/>
                <a:gd name="T52" fmla="*/ 1 w 1532"/>
                <a:gd name="T53" fmla="*/ 0 h 807"/>
                <a:gd name="T54" fmla="*/ 1 w 1532"/>
                <a:gd name="T55" fmla="*/ 0 h 807"/>
                <a:gd name="T56" fmla="*/ 1 w 1532"/>
                <a:gd name="T57" fmla="*/ 0 h 8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32"/>
                <a:gd name="T88" fmla="*/ 0 h 807"/>
                <a:gd name="T89" fmla="*/ 1532 w 1532"/>
                <a:gd name="T90" fmla="*/ 807 h 8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32" h="807">
                  <a:moveTo>
                    <a:pt x="130" y="62"/>
                  </a:moveTo>
                  <a:lnTo>
                    <a:pt x="234" y="26"/>
                  </a:lnTo>
                  <a:lnTo>
                    <a:pt x="330" y="4"/>
                  </a:lnTo>
                  <a:lnTo>
                    <a:pt x="429" y="0"/>
                  </a:lnTo>
                  <a:lnTo>
                    <a:pt x="525" y="8"/>
                  </a:lnTo>
                  <a:lnTo>
                    <a:pt x="600" y="17"/>
                  </a:lnTo>
                  <a:lnTo>
                    <a:pt x="713" y="53"/>
                  </a:lnTo>
                  <a:lnTo>
                    <a:pt x="958" y="129"/>
                  </a:lnTo>
                  <a:lnTo>
                    <a:pt x="1091" y="179"/>
                  </a:lnTo>
                  <a:lnTo>
                    <a:pt x="1302" y="273"/>
                  </a:lnTo>
                  <a:lnTo>
                    <a:pt x="1411" y="393"/>
                  </a:lnTo>
                  <a:lnTo>
                    <a:pt x="1532" y="807"/>
                  </a:lnTo>
                  <a:lnTo>
                    <a:pt x="1510" y="771"/>
                  </a:lnTo>
                  <a:lnTo>
                    <a:pt x="1457" y="741"/>
                  </a:lnTo>
                  <a:lnTo>
                    <a:pt x="1377" y="686"/>
                  </a:lnTo>
                  <a:lnTo>
                    <a:pt x="1257" y="636"/>
                  </a:lnTo>
                  <a:lnTo>
                    <a:pt x="1112" y="591"/>
                  </a:lnTo>
                  <a:lnTo>
                    <a:pt x="921" y="543"/>
                  </a:lnTo>
                  <a:lnTo>
                    <a:pt x="775" y="529"/>
                  </a:lnTo>
                  <a:lnTo>
                    <a:pt x="588" y="520"/>
                  </a:lnTo>
                  <a:lnTo>
                    <a:pt x="392" y="556"/>
                  </a:lnTo>
                  <a:lnTo>
                    <a:pt x="192" y="606"/>
                  </a:lnTo>
                  <a:lnTo>
                    <a:pt x="0" y="653"/>
                  </a:lnTo>
                  <a:lnTo>
                    <a:pt x="38" y="585"/>
                  </a:lnTo>
                  <a:lnTo>
                    <a:pt x="68" y="495"/>
                  </a:lnTo>
                  <a:lnTo>
                    <a:pt x="89" y="408"/>
                  </a:lnTo>
                  <a:lnTo>
                    <a:pt x="109" y="295"/>
                  </a:lnTo>
                  <a:lnTo>
                    <a:pt x="126" y="197"/>
                  </a:lnTo>
                  <a:lnTo>
                    <a:pt x="130" y="6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0" name="Freeform 9"/>
            <p:cNvSpPr>
              <a:spLocks/>
            </p:cNvSpPr>
            <p:nvPr/>
          </p:nvSpPr>
          <p:spPr bwMode="auto">
            <a:xfrm>
              <a:off x="1705" y="2340"/>
              <a:ext cx="138" cy="251"/>
            </a:xfrm>
            <a:custGeom>
              <a:avLst/>
              <a:gdLst>
                <a:gd name="T0" fmla="*/ 1 w 216"/>
                <a:gd name="T1" fmla="*/ 0 h 686"/>
                <a:gd name="T2" fmla="*/ 1 w 216"/>
                <a:gd name="T3" fmla="*/ 0 h 686"/>
                <a:gd name="T4" fmla="*/ 1 w 216"/>
                <a:gd name="T5" fmla="*/ 0 h 686"/>
                <a:gd name="T6" fmla="*/ 1 w 216"/>
                <a:gd name="T7" fmla="*/ 0 h 686"/>
                <a:gd name="T8" fmla="*/ 1 w 216"/>
                <a:gd name="T9" fmla="*/ 0 h 686"/>
                <a:gd name="T10" fmla="*/ 1 w 216"/>
                <a:gd name="T11" fmla="*/ 0 h 686"/>
                <a:gd name="T12" fmla="*/ 1 w 216"/>
                <a:gd name="T13" fmla="*/ 0 h 686"/>
                <a:gd name="T14" fmla="*/ 0 w 216"/>
                <a:gd name="T15" fmla="*/ 0 h 686"/>
                <a:gd name="T16" fmla="*/ 1 w 216"/>
                <a:gd name="T17" fmla="*/ 0 h 686"/>
                <a:gd name="T18" fmla="*/ 1 w 216"/>
                <a:gd name="T19" fmla="*/ 0 h 686"/>
                <a:gd name="T20" fmla="*/ 1 w 216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"/>
                <a:gd name="T34" fmla="*/ 0 h 686"/>
                <a:gd name="T35" fmla="*/ 216 w 216"/>
                <a:gd name="T36" fmla="*/ 686 h 6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" h="686">
                  <a:moveTo>
                    <a:pt x="208" y="673"/>
                  </a:moveTo>
                  <a:lnTo>
                    <a:pt x="216" y="615"/>
                  </a:lnTo>
                  <a:lnTo>
                    <a:pt x="216" y="493"/>
                  </a:lnTo>
                  <a:lnTo>
                    <a:pt x="216" y="351"/>
                  </a:lnTo>
                  <a:lnTo>
                    <a:pt x="204" y="231"/>
                  </a:lnTo>
                  <a:lnTo>
                    <a:pt x="194" y="103"/>
                  </a:lnTo>
                  <a:lnTo>
                    <a:pt x="74" y="58"/>
                  </a:lnTo>
                  <a:lnTo>
                    <a:pt x="0" y="0"/>
                  </a:lnTo>
                  <a:lnTo>
                    <a:pt x="11" y="163"/>
                  </a:lnTo>
                  <a:lnTo>
                    <a:pt x="83" y="450"/>
                  </a:lnTo>
                  <a:lnTo>
                    <a:pt x="207" y="686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1" name="Freeform 10"/>
            <p:cNvSpPr>
              <a:spLocks/>
            </p:cNvSpPr>
            <p:nvPr/>
          </p:nvSpPr>
          <p:spPr bwMode="auto">
            <a:xfrm>
              <a:off x="1083" y="1827"/>
              <a:ext cx="166" cy="247"/>
            </a:xfrm>
            <a:custGeom>
              <a:avLst/>
              <a:gdLst>
                <a:gd name="T0" fmla="*/ 0 w 256"/>
                <a:gd name="T1" fmla="*/ 0 h 776"/>
                <a:gd name="T2" fmla="*/ 1 w 256"/>
                <a:gd name="T3" fmla="*/ 0 h 776"/>
                <a:gd name="T4" fmla="*/ 1 w 256"/>
                <a:gd name="T5" fmla="*/ 0 h 776"/>
                <a:gd name="T6" fmla="*/ 1 w 256"/>
                <a:gd name="T7" fmla="*/ 0 h 776"/>
                <a:gd name="T8" fmla="*/ 1 w 256"/>
                <a:gd name="T9" fmla="*/ 0 h 776"/>
                <a:gd name="T10" fmla="*/ 1 w 256"/>
                <a:gd name="T11" fmla="*/ 0 h 776"/>
                <a:gd name="T12" fmla="*/ 1 w 256"/>
                <a:gd name="T13" fmla="*/ 0 h 776"/>
                <a:gd name="T14" fmla="*/ 1 w 256"/>
                <a:gd name="T15" fmla="*/ 0 h 776"/>
                <a:gd name="T16" fmla="*/ 1 w 256"/>
                <a:gd name="T17" fmla="*/ 0 h 776"/>
                <a:gd name="T18" fmla="*/ 1 w 256"/>
                <a:gd name="T19" fmla="*/ 0 h 776"/>
                <a:gd name="T20" fmla="*/ 1 w 256"/>
                <a:gd name="T21" fmla="*/ 0 h 776"/>
                <a:gd name="T22" fmla="*/ 1 w 256"/>
                <a:gd name="T23" fmla="*/ 0 h 776"/>
                <a:gd name="T24" fmla="*/ 1 w 256"/>
                <a:gd name="T25" fmla="*/ 0 h 776"/>
                <a:gd name="T26" fmla="*/ 1 w 256"/>
                <a:gd name="T27" fmla="*/ 0 h 776"/>
                <a:gd name="T28" fmla="*/ 1 w 256"/>
                <a:gd name="T29" fmla="*/ 0 h 776"/>
                <a:gd name="T30" fmla="*/ 1 w 256"/>
                <a:gd name="T31" fmla="*/ 0 h 776"/>
                <a:gd name="T32" fmla="*/ 1 w 256"/>
                <a:gd name="T33" fmla="*/ 0 h 776"/>
                <a:gd name="T34" fmla="*/ 1 w 256"/>
                <a:gd name="T35" fmla="*/ 0 h 776"/>
                <a:gd name="T36" fmla="*/ 1 w 256"/>
                <a:gd name="T37" fmla="*/ 0 h 776"/>
                <a:gd name="T38" fmla="*/ 1 w 256"/>
                <a:gd name="T39" fmla="*/ 0 h 776"/>
                <a:gd name="T40" fmla="*/ 1 w 256"/>
                <a:gd name="T41" fmla="*/ 0 h 776"/>
                <a:gd name="T42" fmla="*/ 1 w 256"/>
                <a:gd name="T43" fmla="*/ 0 h 776"/>
                <a:gd name="T44" fmla="*/ 0 w 256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6"/>
                <a:gd name="T70" fmla="*/ 0 h 776"/>
                <a:gd name="T71" fmla="*/ 256 w 256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6" h="776">
                  <a:moveTo>
                    <a:pt x="0" y="0"/>
                  </a:moveTo>
                  <a:lnTo>
                    <a:pt x="41" y="35"/>
                  </a:lnTo>
                  <a:lnTo>
                    <a:pt x="74" y="54"/>
                  </a:lnTo>
                  <a:lnTo>
                    <a:pt x="89" y="68"/>
                  </a:lnTo>
                  <a:lnTo>
                    <a:pt x="111" y="82"/>
                  </a:lnTo>
                  <a:lnTo>
                    <a:pt x="136" y="90"/>
                  </a:lnTo>
                  <a:lnTo>
                    <a:pt x="164" y="99"/>
                  </a:lnTo>
                  <a:lnTo>
                    <a:pt x="214" y="104"/>
                  </a:lnTo>
                  <a:lnTo>
                    <a:pt x="256" y="107"/>
                  </a:lnTo>
                  <a:lnTo>
                    <a:pt x="244" y="224"/>
                  </a:lnTo>
                  <a:lnTo>
                    <a:pt x="218" y="392"/>
                  </a:lnTo>
                  <a:lnTo>
                    <a:pt x="214" y="494"/>
                  </a:lnTo>
                  <a:lnTo>
                    <a:pt x="218" y="533"/>
                  </a:lnTo>
                  <a:lnTo>
                    <a:pt x="214" y="597"/>
                  </a:lnTo>
                  <a:lnTo>
                    <a:pt x="227" y="776"/>
                  </a:lnTo>
                  <a:lnTo>
                    <a:pt x="186" y="687"/>
                  </a:lnTo>
                  <a:lnTo>
                    <a:pt x="133" y="547"/>
                  </a:lnTo>
                  <a:lnTo>
                    <a:pt x="86" y="405"/>
                  </a:lnTo>
                  <a:lnTo>
                    <a:pt x="65" y="323"/>
                  </a:lnTo>
                  <a:lnTo>
                    <a:pt x="53" y="283"/>
                  </a:lnTo>
                  <a:lnTo>
                    <a:pt x="41" y="234"/>
                  </a:lnTo>
                  <a:lnTo>
                    <a:pt x="4" y="99"/>
                  </a:lnTo>
                  <a:lnTo>
                    <a:pt x="0" y="6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2" name="Freeform 11"/>
            <p:cNvSpPr>
              <a:spLocks/>
            </p:cNvSpPr>
            <p:nvPr/>
          </p:nvSpPr>
          <p:spPr bwMode="auto">
            <a:xfrm>
              <a:off x="1792" y="2104"/>
              <a:ext cx="248" cy="247"/>
            </a:xfrm>
            <a:custGeom>
              <a:avLst/>
              <a:gdLst>
                <a:gd name="T0" fmla="*/ 1 w 387"/>
                <a:gd name="T1" fmla="*/ 0 h 747"/>
                <a:gd name="T2" fmla="*/ 1 w 387"/>
                <a:gd name="T3" fmla="*/ 0 h 747"/>
                <a:gd name="T4" fmla="*/ 1 w 387"/>
                <a:gd name="T5" fmla="*/ 0 h 747"/>
                <a:gd name="T6" fmla="*/ 1 w 387"/>
                <a:gd name="T7" fmla="*/ 0 h 747"/>
                <a:gd name="T8" fmla="*/ 1 w 387"/>
                <a:gd name="T9" fmla="*/ 0 h 747"/>
                <a:gd name="T10" fmla="*/ 1 w 387"/>
                <a:gd name="T11" fmla="*/ 0 h 747"/>
                <a:gd name="T12" fmla="*/ 1 w 387"/>
                <a:gd name="T13" fmla="*/ 0 h 747"/>
                <a:gd name="T14" fmla="*/ 1 w 387"/>
                <a:gd name="T15" fmla="*/ 0 h 747"/>
                <a:gd name="T16" fmla="*/ 1 w 387"/>
                <a:gd name="T17" fmla="*/ 0 h 747"/>
                <a:gd name="T18" fmla="*/ 1 w 387"/>
                <a:gd name="T19" fmla="*/ 0 h 747"/>
                <a:gd name="T20" fmla="*/ 1 w 387"/>
                <a:gd name="T21" fmla="*/ 0 h 747"/>
                <a:gd name="T22" fmla="*/ 1 w 387"/>
                <a:gd name="T23" fmla="*/ 0 h 747"/>
                <a:gd name="T24" fmla="*/ 0 w 387"/>
                <a:gd name="T25" fmla="*/ 0 h 747"/>
                <a:gd name="T26" fmla="*/ 1 w 387"/>
                <a:gd name="T27" fmla="*/ 0 h 747"/>
                <a:gd name="T28" fmla="*/ 1 w 387"/>
                <a:gd name="T29" fmla="*/ 0 h 747"/>
                <a:gd name="T30" fmla="*/ 1 w 387"/>
                <a:gd name="T31" fmla="*/ 0 h 747"/>
                <a:gd name="T32" fmla="*/ 1 w 387"/>
                <a:gd name="T33" fmla="*/ 0 h 747"/>
                <a:gd name="T34" fmla="*/ 1 w 387"/>
                <a:gd name="T35" fmla="*/ 0 h 747"/>
                <a:gd name="T36" fmla="*/ 1 w 387"/>
                <a:gd name="T37" fmla="*/ 0 h 747"/>
                <a:gd name="T38" fmla="*/ 1 w 387"/>
                <a:gd name="T39" fmla="*/ 0 h 747"/>
                <a:gd name="T40" fmla="*/ 1 w 387"/>
                <a:gd name="T41" fmla="*/ 0 h 747"/>
                <a:gd name="T42" fmla="*/ 1 w 387"/>
                <a:gd name="T43" fmla="*/ 0 h 747"/>
                <a:gd name="T44" fmla="*/ 1 w 387"/>
                <a:gd name="T45" fmla="*/ 0 h 747"/>
                <a:gd name="T46" fmla="*/ 1 w 387"/>
                <a:gd name="T47" fmla="*/ 0 h 747"/>
                <a:gd name="T48" fmla="*/ 1 w 387"/>
                <a:gd name="T49" fmla="*/ 0 h 747"/>
                <a:gd name="T50" fmla="*/ 1 w 387"/>
                <a:gd name="T51" fmla="*/ 0 h 747"/>
                <a:gd name="T52" fmla="*/ 1 w 387"/>
                <a:gd name="T53" fmla="*/ 0 h 7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7"/>
                <a:gd name="T82" fmla="*/ 0 h 747"/>
                <a:gd name="T83" fmla="*/ 387 w 387"/>
                <a:gd name="T84" fmla="*/ 747 h 7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7" h="747">
                  <a:moveTo>
                    <a:pt x="387" y="686"/>
                  </a:moveTo>
                  <a:lnTo>
                    <a:pt x="303" y="660"/>
                  </a:lnTo>
                  <a:lnTo>
                    <a:pt x="232" y="660"/>
                  </a:lnTo>
                  <a:lnTo>
                    <a:pt x="158" y="663"/>
                  </a:lnTo>
                  <a:lnTo>
                    <a:pt x="86" y="694"/>
                  </a:lnTo>
                  <a:lnTo>
                    <a:pt x="59" y="747"/>
                  </a:lnTo>
                  <a:lnTo>
                    <a:pt x="36" y="655"/>
                  </a:lnTo>
                  <a:lnTo>
                    <a:pt x="30" y="591"/>
                  </a:lnTo>
                  <a:lnTo>
                    <a:pt x="13" y="498"/>
                  </a:lnTo>
                  <a:lnTo>
                    <a:pt x="11" y="403"/>
                  </a:lnTo>
                  <a:lnTo>
                    <a:pt x="11" y="299"/>
                  </a:lnTo>
                  <a:lnTo>
                    <a:pt x="4" y="206"/>
                  </a:lnTo>
                  <a:lnTo>
                    <a:pt x="0" y="116"/>
                  </a:lnTo>
                  <a:lnTo>
                    <a:pt x="13" y="56"/>
                  </a:lnTo>
                  <a:lnTo>
                    <a:pt x="79" y="26"/>
                  </a:lnTo>
                  <a:lnTo>
                    <a:pt x="199" y="12"/>
                  </a:lnTo>
                  <a:lnTo>
                    <a:pt x="269" y="0"/>
                  </a:lnTo>
                  <a:lnTo>
                    <a:pt x="370" y="21"/>
                  </a:lnTo>
                  <a:lnTo>
                    <a:pt x="336" y="94"/>
                  </a:lnTo>
                  <a:lnTo>
                    <a:pt x="333" y="170"/>
                  </a:lnTo>
                  <a:lnTo>
                    <a:pt x="324" y="237"/>
                  </a:lnTo>
                  <a:lnTo>
                    <a:pt x="324" y="299"/>
                  </a:lnTo>
                  <a:lnTo>
                    <a:pt x="320" y="378"/>
                  </a:lnTo>
                  <a:lnTo>
                    <a:pt x="333" y="451"/>
                  </a:lnTo>
                  <a:lnTo>
                    <a:pt x="345" y="525"/>
                  </a:lnTo>
                  <a:lnTo>
                    <a:pt x="365" y="597"/>
                  </a:lnTo>
                  <a:lnTo>
                    <a:pt x="387" y="686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3" name="Freeform 12"/>
            <p:cNvSpPr>
              <a:spLocks/>
            </p:cNvSpPr>
            <p:nvPr/>
          </p:nvSpPr>
          <p:spPr bwMode="auto">
            <a:xfrm>
              <a:off x="1826" y="2472"/>
              <a:ext cx="282" cy="247"/>
            </a:xfrm>
            <a:custGeom>
              <a:avLst/>
              <a:gdLst>
                <a:gd name="T0" fmla="*/ 1 w 441"/>
                <a:gd name="T1" fmla="*/ 1 h 487"/>
                <a:gd name="T2" fmla="*/ 1 w 441"/>
                <a:gd name="T3" fmla="*/ 1 h 487"/>
                <a:gd name="T4" fmla="*/ 1 w 441"/>
                <a:gd name="T5" fmla="*/ 1 h 487"/>
                <a:gd name="T6" fmla="*/ 1 w 441"/>
                <a:gd name="T7" fmla="*/ 1 h 487"/>
                <a:gd name="T8" fmla="*/ 1 w 441"/>
                <a:gd name="T9" fmla="*/ 1 h 487"/>
                <a:gd name="T10" fmla="*/ 1 w 441"/>
                <a:gd name="T11" fmla="*/ 1 h 487"/>
                <a:gd name="T12" fmla="*/ 1 w 441"/>
                <a:gd name="T13" fmla="*/ 0 h 487"/>
                <a:gd name="T14" fmla="*/ 1 w 441"/>
                <a:gd name="T15" fmla="*/ 1 h 487"/>
                <a:gd name="T16" fmla="*/ 1 w 441"/>
                <a:gd name="T17" fmla="*/ 1 h 487"/>
                <a:gd name="T18" fmla="*/ 0 w 441"/>
                <a:gd name="T19" fmla="*/ 1 h 487"/>
                <a:gd name="T20" fmla="*/ 1 w 441"/>
                <a:gd name="T21" fmla="*/ 1 h 487"/>
                <a:gd name="T22" fmla="*/ 1 w 441"/>
                <a:gd name="T23" fmla="*/ 1 h 487"/>
                <a:gd name="T24" fmla="*/ 1 w 441"/>
                <a:gd name="T25" fmla="*/ 1 h 487"/>
                <a:gd name="T26" fmla="*/ 1 w 441"/>
                <a:gd name="T27" fmla="*/ 1 h 487"/>
                <a:gd name="T28" fmla="*/ 1 w 441"/>
                <a:gd name="T29" fmla="*/ 1 h 487"/>
                <a:gd name="T30" fmla="*/ 1 w 441"/>
                <a:gd name="T31" fmla="*/ 1 h 487"/>
                <a:gd name="T32" fmla="*/ 1 w 441"/>
                <a:gd name="T33" fmla="*/ 1 h 487"/>
                <a:gd name="T34" fmla="*/ 1 w 441"/>
                <a:gd name="T35" fmla="*/ 1 h 487"/>
                <a:gd name="T36" fmla="*/ 1 w 441"/>
                <a:gd name="T37" fmla="*/ 1 h 487"/>
                <a:gd name="T38" fmla="*/ 1 w 441"/>
                <a:gd name="T39" fmla="*/ 1 h 487"/>
                <a:gd name="T40" fmla="*/ 1 w 441"/>
                <a:gd name="T41" fmla="*/ 1 h 4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1"/>
                <a:gd name="T64" fmla="*/ 0 h 487"/>
                <a:gd name="T65" fmla="*/ 441 w 441"/>
                <a:gd name="T66" fmla="*/ 487 h 4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1" h="487">
                  <a:moveTo>
                    <a:pt x="441" y="487"/>
                  </a:moveTo>
                  <a:lnTo>
                    <a:pt x="384" y="296"/>
                  </a:lnTo>
                  <a:lnTo>
                    <a:pt x="358" y="152"/>
                  </a:lnTo>
                  <a:lnTo>
                    <a:pt x="332" y="39"/>
                  </a:lnTo>
                  <a:lnTo>
                    <a:pt x="251" y="12"/>
                  </a:lnTo>
                  <a:lnTo>
                    <a:pt x="206" y="3"/>
                  </a:lnTo>
                  <a:lnTo>
                    <a:pt x="156" y="0"/>
                  </a:lnTo>
                  <a:lnTo>
                    <a:pt x="104" y="8"/>
                  </a:lnTo>
                  <a:lnTo>
                    <a:pt x="51" y="21"/>
                  </a:lnTo>
                  <a:lnTo>
                    <a:pt x="0" y="56"/>
                  </a:lnTo>
                  <a:lnTo>
                    <a:pt x="20" y="150"/>
                  </a:lnTo>
                  <a:lnTo>
                    <a:pt x="16" y="250"/>
                  </a:lnTo>
                  <a:lnTo>
                    <a:pt x="14" y="328"/>
                  </a:lnTo>
                  <a:lnTo>
                    <a:pt x="18" y="378"/>
                  </a:lnTo>
                  <a:lnTo>
                    <a:pt x="20" y="446"/>
                  </a:lnTo>
                  <a:lnTo>
                    <a:pt x="22" y="446"/>
                  </a:lnTo>
                  <a:lnTo>
                    <a:pt x="89" y="427"/>
                  </a:lnTo>
                  <a:lnTo>
                    <a:pt x="197" y="417"/>
                  </a:lnTo>
                  <a:lnTo>
                    <a:pt x="293" y="417"/>
                  </a:lnTo>
                  <a:lnTo>
                    <a:pt x="372" y="430"/>
                  </a:lnTo>
                  <a:lnTo>
                    <a:pt x="431" y="44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4" name="Freeform 13"/>
            <p:cNvSpPr>
              <a:spLocks/>
            </p:cNvSpPr>
            <p:nvPr/>
          </p:nvSpPr>
          <p:spPr bwMode="auto">
            <a:xfrm>
              <a:off x="1117" y="2709"/>
              <a:ext cx="354" cy="247"/>
            </a:xfrm>
            <a:custGeom>
              <a:avLst/>
              <a:gdLst>
                <a:gd name="T0" fmla="*/ 0 w 552"/>
                <a:gd name="T1" fmla="*/ 1 h 375"/>
                <a:gd name="T2" fmla="*/ 1 w 552"/>
                <a:gd name="T3" fmla="*/ 1 h 375"/>
                <a:gd name="T4" fmla="*/ 1 w 552"/>
                <a:gd name="T5" fmla="*/ 1 h 375"/>
                <a:gd name="T6" fmla="*/ 1 w 552"/>
                <a:gd name="T7" fmla="*/ 1 h 375"/>
                <a:gd name="T8" fmla="*/ 1 w 552"/>
                <a:gd name="T9" fmla="*/ 1 h 375"/>
                <a:gd name="T10" fmla="*/ 1 w 552"/>
                <a:gd name="T11" fmla="*/ 1 h 375"/>
                <a:gd name="T12" fmla="*/ 1 w 552"/>
                <a:gd name="T13" fmla="*/ 1 h 375"/>
                <a:gd name="T14" fmla="*/ 1 w 552"/>
                <a:gd name="T15" fmla="*/ 1 h 375"/>
                <a:gd name="T16" fmla="*/ 1 w 552"/>
                <a:gd name="T17" fmla="*/ 1 h 375"/>
                <a:gd name="T18" fmla="*/ 1 w 552"/>
                <a:gd name="T19" fmla="*/ 1 h 375"/>
                <a:gd name="T20" fmla="*/ 1 w 552"/>
                <a:gd name="T21" fmla="*/ 1 h 375"/>
                <a:gd name="T22" fmla="*/ 1 w 552"/>
                <a:gd name="T23" fmla="*/ 1 h 375"/>
                <a:gd name="T24" fmla="*/ 1 w 552"/>
                <a:gd name="T25" fmla="*/ 1 h 375"/>
                <a:gd name="T26" fmla="*/ 0 w 552"/>
                <a:gd name="T27" fmla="*/ 0 h 3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2"/>
                <a:gd name="T43" fmla="*/ 0 h 375"/>
                <a:gd name="T44" fmla="*/ 552 w 552"/>
                <a:gd name="T45" fmla="*/ 375 h 3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2" h="375">
                  <a:moveTo>
                    <a:pt x="0" y="2"/>
                  </a:moveTo>
                  <a:lnTo>
                    <a:pt x="19" y="375"/>
                  </a:lnTo>
                  <a:lnTo>
                    <a:pt x="82" y="336"/>
                  </a:lnTo>
                  <a:lnTo>
                    <a:pt x="132" y="297"/>
                  </a:lnTo>
                  <a:lnTo>
                    <a:pt x="224" y="280"/>
                  </a:lnTo>
                  <a:lnTo>
                    <a:pt x="299" y="297"/>
                  </a:lnTo>
                  <a:lnTo>
                    <a:pt x="382" y="306"/>
                  </a:lnTo>
                  <a:lnTo>
                    <a:pt x="487" y="319"/>
                  </a:lnTo>
                  <a:lnTo>
                    <a:pt x="547" y="284"/>
                  </a:lnTo>
                  <a:lnTo>
                    <a:pt x="552" y="223"/>
                  </a:lnTo>
                  <a:lnTo>
                    <a:pt x="489" y="194"/>
                  </a:lnTo>
                  <a:lnTo>
                    <a:pt x="344" y="99"/>
                  </a:lnTo>
                  <a:lnTo>
                    <a:pt x="187" y="52"/>
                  </a:lnTo>
                  <a:lnTo>
                    <a:pt x="0" y="0"/>
                  </a:lnTo>
                </a:path>
              </a:pathLst>
            </a:custGeom>
            <a:solidFill>
              <a:srgbClr val="CC0000"/>
            </a:solidFill>
            <a:ln w="635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5" name="Freeform 14"/>
            <p:cNvSpPr>
              <a:spLocks/>
            </p:cNvSpPr>
            <p:nvPr/>
          </p:nvSpPr>
          <p:spPr bwMode="auto">
            <a:xfrm>
              <a:off x="1784" y="2898"/>
              <a:ext cx="73" cy="242"/>
            </a:xfrm>
            <a:custGeom>
              <a:avLst/>
              <a:gdLst>
                <a:gd name="T0" fmla="*/ 0 w 84"/>
                <a:gd name="T1" fmla="*/ 1 h 196"/>
                <a:gd name="T2" fmla="*/ 1 w 84"/>
                <a:gd name="T3" fmla="*/ 0 h 196"/>
                <a:gd name="T4" fmla="*/ 1 w 84"/>
                <a:gd name="T5" fmla="*/ 1 h 196"/>
                <a:gd name="T6" fmla="*/ 1 w 84"/>
                <a:gd name="T7" fmla="*/ 1 h 196"/>
                <a:gd name="T8" fmla="*/ 1 w 84"/>
                <a:gd name="T9" fmla="*/ 1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96"/>
                <a:gd name="T17" fmla="*/ 84 w 8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96">
                  <a:moveTo>
                    <a:pt x="0" y="196"/>
                  </a:moveTo>
                  <a:lnTo>
                    <a:pt x="4" y="0"/>
                  </a:lnTo>
                  <a:lnTo>
                    <a:pt x="84" y="132"/>
                  </a:lnTo>
                  <a:lnTo>
                    <a:pt x="21" y="172"/>
                  </a:lnTo>
                  <a:lnTo>
                    <a:pt x="12" y="186"/>
                  </a:lnTo>
                </a:path>
              </a:pathLst>
            </a:custGeom>
            <a:solidFill>
              <a:srgbClr val="CC000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6" name="Freeform 15"/>
            <p:cNvSpPr>
              <a:spLocks/>
            </p:cNvSpPr>
            <p:nvPr/>
          </p:nvSpPr>
          <p:spPr bwMode="auto">
            <a:xfrm>
              <a:off x="1131" y="2611"/>
              <a:ext cx="721" cy="246"/>
            </a:xfrm>
            <a:custGeom>
              <a:avLst/>
              <a:gdLst>
                <a:gd name="T0" fmla="*/ 1 w 1129"/>
                <a:gd name="T1" fmla="*/ 0 h 632"/>
                <a:gd name="T2" fmla="*/ 1 w 1129"/>
                <a:gd name="T3" fmla="*/ 0 h 632"/>
                <a:gd name="T4" fmla="*/ 1 w 1129"/>
                <a:gd name="T5" fmla="*/ 0 h 632"/>
                <a:gd name="T6" fmla="*/ 1 w 1129"/>
                <a:gd name="T7" fmla="*/ 0 h 632"/>
                <a:gd name="T8" fmla="*/ 1 w 1129"/>
                <a:gd name="T9" fmla="*/ 0 h 632"/>
                <a:gd name="T10" fmla="*/ 1 w 1129"/>
                <a:gd name="T11" fmla="*/ 0 h 632"/>
                <a:gd name="T12" fmla="*/ 1 w 1129"/>
                <a:gd name="T13" fmla="*/ 0 h 632"/>
                <a:gd name="T14" fmla="*/ 1 w 1129"/>
                <a:gd name="T15" fmla="*/ 0 h 632"/>
                <a:gd name="T16" fmla="*/ 1 w 1129"/>
                <a:gd name="T17" fmla="*/ 0 h 632"/>
                <a:gd name="T18" fmla="*/ 1 w 1129"/>
                <a:gd name="T19" fmla="*/ 0 h 632"/>
                <a:gd name="T20" fmla="*/ 1 w 1129"/>
                <a:gd name="T21" fmla="*/ 0 h 632"/>
                <a:gd name="T22" fmla="*/ 1 w 1129"/>
                <a:gd name="T23" fmla="*/ 0 h 632"/>
                <a:gd name="T24" fmla="*/ 1 w 1129"/>
                <a:gd name="T25" fmla="*/ 0 h 632"/>
                <a:gd name="T26" fmla="*/ 1 w 1129"/>
                <a:gd name="T27" fmla="*/ 0 h 632"/>
                <a:gd name="T28" fmla="*/ 1 w 1129"/>
                <a:gd name="T29" fmla="*/ 0 h 632"/>
                <a:gd name="T30" fmla="*/ 1 w 1129"/>
                <a:gd name="T31" fmla="*/ 0 h 632"/>
                <a:gd name="T32" fmla="*/ 1 w 1129"/>
                <a:gd name="T33" fmla="*/ 0 h 632"/>
                <a:gd name="T34" fmla="*/ 1 w 1129"/>
                <a:gd name="T35" fmla="*/ 0 h 632"/>
                <a:gd name="T36" fmla="*/ 1 w 1129"/>
                <a:gd name="T37" fmla="*/ 0 h 632"/>
                <a:gd name="T38" fmla="*/ 1 w 1129"/>
                <a:gd name="T39" fmla="*/ 0 h 632"/>
                <a:gd name="T40" fmla="*/ 0 w 1129"/>
                <a:gd name="T41" fmla="*/ 0 h 632"/>
                <a:gd name="T42" fmla="*/ 1 w 1129"/>
                <a:gd name="T43" fmla="*/ 0 h 632"/>
                <a:gd name="T44" fmla="*/ 1 w 1129"/>
                <a:gd name="T45" fmla="*/ 0 h 632"/>
                <a:gd name="T46" fmla="*/ 1 w 1129"/>
                <a:gd name="T47" fmla="*/ 0 h 632"/>
                <a:gd name="T48" fmla="*/ 1 w 1129"/>
                <a:gd name="T49" fmla="*/ 0 h 632"/>
                <a:gd name="T50" fmla="*/ 1 w 1129"/>
                <a:gd name="T51" fmla="*/ 0 h 632"/>
                <a:gd name="T52" fmla="*/ 1 w 1129"/>
                <a:gd name="T53" fmla="*/ 0 h 632"/>
                <a:gd name="T54" fmla="*/ 1 w 1129"/>
                <a:gd name="T55" fmla="*/ 0 h 632"/>
                <a:gd name="T56" fmla="*/ 1 w 1129"/>
                <a:gd name="T57" fmla="*/ 0 h 632"/>
                <a:gd name="T58" fmla="*/ 1 w 1129"/>
                <a:gd name="T59" fmla="*/ 0 h 632"/>
                <a:gd name="T60" fmla="*/ 1 w 1129"/>
                <a:gd name="T61" fmla="*/ 0 h 632"/>
                <a:gd name="T62" fmla="*/ 1 w 1129"/>
                <a:gd name="T63" fmla="*/ 0 h 632"/>
                <a:gd name="T64" fmla="*/ 1 w 1129"/>
                <a:gd name="T65" fmla="*/ 0 h 632"/>
                <a:gd name="T66" fmla="*/ 1 w 1129"/>
                <a:gd name="T67" fmla="*/ 0 h 632"/>
                <a:gd name="T68" fmla="*/ 1 w 1129"/>
                <a:gd name="T69" fmla="*/ 0 h 632"/>
                <a:gd name="T70" fmla="*/ 1 w 1129"/>
                <a:gd name="T71" fmla="*/ 0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9"/>
                <a:gd name="T109" fmla="*/ 0 h 632"/>
                <a:gd name="T110" fmla="*/ 1129 w 1129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9" h="632">
                  <a:moveTo>
                    <a:pt x="1121" y="622"/>
                  </a:moveTo>
                  <a:lnTo>
                    <a:pt x="1129" y="550"/>
                  </a:lnTo>
                  <a:lnTo>
                    <a:pt x="1123" y="422"/>
                  </a:lnTo>
                  <a:lnTo>
                    <a:pt x="1123" y="350"/>
                  </a:lnTo>
                  <a:lnTo>
                    <a:pt x="1123" y="262"/>
                  </a:lnTo>
                  <a:lnTo>
                    <a:pt x="1113" y="216"/>
                  </a:lnTo>
                  <a:lnTo>
                    <a:pt x="1089" y="176"/>
                  </a:lnTo>
                  <a:lnTo>
                    <a:pt x="1051" y="152"/>
                  </a:lnTo>
                  <a:lnTo>
                    <a:pt x="918" y="81"/>
                  </a:lnTo>
                  <a:lnTo>
                    <a:pt x="798" y="35"/>
                  </a:lnTo>
                  <a:lnTo>
                    <a:pt x="706" y="17"/>
                  </a:lnTo>
                  <a:lnTo>
                    <a:pt x="573" y="0"/>
                  </a:lnTo>
                  <a:lnTo>
                    <a:pt x="453" y="0"/>
                  </a:lnTo>
                  <a:lnTo>
                    <a:pt x="407" y="8"/>
                  </a:lnTo>
                  <a:lnTo>
                    <a:pt x="510" y="394"/>
                  </a:lnTo>
                  <a:lnTo>
                    <a:pt x="510" y="452"/>
                  </a:lnTo>
                  <a:lnTo>
                    <a:pt x="482" y="475"/>
                  </a:lnTo>
                  <a:lnTo>
                    <a:pt x="378" y="465"/>
                  </a:lnTo>
                  <a:lnTo>
                    <a:pt x="152" y="438"/>
                  </a:lnTo>
                  <a:lnTo>
                    <a:pt x="58" y="478"/>
                  </a:lnTo>
                  <a:lnTo>
                    <a:pt x="0" y="542"/>
                  </a:lnTo>
                  <a:lnTo>
                    <a:pt x="46" y="574"/>
                  </a:lnTo>
                  <a:lnTo>
                    <a:pt x="108" y="605"/>
                  </a:lnTo>
                  <a:lnTo>
                    <a:pt x="157" y="624"/>
                  </a:lnTo>
                  <a:lnTo>
                    <a:pt x="253" y="632"/>
                  </a:lnTo>
                  <a:lnTo>
                    <a:pt x="347" y="628"/>
                  </a:lnTo>
                  <a:lnTo>
                    <a:pt x="474" y="588"/>
                  </a:lnTo>
                  <a:lnTo>
                    <a:pt x="628" y="557"/>
                  </a:lnTo>
                  <a:lnTo>
                    <a:pt x="713" y="538"/>
                  </a:lnTo>
                  <a:lnTo>
                    <a:pt x="823" y="519"/>
                  </a:lnTo>
                  <a:lnTo>
                    <a:pt x="911" y="519"/>
                  </a:lnTo>
                  <a:lnTo>
                    <a:pt x="1019" y="532"/>
                  </a:lnTo>
                  <a:lnTo>
                    <a:pt x="1056" y="557"/>
                  </a:lnTo>
                  <a:lnTo>
                    <a:pt x="1094" y="588"/>
                  </a:lnTo>
                  <a:lnTo>
                    <a:pt x="1122" y="619"/>
                  </a:lnTo>
                  <a:lnTo>
                    <a:pt x="1123" y="62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7" name="Freeform 16"/>
            <p:cNvSpPr>
              <a:spLocks/>
            </p:cNvSpPr>
            <p:nvPr/>
          </p:nvSpPr>
          <p:spPr bwMode="auto">
            <a:xfrm>
              <a:off x="1794" y="2706"/>
              <a:ext cx="365" cy="246"/>
            </a:xfrm>
            <a:custGeom>
              <a:avLst/>
              <a:gdLst>
                <a:gd name="T0" fmla="*/ 1 w 572"/>
                <a:gd name="T1" fmla="*/ 0 h 553"/>
                <a:gd name="T2" fmla="*/ 1 w 572"/>
                <a:gd name="T3" fmla="*/ 0 h 553"/>
                <a:gd name="T4" fmla="*/ 1 w 572"/>
                <a:gd name="T5" fmla="*/ 0 h 553"/>
                <a:gd name="T6" fmla="*/ 1 w 572"/>
                <a:gd name="T7" fmla="*/ 0 h 553"/>
                <a:gd name="T8" fmla="*/ 1 w 572"/>
                <a:gd name="T9" fmla="*/ 0 h 553"/>
                <a:gd name="T10" fmla="*/ 1 w 572"/>
                <a:gd name="T11" fmla="*/ 0 h 553"/>
                <a:gd name="T12" fmla="*/ 1 w 572"/>
                <a:gd name="T13" fmla="*/ 0 h 553"/>
                <a:gd name="T14" fmla="*/ 1 w 572"/>
                <a:gd name="T15" fmla="*/ 0 h 553"/>
                <a:gd name="T16" fmla="*/ 1 w 572"/>
                <a:gd name="T17" fmla="*/ 0 h 553"/>
                <a:gd name="T18" fmla="*/ 1 w 572"/>
                <a:gd name="T19" fmla="*/ 0 h 553"/>
                <a:gd name="T20" fmla="*/ 1 w 572"/>
                <a:gd name="T21" fmla="*/ 0 h 553"/>
                <a:gd name="T22" fmla="*/ 1 w 572"/>
                <a:gd name="T23" fmla="*/ 0 h 553"/>
                <a:gd name="T24" fmla="*/ 1 w 572"/>
                <a:gd name="T25" fmla="*/ 0 h 553"/>
                <a:gd name="T26" fmla="*/ 1 w 572"/>
                <a:gd name="T27" fmla="*/ 0 h 553"/>
                <a:gd name="T28" fmla="*/ 1 w 572"/>
                <a:gd name="T29" fmla="*/ 0 h 553"/>
                <a:gd name="T30" fmla="*/ 1 w 572"/>
                <a:gd name="T31" fmla="*/ 0 h 553"/>
                <a:gd name="T32" fmla="*/ 1 w 572"/>
                <a:gd name="T33" fmla="*/ 0 h 553"/>
                <a:gd name="T34" fmla="*/ 1 w 572"/>
                <a:gd name="T35" fmla="*/ 0 h 553"/>
                <a:gd name="T36" fmla="*/ 1 w 572"/>
                <a:gd name="T37" fmla="*/ 0 h 553"/>
                <a:gd name="T38" fmla="*/ 1 w 572"/>
                <a:gd name="T39" fmla="*/ 0 h 553"/>
                <a:gd name="T40" fmla="*/ 1 w 572"/>
                <a:gd name="T41" fmla="*/ 0 h 553"/>
                <a:gd name="T42" fmla="*/ 1 w 572"/>
                <a:gd name="T43" fmla="*/ 0 h 553"/>
                <a:gd name="T44" fmla="*/ 0 w 572"/>
                <a:gd name="T45" fmla="*/ 0 h 553"/>
                <a:gd name="T46" fmla="*/ 1 w 572"/>
                <a:gd name="T47" fmla="*/ 0 h 553"/>
                <a:gd name="T48" fmla="*/ 1 w 572"/>
                <a:gd name="T49" fmla="*/ 0 h 553"/>
                <a:gd name="T50" fmla="*/ 1 w 572"/>
                <a:gd name="T51" fmla="*/ 0 h 553"/>
                <a:gd name="T52" fmla="*/ 1 w 572"/>
                <a:gd name="T53" fmla="*/ 0 h 553"/>
                <a:gd name="T54" fmla="*/ 1 w 572"/>
                <a:gd name="T55" fmla="*/ 0 h 553"/>
                <a:gd name="T56" fmla="*/ 1 w 572"/>
                <a:gd name="T57" fmla="*/ 0 h 553"/>
                <a:gd name="T58" fmla="*/ 1 w 572"/>
                <a:gd name="T59" fmla="*/ 0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2"/>
                <a:gd name="T91" fmla="*/ 0 h 553"/>
                <a:gd name="T92" fmla="*/ 572 w 572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2" h="553">
                  <a:moveTo>
                    <a:pt x="79" y="49"/>
                  </a:moveTo>
                  <a:lnTo>
                    <a:pt x="114" y="16"/>
                  </a:lnTo>
                  <a:lnTo>
                    <a:pt x="202" y="0"/>
                  </a:lnTo>
                  <a:lnTo>
                    <a:pt x="281" y="0"/>
                  </a:lnTo>
                  <a:lnTo>
                    <a:pt x="369" y="4"/>
                  </a:lnTo>
                  <a:lnTo>
                    <a:pt x="435" y="26"/>
                  </a:lnTo>
                  <a:lnTo>
                    <a:pt x="481" y="43"/>
                  </a:lnTo>
                  <a:lnTo>
                    <a:pt x="507" y="130"/>
                  </a:lnTo>
                  <a:lnTo>
                    <a:pt x="520" y="185"/>
                  </a:lnTo>
                  <a:lnTo>
                    <a:pt x="531" y="238"/>
                  </a:lnTo>
                  <a:lnTo>
                    <a:pt x="546" y="311"/>
                  </a:lnTo>
                  <a:lnTo>
                    <a:pt x="555" y="368"/>
                  </a:lnTo>
                  <a:lnTo>
                    <a:pt x="572" y="476"/>
                  </a:lnTo>
                  <a:lnTo>
                    <a:pt x="571" y="518"/>
                  </a:lnTo>
                  <a:lnTo>
                    <a:pt x="528" y="524"/>
                  </a:lnTo>
                  <a:lnTo>
                    <a:pt x="452" y="517"/>
                  </a:lnTo>
                  <a:lnTo>
                    <a:pt x="394" y="499"/>
                  </a:lnTo>
                  <a:lnTo>
                    <a:pt x="348" y="499"/>
                  </a:lnTo>
                  <a:lnTo>
                    <a:pt x="290" y="517"/>
                  </a:lnTo>
                  <a:lnTo>
                    <a:pt x="225" y="535"/>
                  </a:lnTo>
                  <a:lnTo>
                    <a:pt x="170" y="553"/>
                  </a:lnTo>
                  <a:lnTo>
                    <a:pt x="86" y="553"/>
                  </a:lnTo>
                  <a:lnTo>
                    <a:pt x="0" y="524"/>
                  </a:lnTo>
                  <a:lnTo>
                    <a:pt x="32" y="490"/>
                  </a:lnTo>
                  <a:lnTo>
                    <a:pt x="80" y="466"/>
                  </a:lnTo>
                  <a:lnTo>
                    <a:pt x="94" y="420"/>
                  </a:lnTo>
                  <a:lnTo>
                    <a:pt x="92" y="336"/>
                  </a:lnTo>
                  <a:lnTo>
                    <a:pt x="88" y="242"/>
                  </a:lnTo>
                  <a:lnTo>
                    <a:pt x="86" y="98"/>
                  </a:lnTo>
                  <a:lnTo>
                    <a:pt x="79" y="49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8" name="Freeform 17"/>
            <p:cNvSpPr>
              <a:spLocks/>
            </p:cNvSpPr>
            <p:nvPr/>
          </p:nvSpPr>
          <p:spPr bwMode="auto">
            <a:xfrm>
              <a:off x="1632" y="2107"/>
              <a:ext cx="199" cy="246"/>
            </a:xfrm>
            <a:custGeom>
              <a:avLst/>
              <a:gdLst>
                <a:gd name="T0" fmla="*/ 1 w 310"/>
                <a:gd name="T1" fmla="*/ 0 h 736"/>
                <a:gd name="T2" fmla="*/ 1 w 310"/>
                <a:gd name="T3" fmla="*/ 0 h 736"/>
                <a:gd name="T4" fmla="*/ 1 w 310"/>
                <a:gd name="T5" fmla="*/ 0 h 736"/>
                <a:gd name="T6" fmla="*/ 1 w 310"/>
                <a:gd name="T7" fmla="*/ 0 h 736"/>
                <a:gd name="T8" fmla="*/ 1 w 310"/>
                <a:gd name="T9" fmla="*/ 0 h 736"/>
                <a:gd name="T10" fmla="*/ 0 w 310"/>
                <a:gd name="T11" fmla="*/ 0 h 736"/>
                <a:gd name="T12" fmla="*/ 1 w 310"/>
                <a:gd name="T13" fmla="*/ 0 h 736"/>
                <a:gd name="T14" fmla="*/ 1 w 310"/>
                <a:gd name="T15" fmla="*/ 0 h 736"/>
                <a:gd name="T16" fmla="*/ 1 w 310"/>
                <a:gd name="T17" fmla="*/ 0 h 736"/>
                <a:gd name="T18" fmla="*/ 1 w 310"/>
                <a:gd name="T19" fmla="*/ 0 h 736"/>
                <a:gd name="T20" fmla="*/ 1 w 310"/>
                <a:gd name="T21" fmla="*/ 0 h 736"/>
                <a:gd name="T22" fmla="*/ 1 w 310"/>
                <a:gd name="T23" fmla="*/ 0 h 736"/>
                <a:gd name="T24" fmla="*/ 1 w 310"/>
                <a:gd name="T25" fmla="*/ 0 h 736"/>
                <a:gd name="T26" fmla="*/ 1 w 310"/>
                <a:gd name="T27" fmla="*/ 0 h 736"/>
                <a:gd name="T28" fmla="*/ 1 w 310"/>
                <a:gd name="T29" fmla="*/ 0 h 736"/>
                <a:gd name="T30" fmla="*/ 1 w 310"/>
                <a:gd name="T31" fmla="*/ 0 h 736"/>
                <a:gd name="T32" fmla="*/ 1 w 310"/>
                <a:gd name="T33" fmla="*/ 0 h 736"/>
                <a:gd name="T34" fmla="*/ 1 w 310"/>
                <a:gd name="T35" fmla="*/ 0 h 736"/>
                <a:gd name="T36" fmla="*/ 1 w 310"/>
                <a:gd name="T37" fmla="*/ 0 h 7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0"/>
                <a:gd name="T58" fmla="*/ 0 h 736"/>
                <a:gd name="T59" fmla="*/ 310 w 310"/>
                <a:gd name="T60" fmla="*/ 736 h 7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0" h="736">
                  <a:moveTo>
                    <a:pt x="247" y="133"/>
                  </a:moveTo>
                  <a:lnTo>
                    <a:pt x="225" y="120"/>
                  </a:lnTo>
                  <a:lnTo>
                    <a:pt x="170" y="116"/>
                  </a:lnTo>
                  <a:lnTo>
                    <a:pt x="112" y="84"/>
                  </a:lnTo>
                  <a:lnTo>
                    <a:pt x="58" y="43"/>
                  </a:lnTo>
                  <a:lnTo>
                    <a:pt x="0" y="0"/>
                  </a:lnTo>
                  <a:lnTo>
                    <a:pt x="8" y="133"/>
                  </a:lnTo>
                  <a:lnTo>
                    <a:pt x="11" y="228"/>
                  </a:lnTo>
                  <a:lnTo>
                    <a:pt x="9" y="291"/>
                  </a:lnTo>
                  <a:lnTo>
                    <a:pt x="4" y="377"/>
                  </a:lnTo>
                  <a:lnTo>
                    <a:pt x="46" y="493"/>
                  </a:lnTo>
                  <a:lnTo>
                    <a:pt x="112" y="546"/>
                  </a:lnTo>
                  <a:lnTo>
                    <a:pt x="140" y="607"/>
                  </a:lnTo>
                  <a:lnTo>
                    <a:pt x="205" y="666"/>
                  </a:lnTo>
                  <a:lnTo>
                    <a:pt x="310" y="736"/>
                  </a:lnTo>
                  <a:lnTo>
                    <a:pt x="280" y="452"/>
                  </a:lnTo>
                  <a:lnTo>
                    <a:pt x="280" y="380"/>
                  </a:lnTo>
                  <a:lnTo>
                    <a:pt x="255" y="241"/>
                  </a:lnTo>
                  <a:lnTo>
                    <a:pt x="247" y="133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9" name="Freeform 18"/>
            <p:cNvSpPr>
              <a:spLocks/>
            </p:cNvSpPr>
            <p:nvPr/>
          </p:nvSpPr>
          <p:spPr bwMode="auto">
            <a:xfrm>
              <a:off x="1212" y="1881"/>
              <a:ext cx="508" cy="246"/>
            </a:xfrm>
            <a:custGeom>
              <a:avLst/>
              <a:gdLst>
                <a:gd name="T0" fmla="*/ 1 w 835"/>
                <a:gd name="T1" fmla="*/ 0 h 1051"/>
                <a:gd name="T2" fmla="*/ 1 w 835"/>
                <a:gd name="T3" fmla="*/ 0 h 1051"/>
                <a:gd name="T4" fmla="*/ 1 w 835"/>
                <a:gd name="T5" fmla="*/ 0 h 1051"/>
                <a:gd name="T6" fmla="*/ 0 w 835"/>
                <a:gd name="T7" fmla="*/ 0 h 1051"/>
                <a:gd name="T8" fmla="*/ 1 w 835"/>
                <a:gd name="T9" fmla="*/ 0 h 1051"/>
                <a:gd name="T10" fmla="*/ 1 w 835"/>
                <a:gd name="T11" fmla="*/ 0 h 1051"/>
                <a:gd name="T12" fmla="*/ 1 w 835"/>
                <a:gd name="T13" fmla="*/ 0 h 1051"/>
                <a:gd name="T14" fmla="*/ 1 w 835"/>
                <a:gd name="T15" fmla="*/ 0 h 1051"/>
                <a:gd name="T16" fmla="*/ 1 w 835"/>
                <a:gd name="T17" fmla="*/ 0 h 1051"/>
                <a:gd name="T18" fmla="*/ 1 w 835"/>
                <a:gd name="T19" fmla="*/ 0 h 1051"/>
                <a:gd name="T20" fmla="*/ 1 w 835"/>
                <a:gd name="T21" fmla="*/ 0 h 1051"/>
                <a:gd name="T22" fmla="*/ 1 w 835"/>
                <a:gd name="T23" fmla="*/ 0 h 1051"/>
                <a:gd name="T24" fmla="*/ 1 w 835"/>
                <a:gd name="T25" fmla="*/ 0 h 1051"/>
                <a:gd name="T26" fmla="*/ 1 w 835"/>
                <a:gd name="T27" fmla="*/ 0 h 1051"/>
                <a:gd name="T28" fmla="*/ 1 w 835"/>
                <a:gd name="T29" fmla="*/ 0 h 1051"/>
                <a:gd name="T30" fmla="*/ 1 w 835"/>
                <a:gd name="T31" fmla="*/ 0 h 1051"/>
                <a:gd name="T32" fmla="*/ 1 w 835"/>
                <a:gd name="T33" fmla="*/ 0 h 1051"/>
                <a:gd name="T34" fmla="*/ 1 w 835"/>
                <a:gd name="T35" fmla="*/ 0 h 1051"/>
                <a:gd name="T36" fmla="*/ 1 w 835"/>
                <a:gd name="T37" fmla="*/ 0 h 1051"/>
                <a:gd name="T38" fmla="*/ 1 w 835"/>
                <a:gd name="T39" fmla="*/ 0 h 1051"/>
                <a:gd name="T40" fmla="*/ 1 w 835"/>
                <a:gd name="T41" fmla="*/ 0 h 1051"/>
                <a:gd name="T42" fmla="*/ 1 w 835"/>
                <a:gd name="T43" fmla="*/ 0 h 1051"/>
                <a:gd name="T44" fmla="*/ 1 w 835"/>
                <a:gd name="T45" fmla="*/ 0 h 1051"/>
                <a:gd name="T46" fmla="*/ 1 w 835"/>
                <a:gd name="T47" fmla="*/ 0 h 10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5"/>
                <a:gd name="T73" fmla="*/ 0 h 1051"/>
                <a:gd name="T74" fmla="*/ 835 w 835"/>
                <a:gd name="T75" fmla="*/ 1051 h 10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5" h="1051">
                  <a:moveTo>
                    <a:pt x="119" y="934"/>
                  </a:moveTo>
                  <a:lnTo>
                    <a:pt x="25" y="713"/>
                  </a:lnTo>
                  <a:lnTo>
                    <a:pt x="12" y="651"/>
                  </a:lnTo>
                  <a:lnTo>
                    <a:pt x="0" y="498"/>
                  </a:lnTo>
                  <a:lnTo>
                    <a:pt x="20" y="128"/>
                  </a:lnTo>
                  <a:lnTo>
                    <a:pt x="48" y="9"/>
                  </a:lnTo>
                  <a:lnTo>
                    <a:pt x="152" y="0"/>
                  </a:lnTo>
                  <a:lnTo>
                    <a:pt x="386" y="9"/>
                  </a:lnTo>
                  <a:lnTo>
                    <a:pt x="574" y="75"/>
                  </a:lnTo>
                  <a:lnTo>
                    <a:pt x="719" y="206"/>
                  </a:lnTo>
                  <a:lnTo>
                    <a:pt x="719" y="239"/>
                  </a:lnTo>
                  <a:lnTo>
                    <a:pt x="697" y="401"/>
                  </a:lnTo>
                  <a:lnTo>
                    <a:pt x="697" y="477"/>
                  </a:lnTo>
                  <a:lnTo>
                    <a:pt x="703" y="587"/>
                  </a:lnTo>
                  <a:lnTo>
                    <a:pt x="708" y="687"/>
                  </a:lnTo>
                  <a:lnTo>
                    <a:pt x="737" y="798"/>
                  </a:lnTo>
                  <a:lnTo>
                    <a:pt x="759" y="880"/>
                  </a:lnTo>
                  <a:lnTo>
                    <a:pt x="834" y="1050"/>
                  </a:lnTo>
                  <a:lnTo>
                    <a:pt x="737" y="1034"/>
                  </a:lnTo>
                  <a:lnTo>
                    <a:pt x="632" y="987"/>
                  </a:lnTo>
                  <a:lnTo>
                    <a:pt x="513" y="934"/>
                  </a:lnTo>
                  <a:lnTo>
                    <a:pt x="412" y="934"/>
                  </a:lnTo>
                  <a:lnTo>
                    <a:pt x="272" y="910"/>
                  </a:lnTo>
                  <a:lnTo>
                    <a:pt x="119" y="934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0" name="Freeform 19"/>
            <p:cNvSpPr>
              <a:spLocks/>
            </p:cNvSpPr>
            <p:nvPr/>
          </p:nvSpPr>
          <p:spPr bwMode="auto">
            <a:xfrm>
              <a:off x="1242" y="2333"/>
              <a:ext cx="599" cy="246"/>
            </a:xfrm>
            <a:custGeom>
              <a:avLst/>
              <a:gdLst>
                <a:gd name="T0" fmla="*/ 1 w 936"/>
                <a:gd name="T1" fmla="*/ 0 h 682"/>
                <a:gd name="T2" fmla="*/ 1 w 936"/>
                <a:gd name="T3" fmla="*/ 0 h 682"/>
                <a:gd name="T4" fmla="*/ 1 w 936"/>
                <a:gd name="T5" fmla="*/ 0 h 682"/>
                <a:gd name="T6" fmla="*/ 1 w 936"/>
                <a:gd name="T7" fmla="*/ 0 h 682"/>
                <a:gd name="T8" fmla="*/ 1 w 936"/>
                <a:gd name="T9" fmla="*/ 0 h 682"/>
                <a:gd name="T10" fmla="*/ 1 w 936"/>
                <a:gd name="T11" fmla="*/ 0 h 682"/>
                <a:gd name="T12" fmla="*/ 1 w 936"/>
                <a:gd name="T13" fmla="*/ 0 h 682"/>
                <a:gd name="T14" fmla="*/ 1 w 936"/>
                <a:gd name="T15" fmla="*/ 0 h 682"/>
                <a:gd name="T16" fmla="*/ 1 w 936"/>
                <a:gd name="T17" fmla="*/ 0 h 682"/>
                <a:gd name="T18" fmla="*/ 1 w 936"/>
                <a:gd name="T19" fmla="*/ 0 h 682"/>
                <a:gd name="T20" fmla="*/ 1 w 936"/>
                <a:gd name="T21" fmla="*/ 0 h 682"/>
                <a:gd name="T22" fmla="*/ 1 w 936"/>
                <a:gd name="T23" fmla="*/ 0 h 682"/>
                <a:gd name="T24" fmla="*/ 1 w 936"/>
                <a:gd name="T25" fmla="*/ 0 h 682"/>
                <a:gd name="T26" fmla="*/ 1 w 936"/>
                <a:gd name="T27" fmla="*/ 0 h 682"/>
                <a:gd name="T28" fmla="*/ 0 w 936"/>
                <a:gd name="T29" fmla="*/ 0 h 682"/>
                <a:gd name="T30" fmla="*/ 1 w 936"/>
                <a:gd name="T31" fmla="*/ 0 h 682"/>
                <a:gd name="T32" fmla="*/ 1 w 936"/>
                <a:gd name="T33" fmla="*/ 0 h 682"/>
                <a:gd name="T34" fmla="*/ 1 w 936"/>
                <a:gd name="T35" fmla="*/ 0 h 682"/>
                <a:gd name="T36" fmla="*/ 1 w 936"/>
                <a:gd name="T37" fmla="*/ 0 h 6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6"/>
                <a:gd name="T58" fmla="*/ 0 h 682"/>
                <a:gd name="T59" fmla="*/ 936 w 936"/>
                <a:gd name="T60" fmla="*/ 682 h 6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6" h="682">
                  <a:moveTo>
                    <a:pt x="234" y="492"/>
                  </a:moveTo>
                  <a:lnTo>
                    <a:pt x="312" y="490"/>
                  </a:lnTo>
                  <a:lnTo>
                    <a:pt x="480" y="490"/>
                  </a:lnTo>
                  <a:lnTo>
                    <a:pt x="674" y="536"/>
                  </a:lnTo>
                  <a:lnTo>
                    <a:pt x="798" y="590"/>
                  </a:lnTo>
                  <a:lnTo>
                    <a:pt x="880" y="643"/>
                  </a:lnTo>
                  <a:lnTo>
                    <a:pt x="936" y="682"/>
                  </a:lnTo>
                  <a:lnTo>
                    <a:pt x="825" y="474"/>
                  </a:lnTo>
                  <a:lnTo>
                    <a:pt x="770" y="311"/>
                  </a:lnTo>
                  <a:lnTo>
                    <a:pt x="747" y="219"/>
                  </a:lnTo>
                  <a:lnTo>
                    <a:pt x="572" y="120"/>
                  </a:lnTo>
                  <a:lnTo>
                    <a:pt x="399" y="70"/>
                  </a:lnTo>
                  <a:lnTo>
                    <a:pt x="286" y="49"/>
                  </a:lnTo>
                  <a:lnTo>
                    <a:pt x="141" y="21"/>
                  </a:lnTo>
                  <a:lnTo>
                    <a:pt x="0" y="0"/>
                  </a:lnTo>
                  <a:lnTo>
                    <a:pt x="79" y="142"/>
                  </a:lnTo>
                  <a:lnTo>
                    <a:pt x="126" y="276"/>
                  </a:lnTo>
                  <a:lnTo>
                    <a:pt x="174" y="435"/>
                  </a:lnTo>
                  <a:lnTo>
                    <a:pt x="212" y="47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1" name="Freeform 20"/>
            <p:cNvSpPr>
              <a:spLocks/>
            </p:cNvSpPr>
            <p:nvPr/>
          </p:nvSpPr>
          <p:spPr bwMode="auto">
            <a:xfrm rot="11000101" flipV="1">
              <a:off x="373" y="1835"/>
              <a:ext cx="225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2" name="Oval 21"/>
            <p:cNvSpPr>
              <a:spLocks noChangeArrowheads="1"/>
            </p:cNvSpPr>
            <p:nvPr/>
          </p:nvSpPr>
          <p:spPr bwMode="auto">
            <a:xfrm>
              <a:off x="448" y="2690"/>
              <a:ext cx="83" cy="33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053" name="Freeform 22"/>
            <p:cNvSpPr>
              <a:spLocks/>
            </p:cNvSpPr>
            <p:nvPr/>
          </p:nvSpPr>
          <p:spPr bwMode="auto">
            <a:xfrm>
              <a:off x="502" y="1752"/>
              <a:ext cx="735" cy="247"/>
            </a:xfrm>
            <a:custGeom>
              <a:avLst/>
              <a:gdLst>
                <a:gd name="T0" fmla="*/ 0 w 1202"/>
                <a:gd name="T1" fmla="*/ 0 h 1177"/>
                <a:gd name="T2" fmla="*/ 1 w 1202"/>
                <a:gd name="T3" fmla="*/ 0 h 1177"/>
                <a:gd name="T4" fmla="*/ 1 w 1202"/>
                <a:gd name="T5" fmla="*/ 0 h 1177"/>
                <a:gd name="T6" fmla="*/ 1 w 1202"/>
                <a:gd name="T7" fmla="*/ 0 h 1177"/>
                <a:gd name="T8" fmla="*/ 1 w 1202"/>
                <a:gd name="T9" fmla="*/ 0 h 1177"/>
                <a:gd name="T10" fmla="*/ 1 w 1202"/>
                <a:gd name="T11" fmla="*/ 0 h 1177"/>
                <a:gd name="T12" fmla="*/ 1 w 1202"/>
                <a:gd name="T13" fmla="*/ 0 h 1177"/>
                <a:gd name="T14" fmla="*/ 1 w 1202"/>
                <a:gd name="T15" fmla="*/ 0 h 1177"/>
                <a:gd name="T16" fmla="*/ 1 w 1202"/>
                <a:gd name="T17" fmla="*/ 0 h 1177"/>
                <a:gd name="T18" fmla="*/ 1 w 1202"/>
                <a:gd name="T19" fmla="*/ 0 h 1177"/>
                <a:gd name="T20" fmla="*/ 1 w 1202"/>
                <a:gd name="T21" fmla="*/ 0 h 1177"/>
                <a:gd name="T22" fmla="*/ 1 w 1202"/>
                <a:gd name="T23" fmla="*/ 0 h 1177"/>
                <a:gd name="T24" fmla="*/ 1 w 1202"/>
                <a:gd name="T25" fmla="*/ 0 h 1177"/>
                <a:gd name="T26" fmla="*/ 1 w 1202"/>
                <a:gd name="T27" fmla="*/ 0 h 1177"/>
                <a:gd name="T28" fmla="*/ 1 w 1202"/>
                <a:gd name="T29" fmla="*/ 0 h 1177"/>
                <a:gd name="T30" fmla="*/ 1 w 1202"/>
                <a:gd name="T31" fmla="*/ 0 h 1177"/>
                <a:gd name="T32" fmla="*/ 1 w 1202"/>
                <a:gd name="T33" fmla="*/ 0 h 1177"/>
                <a:gd name="T34" fmla="*/ 1 w 1202"/>
                <a:gd name="T35" fmla="*/ 0 h 1177"/>
                <a:gd name="T36" fmla="*/ 1 w 1202"/>
                <a:gd name="T37" fmla="*/ 0 h 1177"/>
                <a:gd name="T38" fmla="*/ 1 w 1202"/>
                <a:gd name="T39" fmla="*/ 0 h 1177"/>
                <a:gd name="T40" fmla="*/ 1 w 1202"/>
                <a:gd name="T41" fmla="*/ 0 h 1177"/>
                <a:gd name="T42" fmla="*/ 1 w 1202"/>
                <a:gd name="T43" fmla="*/ 0 h 1177"/>
                <a:gd name="T44" fmla="*/ 1 w 1202"/>
                <a:gd name="T45" fmla="*/ 0 h 1177"/>
                <a:gd name="T46" fmla="*/ 1 w 1202"/>
                <a:gd name="T47" fmla="*/ 0 h 1177"/>
                <a:gd name="T48" fmla="*/ 1 w 1202"/>
                <a:gd name="T49" fmla="*/ 0 h 1177"/>
                <a:gd name="T50" fmla="*/ 1 w 1202"/>
                <a:gd name="T51" fmla="*/ 0 h 1177"/>
                <a:gd name="T52" fmla="*/ 1 w 1202"/>
                <a:gd name="T53" fmla="*/ 0 h 1177"/>
                <a:gd name="T54" fmla="*/ 1 w 1202"/>
                <a:gd name="T55" fmla="*/ 0 h 1177"/>
                <a:gd name="T56" fmla="*/ 1 w 1202"/>
                <a:gd name="T57" fmla="*/ 0 h 1177"/>
                <a:gd name="T58" fmla="*/ 1 w 1202"/>
                <a:gd name="T59" fmla="*/ 0 h 1177"/>
                <a:gd name="T60" fmla="*/ 1 w 1202"/>
                <a:gd name="T61" fmla="*/ 0 h 1177"/>
                <a:gd name="T62" fmla="*/ 1 w 1202"/>
                <a:gd name="T63" fmla="*/ 0 h 1177"/>
                <a:gd name="T64" fmla="*/ 1 w 1202"/>
                <a:gd name="T65" fmla="*/ 0 h 1177"/>
                <a:gd name="T66" fmla="*/ 1 w 1202"/>
                <a:gd name="T67" fmla="*/ 0 h 1177"/>
                <a:gd name="T68" fmla="*/ 1 w 1202"/>
                <a:gd name="T69" fmla="*/ 0 h 1177"/>
                <a:gd name="T70" fmla="*/ 1 w 1202"/>
                <a:gd name="T71" fmla="*/ 0 h 1177"/>
                <a:gd name="T72" fmla="*/ 1 w 1202"/>
                <a:gd name="T73" fmla="*/ 0 h 1177"/>
                <a:gd name="T74" fmla="*/ 1 w 1202"/>
                <a:gd name="T75" fmla="*/ 0 h 1177"/>
                <a:gd name="T76" fmla="*/ 1 w 1202"/>
                <a:gd name="T77" fmla="*/ 0 h 1177"/>
                <a:gd name="T78" fmla="*/ 1 w 1202"/>
                <a:gd name="T79" fmla="*/ 0 h 1177"/>
                <a:gd name="T80" fmla="*/ 1 w 1202"/>
                <a:gd name="T81" fmla="*/ 0 h 1177"/>
                <a:gd name="T82" fmla="*/ 1 w 1202"/>
                <a:gd name="T83" fmla="*/ 0 h 1177"/>
                <a:gd name="T84" fmla="*/ 1 w 1202"/>
                <a:gd name="T85" fmla="*/ 0 h 1177"/>
                <a:gd name="T86" fmla="*/ 1 w 1202"/>
                <a:gd name="T87" fmla="*/ 0 h 1177"/>
                <a:gd name="T88" fmla="*/ 0 w 1202"/>
                <a:gd name="T89" fmla="*/ 0 h 11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2"/>
                <a:gd name="T136" fmla="*/ 0 h 1177"/>
                <a:gd name="T137" fmla="*/ 1202 w 1202"/>
                <a:gd name="T138" fmla="*/ 1177 h 11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2" h="1177">
                  <a:moveTo>
                    <a:pt x="0" y="212"/>
                  </a:moveTo>
                  <a:lnTo>
                    <a:pt x="36" y="168"/>
                  </a:lnTo>
                  <a:lnTo>
                    <a:pt x="74" y="133"/>
                  </a:lnTo>
                  <a:lnTo>
                    <a:pt x="121" y="99"/>
                  </a:lnTo>
                  <a:lnTo>
                    <a:pt x="182" y="60"/>
                  </a:lnTo>
                  <a:lnTo>
                    <a:pt x="250" y="26"/>
                  </a:lnTo>
                  <a:lnTo>
                    <a:pt x="321" y="11"/>
                  </a:lnTo>
                  <a:lnTo>
                    <a:pt x="380" y="5"/>
                  </a:lnTo>
                  <a:lnTo>
                    <a:pt x="454" y="0"/>
                  </a:lnTo>
                  <a:lnTo>
                    <a:pt x="545" y="0"/>
                  </a:lnTo>
                  <a:lnTo>
                    <a:pt x="625" y="5"/>
                  </a:lnTo>
                  <a:lnTo>
                    <a:pt x="714" y="21"/>
                  </a:lnTo>
                  <a:lnTo>
                    <a:pt x="768" y="37"/>
                  </a:lnTo>
                  <a:lnTo>
                    <a:pt x="831" y="73"/>
                  </a:lnTo>
                  <a:lnTo>
                    <a:pt x="898" y="112"/>
                  </a:lnTo>
                  <a:lnTo>
                    <a:pt x="940" y="151"/>
                  </a:lnTo>
                  <a:lnTo>
                    <a:pt x="962" y="181"/>
                  </a:lnTo>
                  <a:lnTo>
                    <a:pt x="977" y="253"/>
                  </a:lnTo>
                  <a:lnTo>
                    <a:pt x="981" y="285"/>
                  </a:lnTo>
                  <a:lnTo>
                    <a:pt x="990" y="382"/>
                  </a:lnTo>
                  <a:lnTo>
                    <a:pt x="1015" y="522"/>
                  </a:lnTo>
                  <a:lnTo>
                    <a:pt x="1044" y="668"/>
                  </a:lnTo>
                  <a:lnTo>
                    <a:pt x="1090" y="850"/>
                  </a:lnTo>
                  <a:lnTo>
                    <a:pt x="1154" y="1047"/>
                  </a:lnTo>
                  <a:lnTo>
                    <a:pt x="1202" y="1177"/>
                  </a:lnTo>
                  <a:lnTo>
                    <a:pt x="1198" y="1143"/>
                  </a:lnTo>
                  <a:lnTo>
                    <a:pt x="1198" y="1174"/>
                  </a:lnTo>
                  <a:lnTo>
                    <a:pt x="1136" y="1153"/>
                  </a:lnTo>
                  <a:lnTo>
                    <a:pt x="1073" y="1091"/>
                  </a:lnTo>
                  <a:lnTo>
                    <a:pt x="981" y="1025"/>
                  </a:lnTo>
                  <a:lnTo>
                    <a:pt x="877" y="963"/>
                  </a:lnTo>
                  <a:lnTo>
                    <a:pt x="781" y="917"/>
                  </a:lnTo>
                  <a:lnTo>
                    <a:pt x="681" y="882"/>
                  </a:lnTo>
                  <a:lnTo>
                    <a:pt x="572" y="855"/>
                  </a:lnTo>
                  <a:lnTo>
                    <a:pt x="458" y="851"/>
                  </a:lnTo>
                  <a:lnTo>
                    <a:pt x="346" y="867"/>
                  </a:lnTo>
                  <a:lnTo>
                    <a:pt x="230" y="895"/>
                  </a:lnTo>
                  <a:lnTo>
                    <a:pt x="125" y="934"/>
                  </a:lnTo>
                  <a:lnTo>
                    <a:pt x="129" y="861"/>
                  </a:lnTo>
                  <a:lnTo>
                    <a:pt x="121" y="749"/>
                  </a:lnTo>
                  <a:lnTo>
                    <a:pt x="99" y="619"/>
                  </a:lnTo>
                  <a:lnTo>
                    <a:pt x="78" y="501"/>
                  </a:lnTo>
                  <a:lnTo>
                    <a:pt x="49" y="382"/>
                  </a:lnTo>
                  <a:lnTo>
                    <a:pt x="19" y="275"/>
                  </a:lnTo>
                  <a:lnTo>
                    <a:pt x="0" y="212"/>
                  </a:lnTo>
                </a:path>
              </a:pathLst>
            </a:custGeom>
            <a:solidFill>
              <a:srgbClr val="C4F7FF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4" name="Freeform 37"/>
            <p:cNvSpPr>
              <a:spLocks/>
            </p:cNvSpPr>
            <p:nvPr/>
          </p:nvSpPr>
          <p:spPr bwMode="auto">
            <a:xfrm>
              <a:off x="570" y="2142"/>
              <a:ext cx="822" cy="246"/>
            </a:xfrm>
            <a:custGeom>
              <a:avLst/>
              <a:gdLst>
                <a:gd name="T0" fmla="*/ 0 w 1354"/>
                <a:gd name="T1" fmla="*/ 0 h 872"/>
                <a:gd name="T2" fmla="*/ 1 w 1354"/>
                <a:gd name="T3" fmla="*/ 0 h 872"/>
                <a:gd name="T4" fmla="*/ 1 w 1354"/>
                <a:gd name="T5" fmla="*/ 0 h 872"/>
                <a:gd name="T6" fmla="*/ 1 w 1354"/>
                <a:gd name="T7" fmla="*/ 0 h 872"/>
                <a:gd name="T8" fmla="*/ 1 w 1354"/>
                <a:gd name="T9" fmla="*/ 0 h 872"/>
                <a:gd name="T10" fmla="*/ 1 w 1354"/>
                <a:gd name="T11" fmla="*/ 0 h 872"/>
                <a:gd name="T12" fmla="*/ 1 w 1354"/>
                <a:gd name="T13" fmla="*/ 0 h 872"/>
                <a:gd name="T14" fmla="*/ 1 w 1354"/>
                <a:gd name="T15" fmla="*/ 0 h 872"/>
                <a:gd name="T16" fmla="*/ 1 w 1354"/>
                <a:gd name="T17" fmla="*/ 0 h 872"/>
                <a:gd name="T18" fmla="*/ 1 w 1354"/>
                <a:gd name="T19" fmla="*/ 0 h 872"/>
                <a:gd name="T20" fmla="*/ 1 w 1354"/>
                <a:gd name="T21" fmla="*/ 0 h 872"/>
                <a:gd name="T22" fmla="*/ 1 w 1354"/>
                <a:gd name="T23" fmla="*/ 0 h 872"/>
                <a:gd name="T24" fmla="*/ 1 w 1354"/>
                <a:gd name="T25" fmla="*/ 0 h 872"/>
                <a:gd name="T26" fmla="*/ 1 w 1354"/>
                <a:gd name="T27" fmla="*/ 0 h 872"/>
                <a:gd name="T28" fmla="*/ 1 w 1354"/>
                <a:gd name="T29" fmla="*/ 0 h 872"/>
                <a:gd name="T30" fmla="*/ 1 w 1354"/>
                <a:gd name="T31" fmla="*/ 0 h 872"/>
                <a:gd name="T32" fmla="*/ 1 w 1354"/>
                <a:gd name="T33" fmla="*/ 0 h 872"/>
                <a:gd name="T34" fmla="*/ 1 w 1354"/>
                <a:gd name="T35" fmla="*/ 0 h 872"/>
                <a:gd name="T36" fmla="*/ 1 w 1354"/>
                <a:gd name="T37" fmla="*/ 0 h 872"/>
                <a:gd name="T38" fmla="*/ 1 w 1354"/>
                <a:gd name="T39" fmla="*/ 0 h 872"/>
                <a:gd name="T40" fmla="*/ 1 w 1354"/>
                <a:gd name="T41" fmla="*/ 0 h 872"/>
                <a:gd name="T42" fmla="*/ 0 w 1354"/>
                <a:gd name="T43" fmla="*/ 0 h 8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4"/>
                <a:gd name="T67" fmla="*/ 0 h 872"/>
                <a:gd name="T68" fmla="*/ 1354 w 1354"/>
                <a:gd name="T69" fmla="*/ 872 h 8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4" h="872">
                  <a:moveTo>
                    <a:pt x="0" y="521"/>
                  </a:moveTo>
                  <a:lnTo>
                    <a:pt x="82" y="483"/>
                  </a:lnTo>
                  <a:lnTo>
                    <a:pt x="257" y="459"/>
                  </a:lnTo>
                  <a:lnTo>
                    <a:pt x="407" y="459"/>
                  </a:lnTo>
                  <a:lnTo>
                    <a:pt x="580" y="497"/>
                  </a:lnTo>
                  <a:lnTo>
                    <a:pt x="812" y="574"/>
                  </a:lnTo>
                  <a:lnTo>
                    <a:pt x="1005" y="638"/>
                  </a:lnTo>
                  <a:lnTo>
                    <a:pt x="1176" y="713"/>
                  </a:lnTo>
                  <a:lnTo>
                    <a:pt x="1261" y="772"/>
                  </a:lnTo>
                  <a:lnTo>
                    <a:pt x="1353" y="871"/>
                  </a:lnTo>
                  <a:lnTo>
                    <a:pt x="1241" y="550"/>
                  </a:lnTo>
                  <a:lnTo>
                    <a:pt x="1155" y="358"/>
                  </a:lnTo>
                  <a:lnTo>
                    <a:pt x="1106" y="291"/>
                  </a:lnTo>
                  <a:lnTo>
                    <a:pt x="931" y="167"/>
                  </a:lnTo>
                  <a:lnTo>
                    <a:pt x="707" y="61"/>
                  </a:lnTo>
                  <a:lnTo>
                    <a:pt x="453" y="13"/>
                  </a:lnTo>
                  <a:lnTo>
                    <a:pt x="244" y="0"/>
                  </a:lnTo>
                  <a:lnTo>
                    <a:pt x="117" y="28"/>
                  </a:lnTo>
                  <a:lnTo>
                    <a:pt x="4" y="95"/>
                  </a:lnTo>
                  <a:lnTo>
                    <a:pt x="12" y="201"/>
                  </a:lnTo>
                  <a:lnTo>
                    <a:pt x="8" y="397"/>
                  </a:lnTo>
                  <a:lnTo>
                    <a:pt x="0" y="52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5" name="Freeform 38"/>
            <p:cNvSpPr>
              <a:spLocks/>
            </p:cNvSpPr>
            <p:nvPr/>
          </p:nvSpPr>
          <p:spPr bwMode="auto">
            <a:xfrm rot="21384435" flipH="1">
              <a:off x="396" y="1823"/>
              <a:ext cx="226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6" name="Oval 39"/>
            <p:cNvSpPr>
              <a:spLocks noChangeArrowheads="1"/>
            </p:cNvSpPr>
            <p:nvPr/>
          </p:nvSpPr>
          <p:spPr bwMode="auto">
            <a:xfrm>
              <a:off x="440" y="1802"/>
              <a:ext cx="82" cy="33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401550" y="0"/>
            <a:ext cx="400050" cy="9601200"/>
            <a:chOff x="5454" y="0"/>
            <a:chExt cx="193" cy="4320"/>
          </a:xfrm>
        </p:grpSpPr>
        <p:sp>
          <p:nvSpPr>
            <p:cNvPr id="1034" name="Rectangle 4"/>
            <p:cNvSpPr>
              <a:spLocks noChangeArrowheads="1"/>
            </p:cNvSpPr>
            <p:nvPr/>
          </p:nvSpPr>
          <p:spPr bwMode="auto">
            <a:xfrm rot="10800000">
              <a:off x="5511" y="0"/>
              <a:ext cx="91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auto">
            <a:xfrm rot="10800000">
              <a:off x="5454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</p:grpSp>
      <p:graphicFrame>
        <p:nvGraphicFramePr>
          <p:cNvPr id="1026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1991975" y="0"/>
          <a:ext cx="809625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6" name="CorelDRAW" r:id="rId3" imgW="810768" imgH="950976" progId="CorelDraw.Graphic.13">
                  <p:embed/>
                </p:oleObj>
              </mc:Choice>
              <mc:Fallback>
                <p:oleObj name="CorelDRAW" r:id="rId3" imgW="810768" imgH="950976" progId="CorelDraw.Graphic.1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1975" y="0"/>
                        <a:ext cx="809625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20688" y="266700"/>
          <a:ext cx="357187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7" name="CorelDRAW" r:id="rId5" imgW="810768" imgH="950976" progId="CorelDraw.Graphic.13">
                  <p:embed/>
                </p:oleObj>
              </mc:Choice>
              <mc:Fallback>
                <p:oleObj name="CorelDRAW" r:id="rId5" imgW="810768" imgH="950976" progId="CorelDraw.Graphic.1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8" y="266700"/>
                        <a:ext cx="357187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2" descr="заставка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0" y="3648472"/>
            <a:ext cx="12801600" cy="24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06" tIns="45703" rIns="91406" bIns="45703">
            <a:spAutoFit/>
          </a:bodyPr>
          <a:lstStyle/>
          <a:p>
            <a:pPr algn="ctr" defTabSz="1277938">
              <a:defRPr/>
            </a:pPr>
            <a:endParaRPr lang="ru-RU" sz="43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Раздел № 5</a:t>
            </a: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РИСКИ ВОЗНИКОНОВЕНИЯ АВАРИЙ</a:t>
            </a: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СИСТЕМАХ ЖКХ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173362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32"/>
            <a:ext cx="12801600" cy="1261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47828"/>
            <a:ext cx="10244328" cy="1037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461"/>
            <a:ext cx="12801600" cy="1258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200279"/>
            <a:ext cx="9926320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255"/>
              </a:lnSpc>
            </a:pPr>
            <a:r>
              <a:rPr sz="21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(Схема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расстановки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сил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и средств при </a:t>
            </a:r>
            <a:r>
              <a:rPr sz="2100" b="1" dirty="0">
                <a:solidFill>
                  <a:srgbClr val="0000FF"/>
                </a:solidFill>
                <a:latin typeface="Times New Roman"/>
                <a:cs typeface="Times New Roman"/>
              </a:rPr>
              <a:t>ликвидации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последствий</a:t>
            </a:r>
            <a:r>
              <a:rPr sz="2100" b="1" spc="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ЧС)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00686" y="40131"/>
            <a:ext cx="48577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</a:t>
            </a:r>
            <a:r>
              <a:rPr sz="1400" b="1" spc="-5">
                <a:latin typeface="Times New Roman"/>
                <a:cs typeface="Times New Roman"/>
              </a:rPr>
              <a:t>.</a:t>
            </a:r>
            <a:r>
              <a:rPr sz="1400" b="1" spc="-85">
                <a:latin typeface="Times New Roman"/>
                <a:cs typeface="Times New Roman"/>
              </a:rPr>
              <a:t> </a:t>
            </a:r>
            <a:r>
              <a:rPr lang="ru-RU" sz="1400" b="1" dirty="0" smtClean="0">
                <a:latin typeface="Times New Roman"/>
                <a:cs typeface="Times New Roman"/>
              </a:rPr>
              <a:t>5</a:t>
            </a:r>
            <a:r>
              <a:rPr sz="1400" b="1" smtClean="0">
                <a:latin typeface="Times New Roman"/>
                <a:cs typeface="Times New Roman"/>
              </a:rPr>
              <a:t>.1</a:t>
            </a:r>
            <a:r>
              <a:rPr sz="1400" b="1" dirty="0"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304"/>
            <a:ext cx="12801600" cy="862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288"/>
            <a:ext cx="12801600" cy="1074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9116" y="0"/>
            <a:ext cx="10244328" cy="1223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801600" cy="1071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20495" y="48302"/>
            <a:ext cx="9926320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  <a:endParaRPr sz="2000" dirty="0">
              <a:latin typeface="Arial"/>
              <a:cs typeface="Arial"/>
            </a:endParaRPr>
          </a:p>
          <a:p>
            <a:pPr marL="2540" algn="ctr">
              <a:lnSpc>
                <a:spcPts val="2390"/>
              </a:lnSpc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(ведомость привлечения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сил и</a:t>
            </a:r>
            <a:r>
              <a:rPr sz="2000" b="1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средств)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171575"/>
            <a:ext cx="368300" cy="1341120"/>
          </a:xfrm>
          <a:custGeom>
            <a:avLst/>
            <a:gdLst/>
            <a:ahLst/>
            <a:cxnLst/>
            <a:rect l="l" t="t" r="r" b="b"/>
            <a:pathLst>
              <a:path w="368300" h="1341120">
                <a:moveTo>
                  <a:pt x="0" y="1341120"/>
                </a:moveTo>
                <a:lnTo>
                  <a:pt x="368300" y="1341120"/>
                </a:lnTo>
                <a:lnTo>
                  <a:pt x="368300" y="0"/>
                </a:lnTo>
                <a:lnTo>
                  <a:pt x="0" y="0"/>
                </a:lnTo>
                <a:lnTo>
                  <a:pt x="0" y="13411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8300" y="1171575"/>
            <a:ext cx="1244600" cy="1341120"/>
          </a:xfrm>
          <a:custGeom>
            <a:avLst/>
            <a:gdLst/>
            <a:ahLst/>
            <a:cxnLst/>
            <a:rect l="l" t="t" r="r" b="b"/>
            <a:pathLst>
              <a:path w="1244600" h="1341120">
                <a:moveTo>
                  <a:pt x="0" y="1341120"/>
                </a:moveTo>
                <a:lnTo>
                  <a:pt x="1244600" y="1341120"/>
                </a:lnTo>
                <a:lnTo>
                  <a:pt x="1244600" y="0"/>
                </a:lnTo>
                <a:lnTo>
                  <a:pt x="0" y="0"/>
                </a:lnTo>
                <a:lnTo>
                  <a:pt x="0" y="13411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12900" y="1171575"/>
            <a:ext cx="1666875" cy="502920"/>
          </a:xfrm>
          <a:custGeom>
            <a:avLst/>
            <a:gdLst/>
            <a:ahLst/>
            <a:cxnLst/>
            <a:rect l="l" t="t" r="r" b="b"/>
            <a:pathLst>
              <a:path w="1666875" h="502919">
                <a:moveTo>
                  <a:pt x="0" y="502920"/>
                </a:moveTo>
                <a:lnTo>
                  <a:pt x="1666875" y="502920"/>
                </a:lnTo>
                <a:lnTo>
                  <a:pt x="1666875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9775" y="1171575"/>
            <a:ext cx="1393825" cy="502920"/>
          </a:xfrm>
          <a:custGeom>
            <a:avLst/>
            <a:gdLst/>
            <a:ahLst/>
            <a:cxnLst/>
            <a:rect l="l" t="t" r="r" b="b"/>
            <a:pathLst>
              <a:path w="1393825" h="502919">
                <a:moveTo>
                  <a:pt x="0" y="502920"/>
                </a:moveTo>
                <a:lnTo>
                  <a:pt x="1393825" y="502920"/>
                </a:lnTo>
                <a:lnTo>
                  <a:pt x="1393825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73600" y="1171575"/>
            <a:ext cx="1703705" cy="502920"/>
          </a:xfrm>
          <a:custGeom>
            <a:avLst/>
            <a:gdLst/>
            <a:ahLst/>
            <a:cxnLst/>
            <a:rect l="l" t="t" r="r" b="b"/>
            <a:pathLst>
              <a:path w="1703704" h="502919">
                <a:moveTo>
                  <a:pt x="0" y="502920"/>
                </a:moveTo>
                <a:lnTo>
                  <a:pt x="1703451" y="502920"/>
                </a:lnTo>
                <a:lnTo>
                  <a:pt x="1703451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7051" y="1171575"/>
            <a:ext cx="1200150" cy="1341120"/>
          </a:xfrm>
          <a:custGeom>
            <a:avLst/>
            <a:gdLst/>
            <a:ahLst/>
            <a:cxnLst/>
            <a:rect l="l" t="t" r="r" b="b"/>
            <a:pathLst>
              <a:path w="1200150" h="1341120">
                <a:moveTo>
                  <a:pt x="0" y="1341120"/>
                </a:moveTo>
                <a:lnTo>
                  <a:pt x="1200150" y="1341120"/>
                </a:lnTo>
                <a:lnTo>
                  <a:pt x="1200150" y="0"/>
                </a:lnTo>
                <a:lnTo>
                  <a:pt x="0" y="0"/>
                </a:lnTo>
                <a:lnTo>
                  <a:pt x="0" y="13411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77201" y="1171575"/>
            <a:ext cx="3278504" cy="502920"/>
          </a:xfrm>
          <a:custGeom>
            <a:avLst/>
            <a:gdLst/>
            <a:ahLst/>
            <a:cxnLst/>
            <a:rect l="l" t="t" r="r" b="b"/>
            <a:pathLst>
              <a:path w="3278504" h="502919">
                <a:moveTo>
                  <a:pt x="0" y="502920"/>
                </a:moveTo>
                <a:lnTo>
                  <a:pt x="3278124" y="502920"/>
                </a:lnTo>
                <a:lnTo>
                  <a:pt x="3278124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5325" y="1171575"/>
            <a:ext cx="603250" cy="1341120"/>
          </a:xfrm>
          <a:custGeom>
            <a:avLst/>
            <a:gdLst/>
            <a:ahLst/>
            <a:cxnLst/>
            <a:rect l="l" t="t" r="r" b="b"/>
            <a:pathLst>
              <a:path w="603250" h="1341120">
                <a:moveTo>
                  <a:pt x="0" y="1341120"/>
                </a:moveTo>
                <a:lnTo>
                  <a:pt x="603250" y="1341120"/>
                </a:lnTo>
                <a:lnTo>
                  <a:pt x="603250" y="0"/>
                </a:lnTo>
                <a:lnTo>
                  <a:pt x="0" y="0"/>
                </a:lnTo>
                <a:lnTo>
                  <a:pt x="0" y="13411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58575" y="1171575"/>
            <a:ext cx="1343025" cy="1341120"/>
          </a:xfrm>
          <a:custGeom>
            <a:avLst/>
            <a:gdLst/>
            <a:ahLst/>
            <a:cxnLst/>
            <a:rect l="l" t="t" r="r" b="b"/>
            <a:pathLst>
              <a:path w="1343025" h="1341120">
                <a:moveTo>
                  <a:pt x="0" y="1341120"/>
                </a:moveTo>
                <a:lnTo>
                  <a:pt x="1343025" y="1341120"/>
                </a:lnTo>
                <a:lnTo>
                  <a:pt x="1343025" y="0"/>
                </a:lnTo>
                <a:lnTo>
                  <a:pt x="0" y="0"/>
                </a:lnTo>
                <a:lnTo>
                  <a:pt x="0" y="13411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12900" y="1674495"/>
            <a:ext cx="619125" cy="838200"/>
          </a:xfrm>
          <a:custGeom>
            <a:avLst/>
            <a:gdLst/>
            <a:ahLst/>
            <a:cxnLst/>
            <a:rect l="l" t="t" r="r" b="b"/>
            <a:pathLst>
              <a:path w="619125" h="838200">
                <a:moveTo>
                  <a:pt x="0" y="838200"/>
                </a:moveTo>
                <a:lnTo>
                  <a:pt x="619125" y="838200"/>
                </a:lnTo>
                <a:lnTo>
                  <a:pt x="619125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32025" y="1674495"/>
            <a:ext cx="1047750" cy="838200"/>
          </a:xfrm>
          <a:custGeom>
            <a:avLst/>
            <a:gdLst/>
            <a:ahLst/>
            <a:cxnLst/>
            <a:rect l="l" t="t" r="r" b="b"/>
            <a:pathLst>
              <a:path w="1047750" h="838200">
                <a:moveTo>
                  <a:pt x="0" y="838200"/>
                </a:moveTo>
                <a:lnTo>
                  <a:pt x="1047750" y="838200"/>
                </a:lnTo>
                <a:lnTo>
                  <a:pt x="1047750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79775" y="1674495"/>
            <a:ext cx="525780" cy="838200"/>
          </a:xfrm>
          <a:custGeom>
            <a:avLst/>
            <a:gdLst/>
            <a:ahLst/>
            <a:cxnLst/>
            <a:rect l="l" t="t" r="r" b="b"/>
            <a:pathLst>
              <a:path w="525779" h="838200">
                <a:moveTo>
                  <a:pt x="0" y="838200"/>
                </a:moveTo>
                <a:lnTo>
                  <a:pt x="525462" y="838200"/>
                </a:lnTo>
                <a:lnTo>
                  <a:pt x="525462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05301" y="1674495"/>
            <a:ext cx="868680" cy="838200"/>
          </a:xfrm>
          <a:custGeom>
            <a:avLst/>
            <a:gdLst/>
            <a:ahLst/>
            <a:cxnLst/>
            <a:rect l="l" t="t" r="r" b="b"/>
            <a:pathLst>
              <a:path w="868679" h="838200">
                <a:moveTo>
                  <a:pt x="0" y="838200"/>
                </a:moveTo>
                <a:lnTo>
                  <a:pt x="868362" y="838200"/>
                </a:lnTo>
                <a:lnTo>
                  <a:pt x="868362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73600" y="1674495"/>
            <a:ext cx="866775" cy="838200"/>
          </a:xfrm>
          <a:custGeom>
            <a:avLst/>
            <a:gdLst/>
            <a:ahLst/>
            <a:cxnLst/>
            <a:rect l="l" t="t" r="r" b="b"/>
            <a:pathLst>
              <a:path w="866775" h="838200">
                <a:moveTo>
                  <a:pt x="0" y="838200"/>
                </a:moveTo>
                <a:lnTo>
                  <a:pt x="866775" y="838200"/>
                </a:lnTo>
                <a:lnTo>
                  <a:pt x="866775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40375" y="1674495"/>
            <a:ext cx="836930" cy="838200"/>
          </a:xfrm>
          <a:custGeom>
            <a:avLst/>
            <a:gdLst/>
            <a:ahLst/>
            <a:cxnLst/>
            <a:rect l="l" t="t" r="r" b="b"/>
            <a:pathLst>
              <a:path w="836929" h="838200">
                <a:moveTo>
                  <a:pt x="0" y="838200"/>
                </a:moveTo>
                <a:lnTo>
                  <a:pt x="836612" y="838200"/>
                </a:lnTo>
                <a:lnTo>
                  <a:pt x="836612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77201" y="1674495"/>
            <a:ext cx="835025" cy="838200"/>
          </a:xfrm>
          <a:custGeom>
            <a:avLst/>
            <a:gdLst/>
            <a:ahLst/>
            <a:cxnLst/>
            <a:rect l="l" t="t" r="r" b="b"/>
            <a:pathLst>
              <a:path w="835025" h="838200">
                <a:moveTo>
                  <a:pt x="0" y="838200"/>
                </a:moveTo>
                <a:lnTo>
                  <a:pt x="835025" y="838200"/>
                </a:lnTo>
                <a:lnTo>
                  <a:pt x="835025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12226" y="1674495"/>
            <a:ext cx="1679575" cy="838200"/>
          </a:xfrm>
          <a:custGeom>
            <a:avLst/>
            <a:gdLst/>
            <a:ahLst/>
            <a:cxnLst/>
            <a:rect l="l" t="t" r="r" b="b"/>
            <a:pathLst>
              <a:path w="1679575" h="838200">
                <a:moveTo>
                  <a:pt x="0" y="838200"/>
                </a:moveTo>
                <a:lnTo>
                  <a:pt x="1679575" y="838200"/>
                </a:lnTo>
                <a:lnTo>
                  <a:pt x="1679575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091801" y="1674495"/>
            <a:ext cx="763905" cy="838200"/>
          </a:xfrm>
          <a:custGeom>
            <a:avLst/>
            <a:gdLst/>
            <a:ahLst/>
            <a:cxnLst/>
            <a:rect l="l" t="t" r="r" b="b"/>
            <a:pathLst>
              <a:path w="763904" h="838200">
                <a:moveTo>
                  <a:pt x="0" y="838200"/>
                </a:moveTo>
                <a:lnTo>
                  <a:pt x="763587" y="838200"/>
                </a:lnTo>
                <a:lnTo>
                  <a:pt x="763587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2512695"/>
            <a:ext cx="12801600" cy="167640"/>
          </a:xfrm>
          <a:custGeom>
            <a:avLst/>
            <a:gdLst/>
            <a:ahLst/>
            <a:cxnLst/>
            <a:rect l="l" t="t" r="r" b="b"/>
            <a:pathLst>
              <a:path w="12801600" h="167639">
                <a:moveTo>
                  <a:pt x="0" y="167640"/>
                </a:moveTo>
                <a:lnTo>
                  <a:pt x="12801600" y="167640"/>
                </a:lnTo>
                <a:lnTo>
                  <a:pt x="12801600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DAED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2680335"/>
            <a:ext cx="12801600" cy="167640"/>
          </a:xfrm>
          <a:custGeom>
            <a:avLst/>
            <a:gdLst/>
            <a:ahLst/>
            <a:cxnLst/>
            <a:rect l="l" t="t" r="r" b="b"/>
            <a:pathLst>
              <a:path w="12801600" h="167639">
                <a:moveTo>
                  <a:pt x="0" y="167640"/>
                </a:moveTo>
                <a:lnTo>
                  <a:pt x="12801600" y="167640"/>
                </a:lnTo>
                <a:lnTo>
                  <a:pt x="12801600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2847975"/>
            <a:ext cx="12801600" cy="167640"/>
          </a:xfrm>
          <a:custGeom>
            <a:avLst/>
            <a:gdLst/>
            <a:ahLst/>
            <a:cxnLst/>
            <a:rect l="l" t="t" r="r" b="b"/>
            <a:pathLst>
              <a:path w="12801600" h="167639">
                <a:moveTo>
                  <a:pt x="0" y="167640"/>
                </a:moveTo>
                <a:lnTo>
                  <a:pt x="12801600" y="167640"/>
                </a:lnTo>
                <a:lnTo>
                  <a:pt x="12801600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3686175"/>
            <a:ext cx="12801600" cy="167640"/>
          </a:xfrm>
          <a:custGeom>
            <a:avLst/>
            <a:gdLst/>
            <a:ahLst/>
            <a:cxnLst/>
            <a:rect l="l" t="t" r="r" b="b"/>
            <a:pathLst>
              <a:path w="12801600" h="167639">
                <a:moveTo>
                  <a:pt x="0" y="167639"/>
                </a:moveTo>
                <a:lnTo>
                  <a:pt x="12801600" y="167639"/>
                </a:lnTo>
                <a:lnTo>
                  <a:pt x="1280160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5865495"/>
            <a:ext cx="12801600" cy="167640"/>
          </a:xfrm>
          <a:custGeom>
            <a:avLst/>
            <a:gdLst/>
            <a:ahLst/>
            <a:cxnLst/>
            <a:rect l="l" t="t" r="r" b="b"/>
            <a:pathLst>
              <a:path w="12801600" h="167639">
                <a:moveTo>
                  <a:pt x="0" y="167639"/>
                </a:moveTo>
                <a:lnTo>
                  <a:pt x="12801600" y="167639"/>
                </a:lnTo>
                <a:lnTo>
                  <a:pt x="1280160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8060055"/>
            <a:ext cx="12801600" cy="167640"/>
          </a:xfrm>
          <a:custGeom>
            <a:avLst/>
            <a:gdLst/>
            <a:ahLst/>
            <a:cxnLst/>
            <a:rect l="l" t="t" r="r" b="b"/>
            <a:pathLst>
              <a:path w="12801600" h="167640">
                <a:moveTo>
                  <a:pt x="0" y="167640"/>
                </a:moveTo>
                <a:lnTo>
                  <a:pt x="12801600" y="167640"/>
                </a:lnTo>
                <a:lnTo>
                  <a:pt x="12801600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8227694"/>
            <a:ext cx="12801600" cy="167640"/>
          </a:xfrm>
          <a:custGeom>
            <a:avLst/>
            <a:gdLst/>
            <a:ahLst/>
            <a:cxnLst/>
            <a:rect l="l" t="t" r="r" b="b"/>
            <a:pathLst>
              <a:path w="12801600" h="167640">
                <a:moveTo>
                  <a:pt x="0" y="167639"/>
                </a:moveTo>
                <a:lnTo>
                  <a:pt x="12801600" y="167639"/>
                </a:lnTo>
                <a:lnTo>
                  <a:pt x="1280160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8973654"/>
            <a:ext cx="12801600" cy="167640"/>
          </a:xfrm>
          <a:custGeom>
            <a:avLst/>
            <a:gdLst/>
            <a:ahLst/>
            <a:cxnLst/>
            <a:rect l="l" t="t" r="r" b="b"/>
            <a:pathLst>
              <a:path w="12801600" h="167640">
                <a:moveTo>
                  <a:pt x="0" y="167640"/>
                </a:moveTo>
                <a:lnTo>
                  <a:pt x="12801600" y="167640"/>
                </a:lnTo>
                <a:lnTo>
                  <a:pt x="12801600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9141294"/>
            <a:ext cx="12801600" cy="167640"/>
          </a:xfrm>
          <a:custGeom>
            <a:avLst/>
            <a:gdLst/>
            <a:ahLst/>
            <a:cxnLst/>
            <a:rect l="l" t="t" r="r" b="b"/>
            <a:pathLst>
              <a:path w="12801600" h="167640">
                <a:moveTo>
                  <a:pt x="0" y="167639"/>
                </a:moveTo>
                <a:lnTo>
                  <a:pt x="12801600" y="167639"/>
                </a:lnTo>
                <a:lnTo>
                  <a:pt x="1280160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8300" y="1165225"/>
            <a:ext cx="0" cy="1353820"/>
          </a:xfrm>
          <a:custGeom>
            <a:avLst/>
            <a:gdLst/>
            <a:ahLst/>
            <a:cxnLst/>
            <a:rect l="l" t="t" r="r" b="b"/>
            <a:pathLst>
              <a:path h="1353820">
                <a:moveTo>
                  <a:pt x="0" y="0"/>
                </a:moveTo>
                <a:lnTo>
                  <a:pt x="0" y="13538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8300" y="3009264"/>
            <a:ext cx="0" cy="515620"/>
          </a:xfrm>
          <a:custGeom>
            <a:avLst/>
            <a:gdLst/>
            <a:ahLst/>
            <a:cxnLst/>
            <a:rect l="l" t="t" r="r" b="b"/>
            <a:pathLst>
              <a:path h="515620">
                <a:moveTo>
                  <a:pt x="0" y="0"/>
                </a:moveTo>
                <a:lnTo>
                  <a:pt x="0" y="51561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8300" y="3847465"/>
            <a:ext cx="0" cy="1521460"/>
          </a:xfrm>
          <a:custGeom>
            <a:avLst/>
            <a:gdLst/>
            <a:ahLst/>
            <a:cxnLst/>
            <a:rect l="l" t="t" r="r" b="b"/>
            <a:pathLst>
              <a:path h="1521460">
                <a:moveTo>
                  <a:pt x="0" y="0"/>
                </a:moveTo>
                <a:lnTo>
                  <a:pt x="0" y="152146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8300" y="6026784"/>
            <a:ext cx="0" cy="1155700"/>
          </a:xfrm>
          <a:custGeom>
            <a:avLst/>
            <a:gdLst/>
            <a:ahLst/>
            <a:cxnLst/>
            <a:rect l="l" t="t" r="r" b="b"/>
            <a:pathLst>
              <a:path h="1155700">
                <a:moveTo>
                  <a:pt x="0" y="0"/>
                </a:moveTo>
                <a:lnTo>
                  <a:pt x="0" y="11557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8300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12900" y="1165225"/>
            <a:ext cx="0" cy="1353820"/>
          </a:xfrm>
          <a:custGeom>
            <a:avLst/>
            <a:gdLst/>
            <a:ahLst/>
            <a:cxnLst/>
            <a:rect l="l" t="t" r="r" b="b"/>
            <a:pathLst>
              <a:path h="1353820">
                <a:moveTo>
                  <a:pt x="0" y="0"/>
                </a:moveTo>
                <a:lnTo>
                  <a:pt x="0" y="13538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12900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12900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12900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12900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12900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232025" y="1668145"/>
            <a:ext cx="0" cy="850900"/>
          </a:xfrm>
          <a:custGeom>
            <a:avLst/>
            <a:gdLst/>
            <a:ahLst/>
            <a:cxnLst/>
            <a:rect l="l" t="t" r="r" b="b"/>
            <a:pathLst>
              <a:path h="850900">
                <a:moveTo>
                  <a:pt x="0" y="0"/>
                </a:moveTo>
                <a:lnTo>
                  <a:pt x="0" y="8509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232025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32025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32025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32025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32025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279775" y="1165225"/>
            <a:ext cx="0" cy="1353820"/>
          </a:xfrm>
          <a:custGeom>
            <a:avLst/>
            <a:gdLst/>
            <a:ahLst/>
            <a:cxnLst/>
            <a:rect l="l" t="t" r="r" b="b"/>
            <a:pathLst>
              <a:path h="1353820">
                <a:moveTo>
                  <a:pt x="0" y="0"/>
                </a:moveTo>
                <a:lnTo>
                  <a:pt x="0" y="13538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79775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79775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279775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279775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279775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805301" y="1668145"/>
            <a:ext cx="0" cy="850900"/>
          </a:xfrm>
          <a:custGeom>
            <a:avLst/>
            <a:gdLst/>
            <a:ahLst/>
            <a:cxnLst/>
            <a:rect l="l" t="t" r="r" b="b"/>
            <a:pathLst>
              <a:path h="850900">
                <a:moveTo>
                  <a:pt x="0" y="0"/>
                </a:moveTo>
                <a:lnTo>
                  <a:pt x="0" y="8509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05301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05301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805301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805301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805301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673600" y="1165225"/>
            <a:ext cx="0" cy="1353820"/>
          </a:xfrm>
          <a:custGeom>
            <a:avLst/>
            <a:gdLst/>
            <a:ahLst/>
            <a:cxnLst/>
            <a:rect l="l" t="t" r="r" b="b"/>
            <a:pathLst>
              <a:path h="1353820">
                <a:moveTo>
                  <a:pt x="0" y="0"/>
                </a:moveTo>
                <a:lnTo>
                  <a:pt x="0" y="13538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673600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673600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673600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673600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673600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40375" y="1668145"/>
            <a:ext cx="0" cy="850900"/>
          </a:xfrm>
          <a:custGeom>
            <a:avLst/>
            <a:gdLst/>
            <a:ahLst/>
            <a:cxnLst/>
            <a:rect l="l" t="t" r="r" b="b"/>
            <a:pathLst>
              <a:path h="850900">
                <a:moveTo>
                  <a:pt x="0" y="0"/>
                </a:moveTo>
                <a:lnTo>
                  <a:pt x="0" y="8509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540375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540375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540375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540375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540375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377051" y="1165225"/>
            <a:ext cx="0" cy="1353820"/>
          </a:xfrm>
          <a:custGeom>
            <a:avLst/>
            <a:gdLst/>
            <a:ahLst/>
            <a:cxnLst/>
            <a:rect l="l" t="t" r="r" b="b"/>
            <a:pathLst>
              <a:path h="1353820">
                <a:moveTo>
                  <a:pt x="0" y="0"/>
                </a:moveTo>
                <a:lnTo>
                  <a:pt x="0" y="13538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377051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377051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377051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377051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377051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577201" y="1165225"/>
            <a:ext cx="0" cy="1353820"/>
          </a:xfrm>
          <a:custGeom>
            <a:avLst/>
            <a:gdLst/>
            <a:ahLst/>
            <a:cxnLst/>
            <a:rect l="l" t="t" r="r" b="b"/>
            <a:pathLst>
              <a:path h="1353820">
                <a:moveTo>
                  <a:pt x="0" y="0"/>
                </a:moveTo>
                <a:lnTo>
                  <a:pt x="0" y="13538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577201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577201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577201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577201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77201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412226" y="1668145"/>
            <a:ext cx="0" cy="850900"/>
          </a:xfrm>
          <a:custGeom>
            <a:avLst/>
            <a:gdLst/>
            <a:ahLst/>
            <a:cxnLst/>
            <a:rect l="l" t="t" r="r" b="b"/>
            <a:pathLst>
              <a:path h="850900">
                <a:moveTo>
                  <a:pt x="0" y="0"/>
                </a:moveTo>
                <a:lnTo>
                  <a:pt x="0" y="8509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412226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412226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412226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412226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412226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091801" y="1668145"/>
            <a:ext cx="0" cy="850900"/>
          </a:xfrm>
          <a:custGeom>
            <a:avLst/>
            <a:gdLst/>
            <a:ahLst/>
            <a:cxnLst/>
            <a:rect l="l" t="t" r="r" b="b"/>
            <a:pathLst>
              <a:path h="850900">
                <a:moveTo>
                  <a:pt x="0" y="0"/>
                </a:moveTo>
                <a:lnTo>
                  <a:pt x="0" y="8509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091801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091801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091801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091801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091801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855325" y="1165225"/>
            <a:ext cx="0" cy="1353820"/>
          </a:xfrm>
          <a:custGeom>
            <a:avLst/>
            <a:gdLst/>
            <a:ahLst/>
            <a:cxnLst/>
            <a:rect l="l" t="t" r="r" b="b"/>
            <a:pathLst>
              <a:path h="1353820">
                <a:moveTo>
                  <a:pt x="0" y="0"/>
                </a:moveTo>
                <a:lnTo>
                  <a:pt x="0" y="13538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855325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0855325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855325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0855325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855325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1458575" y="1165225"/>
            <a:ext cx="0" cy="1353820"/>
          </a:xfrm>
          <a:custGeom>
            <a:avLst/>
            <a:gdLst/>
            <a:ahLst/>
            <a:cxnLst/>
            <a:rect l="l" t="t" r="r" b="b"/>
            <a:pathLst>
              <a:path h="1353820">
                <a:moveTo>
                  <a:pt x="0" y="0"/>
                </a:moveTo>
                <a:lnTo>
                  <a:pt x="0" y="13538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1610975" y="3009264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325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1610975" y="3847465"/>
            <a:ext cx="0" cy="2024380"/>
          </a:xfrm>
          <a:custGeom>
            <a:avLst/>
            <a:gdLst/>
            <a:ahLst/>
            <a:cxnLst/>
            <a:rect l="l" t="t" r="r" b="b"/>
            <a:pathLst>
              <a:path h="2024379">
                <a:moveTo>
                  <a:pt x="0" y="0"/>
                </a:moveTo>
                <a:lnTo>
                  <a:pt x="0" y="202438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1610975" y="602678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6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610975" y="8388984"/>
            <a:ext cx="0" cy="591185"/>
          </a:xfrm>
          <a:custGeom>
            <a:avLst/>
            <a:gdLst/>
            <a:ahLst/>
            <a:cxnLst/>
            <a:rect l="l" t="t" r="r" b="b"/>
            <a:pathLst>
              <a:path h="591184">
                <a:moveTo>
                  <a:pt x="0" y="0"/>
                </a:moveTo>
                <a:lnTo>
                  <a:pt x="0" y="59103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1610975" y="9302584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0"/>
                </a:moveTo>
                <a:lnTo>
                  <a:pt x="0" y="29861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06550" y="1674495"/>
            <a:ext cx="4777105" cy="0"/>
          </a:xfrm>
          <a:custGeom>
            <a:avLst/>
            <a:gdLst/>
            <a:ahLst/>
            <a:cxnLst/>
            <a:rect l="l" t="t" r="r" b="b"/>
            <a:pathLst>
              <a:path w="4777105">
                <a:moveTo>
                  <a:pt x="0" y="0"/>
                </a:moveTo>
                <a:lnTo>
                  <a:pt x="477685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570851" y="1674495"/>
            <a:ext cx="3291204" cy="0"/>
          </a:xfrm>
          <a:custGeom>
            <a:avLst/>
            <a:gdLst/>
            <a:ahLst/>
            <a:cxnLst/>
            <a:rect l="l" t="t" r="r" b="b"/>
            <a:pathLst>
              <a:path w="3291204">
                <a:moveTo>
                  <a:pt x="0" y="0"/>
                </a:moveTo>
                <a:lnTo>
                  <a:pt x="329082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0" y="2512695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0" y="2673985"/>
            <a:ext cx="12801600" cy="12700"/>
          </a:xfrm>
          <a:custGeom>
            <a:avLst/>
            <a:gdLst/>
            <a:ahLst/>
            <a:cxnLst/>
            <a:rect l="l" t="t" r="r" b="b"/>
            <a:pathLst>
              <a:path w="12801600" h="12700">
                <a:moveTo>
                  <a:pt x="0" y="12700"/>
                </a:moveTo>
                <a:lnTo>
                  <a:pt x="12801600" y="12700"/>
                </a:lnTo>
                <a:lnTo>
                  <a:pt x="128016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0" y="2841625"/>
            <a:ext cx="12801600" cy="12700"/>
          </a:xfrm>
          <a:custGeom>
            <a:avLst/>
            <a:gdLst/>
            <a:ahLst/>
            <a:cxnLst/>
            <a:rect l="l" t="t" r="r" b="b"/>
            <a:pathLst>
              <a:path w="12801600" h="12700">
                <a:moveTo>
                  <a:pt x="0" y="12700"/>
                </a:moveTo>
                <a:lnTo>
                  <a:pt x="12801600" y="12700"/>
                </a:lnTo>
                <a:lnTo>
                  <a:pt x="128016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0" y="3015614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0" y="3518534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0" y="3686175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0" y="3853815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0" y="4356734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0" y="4859654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0" y="5362575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0" y="5865495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0" y="6033134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0" y="6414134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0" y="6795134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0" y="7176134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0" y="7679055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0" y="8060055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0" y="8221344"/>
            <a:ext cx="12801600" cy="12700"/>
          </a:xfrm>
          <a:custGeom>
            <a:avLst/>
            <a:gdLst/>
            <a:ahLst/>
            <a:cxnLst/>
            <a:rect l="l" t="t" r="r" b="b"/>
            <a:pathLst>
              <a:path w="12801600" h="12700">
                <a:moveTo>
                  <a:pt x="0" y="12699"/>
                </a:moveTo>
                <a:lnTo>
                  <a:pt x="12801600" y="12699"/>
                </a:lnTo>
                <a:lnTo>
                  <a:pt x="12801600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0" y="8395334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0" y="8973667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0" y="9134944"/>
            <a:ext cx="12801600" cy="12700"/>
          </a:xfrm>
          <a:custGeom>
            <a:avLst/>
            <a:gdLst/>
            <a:ahLst/>
            <a:cxnLst/>
            <a:rect l="l" t="t" r="r" b="b"/>
            <a:pathLst>
              <a:path w="12801600" h="12700">
                <a:moveTo>
                  <a:pt x="0" y="12699"/>
                </a:moveTo>
                <a:lnTo>
                  <a:pt x="12801600" y="12699"/>
                </a:lnTo>
                <a:lnTo>
                  <a:pt x="12801600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0" y="9308934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175" y="1165225"/>
            <a:ext cx="0" cy="8435975"/>
          </a:xfrm>
          <a:custGeom>
            <a:avLst/>
            <a:gdLst/>
            <a:ahLst/>
            <a:cxnLst/>
            <a:rect l="l" t="t" r="r" b="b"/>
            <a:pathLst>
              <a:path h="8435975">
                <a:moveTo>
                  <a:pt x="0" y="0"/>
                </a:moveTo>
                <a:lnTo>
                  <a:pt x="0" y="843597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2798425" y="1165225"/>
            <a:ext cx="0" cy="8435975"/>
          </a:xfrm>
          <a:custGeom>
            <a:avLst/>
            <a:gdLst/>
            <a:ahLst/>
            <a:cxnLst/>
            <a:rect l="l" t="t" r="r" b="b"/>
            <a:pathLst>
              <a:path h="8435975">
                <a:moveTo>
                  <a:pt x="0" y="0"/>
                </a:moveTo>
                <a:lnTo>
                  <a:pt x="0" y="843597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0" y="1171575"/>
            <a:ext cx="128016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76911" y="2173731"/>
            <a:ext cx="214629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7305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№  п/п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541426" y="1754631"/>
            <a:ext cx="89852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Наименование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719198" y="1167638"/>
            <a:ext cx="145415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Привлечение </a:t>
            </a:r>
            <a:r>
              <a:rPr sz="1100" dirty="0">
                <a:latin typeface="Times New Roman"/>
                <a:cs typeface="Times New Roman"/>
              </a:rPr>
              <a:t>в  </a:t>
            </a:r>
            <a:r>
              <a:rPr sz="1100" spc="-5" dirty="0">
                <a:latin typeface="Times New Roman"/>
                <a:cs typeface="Times New Roman"/>
              </a:rPr>
              <a:t>соответствии </a:t>
            </a:r>
            <a:r>
              <a:rPr sz="1100" dirty="0">
                <a:latin typeface="Times New Roman"/>
                <a:cs typeface="Times New Roman"/>
              </a:rPr>
              <a:t>с</a:t>
            </a:r>
            <a:r>
              <a:rPr sz="1100" spc="-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планами  применения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3543046" y="1251711"/>
            <a:ext cx="86677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10" dirty="0">
                <a:latin typeface="Times New Roman"/>
                <a:cs typeface="Times New Roman"/>
              </a:rPr>
              <a:t>П</a:t>
            </a:r>
            <a:r>
              <a:rPr sz="1100" dirty="0">
                <a:latin typeface="Times New Roman"/>
                <a:cs typeface="Times New Roman"/>
              </a:rPr>
              <a:t>р</a:t>
            </a:r>
            <a:r>
              <a:rPr sz="1100" spc="-10" dirty="0">
                <a:latin typeface="Times New Roman"/>
                <a:cs typeface="Times New Roman"/>
              </a:rPr>
              <a:t>ив</a:t>
            </a:r>
            <a:r>
              <a:rPr sz="1100" dirty="0">
                <a:latin typeface="Times New Roman"/>
                <a:cs typeface="Times New Roman"/>
              </a:rPr>
              <a:t>лекалось</a:t>
            </a:r>
            <a:endParaRPr sz="11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фактически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4920488" y="1335531"/>
            <a:ext cx="121221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Нормативное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время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6545960" y="1670811"/>
            <a:ext cx="86296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8590" marR="5080" indent="-136525">
              <a:lnSpc>
                <a:spcPct val="100000"/>
              </a:lnSpc>
            </a:pPr>
            <a:r>
              <a:rPr sz="1100" spc="-10" dirty="0">
                <a:latin typeface="Times New Roman"/>
                <a:cs typeface="Times New Roman"/>
              </a:rPr>
              <a:t>Н</a:t>
            </a:r>
            <a:r>
              <a:rPr sz="1100" dirty="0">
                <a:latin typeface="Times New Roman"/>
                <a:cs typeface="Times New Roman"/>
              </a:rPr>
              <a:t>орма</a:t>
            </a:r>
            <a:r>
              <a:rPr sz="1100" spc="-5" dirty="0">
                <a:latin typeface="Times New Roman"/>
                <a:cs typeface="Times New Roman"/>
              </a:rPr>
              <a:t>т</a:t>
            </a:r>
            <a:r>
              <a:rPr sz="1100" dirty="0">
                <a:latin typeface="Times New Roman"/>
                <a:cs typeface="Times New Roman"/>
              </a:rPr>
              <a:t>и</a:t>
            </a:r>
            <a:r>
              <a:rPr sz="1100" spc="-10" dirty="0">
                <a:latin typeface="Times New Roman"/>
                <a:cs typeface="Times New Roman"/>
              </a:rPr>
              <a:t>в</a:t>
            </a:r>
            <a:r>
              <a:rPr sz="1100" dirty="0">
                <a:latin typeface="Times New Roman"/>
                <a:cs typeface="Times New Roman"/>
              </a:rPr>
              <a:t>ный  </a:t>
            </a:r>
            <a:r>
              <a:rPr sz="1100" spc="-5" dirty="0">
                <a:latin typeface="Times New Roman"/>
                <a:cs typeface="Times New Roman"/>
              </a:rPr>
              <a:t>документ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635110" y="1335531"/>
            <a:ext cx="116332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Время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показателей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10915268" y="1503171"/>
            <a:ext cx="486409" cy="683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895" marR="5080" indent="-36830" algn="just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Расстоя  </a:t>
            </a:r>
            <a:r>
              <a:rPr sz="1100" spc="-5" dirty="0">
                <a:latin typeface="Times New Roman"/>
                <a:cs typeface="Times New Roman"/>
              </a:rPr>
              <a:t>ние </a:t>
            </a:r>
            <a:r>
              <a:rPr sz="1100" dirty="0">
                <a:latin typeface="Times New Roman"/>
                <a:cs typeface="Times New Roman"/>
              </a:rPr>
              <a:t>до  места</a:t>
            </a:r>
            <a:endParaRPr sz="1100">
              <a:latin typeface="Times New Roman"/>
              <a:cs typeface="Times New Roman"/>
            </a:endParaRPr>
          </a:p>
          <a:p>
            <a:pPr marL="149225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ЧС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11709018" y="1670811"/>
            <a:ext cx="845819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335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Недостатки в  реагиро</a:t>
            </a:r>
            <a:r>
              <a:rPr sz="1100" spc="-10" dirty="0">
                <a:latin typeface="Times New Roman"/>
                <a:cs typeface="Times New Roman"/>
              </a:rPr>
              <a:t>в</a:t>
            </a:r>
            <a:r>
              <a:rPr sz="1100" dirty="0">
                <a:latin typeface="Times New Roman"/>
                <a:cs typeface="Times New Roman"/>
              </a:rPr>
              <a:t>ан</a:t>
            </a:r>
            <a:r>
              <a:rPr sz="1100" spc="-5" dirty="0">
                <a:latin typeface="Times New Roman"/>
                <a:cs typeface="Times New Roman"/>
              </a:rPr>
              <a:t>и</a:t>
            </a:r>
            <a:r>
              <a:rPr sz="1100" dirty="0">
                <a:latin typeface="Times New Roman"/>
                <a:cs typeface="Times New Roman"/>
              </a:rPr>
              <a:t>и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824354" y="2006092"/>
            <a:ext cx="1974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л</a:t>
            </a:r>
            <a:r>
              <a:rPr sz="1100" spc="5" dirty="0">
                <a:latin typeface="Times New Roman"/>
                <a:cs typeface="Times New Roman"/>
              </a:rPr>
              <a:t>/</a:t>
            </a:r>
            <a:r>
              <a:rPr sz="1100" dirty="0">
                <a:latin typeface="Times New Roman"/>
                <a:cs typeface="Times New Roman"/>
              </a:rPr>
              <a:t>с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2629280" y="2006092"/>
            <a:ext cx="2546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тех.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3443985" y="2006092"/>
            <a:ext cx="1974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л</a:t>
            </a:r>
            <a:r>
              <a:rPr sz="1100" spc="5" dirty="0">
                <a:latin typeface="Times New Roman"/>
                <a:cs typeface="Times New Roman"/>
              </a:rPr>
              <a:t>/</a:t>
            </a:r>
            <a:r>
              <a:rPr sz="1100" dirty="0">
                <a:latin typeface="Times New Roman"/>
                <a:cs typeface="Times New Roman"/>
              </a:rPr>
              <a:t>с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4113021" y="2006092"/>
            <a:ext cx="2546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тех.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4877561" y="2006092"/>
            <a:ext cx="46037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5" dirty="0">
                <a:latin typeface="Times New Roman"/>
                <a:cs typeface="Times New Roman"/>
              </a:rPr>
              <a:t>у</a:t>
            </a:r>
            <a:r>
              <a:rPr sz="1100" dirty="0">
                <a:latin typeface="Times New Roman"/>
                <a:cs typeface="Times New Roman"/>
              </a:rPr>
              <a:t>быт</a:t>
            </a:r>
            <a:r>
              <a:rPr sz="1100" spc="-10" dirty="0">
                <a:latin typeface="Times New Roman"/>
                <a:cs typeface="Times New Roman"/>
              </a:rPr>
              <a:t>и</a:t>
            </a:r>
            <a:r>
              <a:rPr sz="1100" dirty="0">
                <a:latin typeface="Times New Roman"/>
                <a:cs typeface="Times New Roman"/>
              </a:rPr>
              <a:t>я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5653278" y="2006092"/>
            <a:ext cx="61150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прибытия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7641081" y="1838452"/>
            <a:ext cx="70739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Получение  </a:t>
            </a:r>
            <a:r>
              <a:rPr sz="1100" dirty="0">
                <a:latin typeface="Times New Roman"/>
                <a:cs typeface="Times New Roman"/>
              </a:rPr>
              <a:t>и</a:t>
            </a:r>
            <a:r>
              <a:rPr sz="1100" spc="-10" dirty="0">
                <a:latin typeface="Times New Roman"/>
                <a:cs typeface="Times New Roman"/>
              </a:rPr>
              <a:t>н</a:t>
            </a:r>
            <a:r>
              <a:rPr sz="1100" dirty="0">
                <a:latin typeface="Times New Roman"/>
                <a:cs typeface="Times New Roman"/>
              </a:rPr>
              <a:t>форма</a:t>
            </a:r>
            <a:r>
              <a:rPr sz="1100" spc="-5" dirty="0">
                <a:latin typeface="Times New Roman"/>
                <a:cs typeface="Times New Roman"/>
              </a:rPr>
              <a:t>ц</a:t>
            </a:r>
            <a:r>
              <a:rPr sz="1100" dirty="0">
                <a:latin typeface="Times New Roman"/>
                <a:cs typeface="Times New Roman"/>
              </a:rPr>
              <a:t>и  и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8816085" y="2006092"/>
            <a:ext cx="87312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Время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убытия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10168508" y="1922271"/>
            <a:ext cx="61150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3505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Время  пр</a:t>
            </a:r>
            <a:r>
              <a:rPr sz="1100" spc="-10" dirty="0">
                <a:latin typeface="Times New Roman"/>
                <a:cs typeface="Times New Roman"/>
              </a:rPr>
              <a:t>и</a:t>
            </a:r>
            <a:r>
              <a:rPr sz="1100" dirty="0">
                <a:latin typeface="Times New Roman"/>
                <a:cs typeface="Times New Roman"/>
              </a:rPr>
              <a:t>быт</a:t>
            </a:r>
            <a:r>
              <a:rPr sz="1100" spc="-10" dirty="0">
                <a:latin typeface="Times New Roman"/>
                <a:cs typeface="Times New Roman"/>
              </a:rPr>
              <a:t>и</a:t>
            </a:r>
            <a:r>
              <a:rPr sz="1100" dirty="0">
                <a:latin typeface="Times New Roman"/>
                <a:cs typeface="Times New Roman"/>
              </a:rPr>
              <a:t>я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5294121" y="2509011"/>
            <a:ext cx="221234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3900" marR="5080" indent="-711835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Функциональные подсистемы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РСЧС  МЧС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России</a:t>
            </a:r>
            <a:endParaRPr sz="1100">
              <a:latin typeface="Times New Roman"/>
              <a:cs typeface="Times New Roman"/>
            </a:endParaRPr>
          </a:p>
          <a:p>
            <a:pPr marL="57785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Органы повседневного</a:t>
            </a:r>
            <a:r>
              <a:rPr sz="1100" spc="-6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управления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136347" y="317982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675538" y="3011932"/>
            <a:ext cx="6292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ОГ</a:t>
            </a:r>
            <a:r>
              <a:rPr sz="1100" spc="-8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ЦУКС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874647" y="317982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2708529" y="317982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3507994" y="317982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4204461" y="317982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5023865" y="3179826"/>
            <a:ext cx="1657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10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5924550" y="3095752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6446901" y="3011932"/>
            <a:ext cx="106108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Приказ МЧС  России </a:t>
            </a:r>
            <a:r>
              <a:rPr sz="1100" spc="5" dirty="0">
                <a:latin typeface="Times New Roman"/>
                <a:cs typeface="Times New Roman"/>
              </a:rPr>
              <a:t>№ </a:t>
            </a:r>
            <a:r>
              <a:rPr sz="1100" dirty="0">
                <a:latin typeface="Times New Roman"/>
                <a:cs typeface="Times New Roman"/>
              </a:rPr>
              <a:t>123 от  25.02.2013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335991" y="3515105"/>
            <a:ext cx="9404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Times New Roman"/>
                <a:cs typeface="Times New Roman"/>
              </a:rPr>
              <a:t>Всего за</a:t>
            </a:r>
            <a:r>
              <a:rPr sz="1100" b="1" spc="-10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ОПУ: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1874647" y="3515105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2708529" y="3515105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4204461" y="3515105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5624829" y="3682746"/>
            <a:ext cx="155257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Территориальные</a:t>
            </a:r>
            <a:r>
              <a:rPr sz="1100" spc="-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органы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136347" y="401802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606958" y="3850385"/>
            <a:ext cx="76644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ОГ </a:t>
            </a:r>
            <a:r>
              <a:rPr sz="1100" dirty="0">
                <a:latin typeface="Times New Roman"/>
                <a:cs typeface="Times New Roman"/>
              </a:rPr>
              <a:t>ГУ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МЧС</a:t>
            </a:r>
            <a:endParaRPr sz="11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России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1874647" y="401802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2708529" y="401802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3507994" y="401802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4204461" y="401802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4898897" y="4018026"/>
            <a:ext cx="41592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30/120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5924550" y="401802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6446901" y="3850385"/>
            <a:ext cx="106108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Приказ МЧС  России №</a:t>
            </a:r>
            <a:r>
              <a:rPr sz="1100" spc="-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123</a:t>
            </a:r>
            <a:r>
              <a:rPr sz="1100" spc="2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  25.02.2013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136347" y="452094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550570" y="4353305"/>
            <a:ext cx="87884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810" algn="ctr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ОГ </a:t>
            </a:r>
            <a:r>
              <a:rPr sz="1100" dirty="0">
                <a:latin typeface="Times New Roman"/>
                <a:cs typeface="Times New Roman"/>
              </a:rPr>
              <a:t>пожарно-  спасательно</a:t>
            </a:r>
            <a:r>
              <a:rPr sz="1100" spc="-10" dirty="0">
                <a:latin typeface="Times New Roman"/>
                <a:cs typeface="Times New Roman"/>
              </a:rPr>
              <a:t>г</a:t>
            </a:r>
            <a:r>
              <a:rPr sz="1100" dirty="0">
                <a:latin typeface="Times New Roman"/>
                <a:cs typeface="Times New Roman"/>
              </a:rPr>
              <a:t>о  гарнизона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1874647" y="452094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2708529" y="452094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3507994" y="452094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4204461" y="452094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4933950" y="4520946"/>
            <a:ext cx="34544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10/60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5924550" y="452094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6446901" y="4353305"/>
            <a:ext cx="106108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Приказ МЧС  России №</a:t>
            </a:r>
            <a:r>
              <a:rPr sz="1100" spc="-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123</a:t>
            </a:r>
            <a:r>
              <a:rPr sz="1100" spc="2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  25.02.2013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136347" y="502424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576478" y="4856226"/>
            <a:ext cx="82740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ОШ </a:t>
            </a:r>
            <a:r>
              <a:rPr sz="1100" dirty="0">
                <a:latin typeface="Times New Roman"/>
                <a:cs typeface="Times New Roman"/>
              </a:rPr>
              <a:t>ГУ</a:t>
            </a:r>
            <a:r>
              <a:rPr sz="1100" spc="-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МЧС</a:t>
            </a:r>
            <a:endParaRPr sz="110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России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1839595" y="5024246"/>
            <a:ext cx="1657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21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2708529" y="502424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3507994" y="502424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4204461" y="502424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4898897" y="5024246"/>
            <a:ext cx="41592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30/120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5924550" y="502424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6446901" y="4856226"/>
            <a:ext cx="106108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Приказ МЧС  России </a:t>
            </a:r>
            <a:r>
              <a:rPr sz="1100" spc="5" dirty="0">
                <a:latin typeface="Times New Roman"/>
                <a:cs typeface="Times New Roman"/>
              </a:rPr>
              <a:t>№ </a:t>
            </a:r>
            <a:r>
              <a:rPr sz="1100" dirty="0">
                <a:latin typeface="Times New Roman"/>
                <a:cs typeface="Times New Roman"/>
              </a:rPr>
              <a:t>123 от  25.02.2013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223215" y="5359527"/>
            <a:ext cx="1166495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</a:pPr>
            <a:r>
              <a:rPr sz="1100" b="1" dirty="0">
                <a:latin typeface="Times New Roman"/>
                <a:cs typeface="Times New Roman"/>
              </a:rPr>
              <a:t>Всего за  тер</a:t>
            </a:r>
            <a:r>
              <a:rPr sz="1100" b="1" spc="-5" dirty="0">
                <a:latin typeface="Times New Roman"/>
                <a:cs typeface="Times New Roman"/>
              </a:rPr>
              <a:t>р</a:t>
            </a:r>
            <a:r>
              <a:rPr sz="1100" b="1" dirty="0">
                <a:latin typeface="Times New Roman"/>
                <a:cs typeface="Times New Roman"/>
              </a:rPr>
              <a:t>ито</a:t>
            </a:r>
            <a:r>
              <a:rPr sz="1100" b="1" spc="-5" dirty="0">
                <a:latin typeface="Times New Roman"/>
                <a:cs typeface="Times New Roman"/>
              </a:rPr>
              <a:t>р</a:t>
            </a:r>
            <a:r>
              <a:rPr sz="1100" b="1" dirty="0">
                <a:latin typeface="Times New Roman"/>
                <a:cs typeface="Times New Roman"/>
              </a:rPr>
              <a:t>иальные  органы: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1839595" y="5527166"/>
            <a:ext cx="1657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27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2708529" y="552716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3507994" y="552716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4204461" y="552716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5072634" y="544334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5924550" y="552716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6942581" y="544334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5408421" y="5862446"/>
            <a:ext cx="198437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Силы и средства ликвидации</a:t>
            </a:r>
            <a:r>
              <a:rPr sz="1100" spc="-1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ЧС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136347" y="6136766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507898" y="6030086"/>
            <a:ext cx="966469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</a:pPr>
            <a:r>
              <a:rPr sz="1100" spc="-10" dirty="0">
                <a:latin typeface="Times New Roman"/>
                <a:cs typeface="Times New Roman"/>
              </a:rPr>
              <a:t>Аэ</a:t>
            </a:r>
            <a:r>
              <a:rPr sz="1100" dirty="0">
                <a:latin typeface="Times New Roman"/>
                <a:cs typeface="Times New Roman"/>
              </a:rPr>
              <a:t>ромоб</a:t>
            </a:r>
            <a:r>
              <a:rPr sz="1100" spc="-5" dirty="0">
                <a:latin typeface="Times New Roman"/>
                <a:cs typeface="Times New Roman"/>
              </a:rPr>
              <a:t>и</a:t>
            </a:r>
            <a:r>
              <a:rPr sz="1100" dirty="0">
                <a:latin typeface="Times New Roman"/>
                <a:cs typeface="Times New Roman"/>
              </a:rPr>
              <a:t>льная  </a:t>
            </a:r>
            <a:r>
              <a:rPr sz="1100" spc="-5" dirty="0">
                <a:latin typeface="Times New Roman"/>
                <a:cs typeface="Times New Roman"/>
              </a:rPr>
              <a:t>группировка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1804161" y="6136766"/>
            <a:ext cx="23622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100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2673476" y="6136766"/>
            <a:ext cx="1657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16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3507994" y="613676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4204461" y="613676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4988814" y="6136766"/>
            <a:ext cx="23622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5924550" y="6136766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6451472" y="6052946"/>
            <a:ext cx="105092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270" marR="5080" indent="-116205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Приказ ГУ</a:t>
            </a:r>
            <a:r>
              <a:rPr sz="1100" spc="-8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№416  от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20.09.2016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83007" y="6517767"/>
            <a:ext cx="20066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1.1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523138" y="6411086"/>
            <a:ext cx="935990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4325" marR="5080" indent="-302260">
              <a:lnSpc>
                <a:spcPct val="100000"/>
              </a:lnSpc>
            </a:pPr>
            <a:r>
              <a:rPr sz="1100" spc="-10" dirty="0">
                <a:latin typeface="Times New Roman"/>
                <a:cs typeface="Times New Roman"/>
              </a:rPr>
              <a:t>П</a:t>
            </a:r>
            <a:r>
              <a:rPr sz="1100" dirty="0">
                <a:latin typeface="Times New Roman"/>
                <a:cs typeface="Times New Roman"/>
              </a:rPr>
              <a:t>одра</a:t>
            </a:r>
            <a:r>
              <a:rPr sz="1100" spc="-5" dirty="0">
                <a:latin typeface="Times New Roman"/>
                <a:cs typeface="Times New Roman"/>
              </a:rPr>
              <a:t>з</a:t>
            </a:r>
            <a:r>
              <a:rPr sz="1100" dirty="0">
                <a:latin typeface="Times New Roman"/>
                <a:cs typeface="Times New Roman"/>
              </a:rPr>
              <a:t>деления  </a:t>
            </a:r>
            <a:r>
              <a:rPr sz="1100" spc="-5" dirty="0">
                <a:latin typeface="Times New Roman"/>
                <a:cs typeface="Times New Roman"/>
              </a:rPr>
              <a:t>ФПС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1888363" y="6517767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2720720" y="6517767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3507994" y="6517767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4204461" y="6517767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5058917" y="6517767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5785865" y="6517767"/>
            <a:ext cx="34544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10/20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6602348" y="6433946"/>
            <a:ext cx="75120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690" marR="5080" indent="-47625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ФЗ №123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  22.07.2008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83007" y="6899020"/>
            <a:ext cx="20066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1.2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523138" y="6792086"/>
            <a:ext cx="935990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10" dirty="0">
                <a:latin typeface="Times New Roman"/>
                <a:cs typeface="Times New Roman"/>
              </a:rPr>
              <a:t>П</a:t>
            </a:r>
            <a:r>
              <a:rPr sz="1100" dirty="0">
                <a:latin typeface="Times New Roman"/>
                <a:cs typeface="Times New Roman"/>
              </a:rPr>
              <a:t>одра</a:t>
            </a:r>
            <a:r>
              <a:rPr sz="1100" spc="-5" dirty="0">
                <a:latin typeface="Times New Roman"/>
                <a:cs typeface="Times New Roman"/>
              </a:rPr>
              <a:t>з</a:t>
            </a:r>
            <a:r>
              <a:rPr sz="1100" dirty="0">
                <a:latin typeface="Times New Roman"/>
                <a:cs typeface="Times New Roman"/>
              </a:rPr>
              <a:t>деления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spc="-10" dirty="0">
                <a:latin typeface="Times New Roman"/>
                <a:cs typeface="Times New Roman"/>
              </a:rPr>
              <a:t>ППС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1839595" y="6899020"/>
            <a:ext cx="1657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51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2708529" y="6899020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6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3507994" y="6899020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4204461" y="6899020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5058917" y="6899020"/>
            <a:ext cx="958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5785865" y="6899020"/>
            <a:ext cx="34607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10/20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6602348" y="6814946"/>
            <a:ext cx="75120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ФЗ №123</a:t>
            </a:r>
            <a:r>
              <a:rPr sz="1100" spc="-9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</a:t>
            </a:r>
            <a:endParaRPr sz="1100">
              <a:latin typeface="Times New Roman"/>
              <a:cs typeface="Times New Roman"/>
            </a:endParaRPr>
          </a:p>
          <a:p>
            <a:pPr marL="59690">
              <a:lnSpc>
                <a:spcPct val="100000"/>
              </a:lnSpc>
            </a:pPr>
            <a:r>
              <a:rPr sz="1100" spc="-5" dirty="0">
                <a:latin typeface="Times New Roman"/>
                <a:cs typeface="Times New Roman"/>
              </a:rPr>
              <a:t>22.07.2008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110439" y="7173341"/>
            <a:ext cx="1390650" cy="515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</a:pPr>
            <a:r>
              <a:rPr sz="1100" b="1" dirty="0">
                <a:latin typeface="Times New Roman"/>
                <a:cs typeface="Times New Roman"/>
              </a:rPr>
              <a:t>Всего за силы и  средства</a:t>
            </a:r>
            <a:r>
              <a:rPr sz="1100" b="1" spc="-8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ликвидации  </a:t>
            </a:r>
            <a:r>
              <a:rPr sz="1100" b="1" spc="-5" dirty="0">
                <a:latin typeface="Times New Roman"/>
                <a:cs typeface="Times New Roman"/>
              </a:rPr>
              <a:t>ЧС: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1804161" y="7340981"/>
            <a:ext cx="23622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151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2673476" y="7340981"/>
            <a:ext cx="1657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22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3507994" y="734098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4204461" y="734098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5072634" y="734098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5924550" y="734098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6942581" y="734098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89103" y="7676260"/>
            <a:ext cx="143256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Times New Roman"/>
                <a:cs typeface="Times New Roman"/>
              </a:rPr>
              <a:t>Всего за МЧС</a:t>
            </a:r>
            <a:r>
              <a:rPr sz="1100" b="1" spc="-9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России: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1804161" y="7782941"/>
            <a:ext cx="23622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181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2673476" y="7782941"/>
            <a:ext cx="1657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25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3507994" y="778294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4204461" y="778294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5072634" y="778294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5924550" y="778294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6942581" y="778294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5007609" y="8057260"/>
            <a:ext cx="278701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МВД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России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Силы и средства ликвидации ЧС МВД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России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133299" y="8392566"/>
            <a:ext cx="13468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Times New Roman"/>
                <a:cs typeface="Times New Roman"/>
              </a:rPr>
              <a:t>Подразделения</a:t>
            </a:r>
            <a:r>
              <a:rPr sz="1100" b="1" spc="-10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МВД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1839595" y="8598001"/>
            <a:ext cx="1657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34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2673476" y="8598001"/>
            <a:ext cx="16573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15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3507994" y="851418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4204461" y="8514181"/>
            <a:ext cx="72390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5004053" y="8602268"/>
            <a:ext cx="116268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58825" algn="l"/>
              </a:tabLst>
            </a:pPr>
            <a:r>
              <a:rPr sz="1100" dirty="0">
                <a:latin typeface="Times New Roman"/>
                <a:cs typeface="Times New Roman"/>
              </a:rPr>
              <a:t>5/7	60/120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6491096" y="8384488"/>
            <a:ext cx="973455" cy="590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14999"/>
              </a:lnSpc>
            </a:pPr>
            <a:r>
              <a:rPr sz="1100" dirty="0">
                <a:latin typeface="Times New Roman"/>
                <a:cs typeface="Times New Roman"/>
              </a:rPr>
              <a:t>Приказ МВД</a:t>
            </a:r>
            <a:r>
              <a:rPr sz="1100" spc="-1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№  363дсп от  24.03.2015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425602" y="8971076"/>
            <a:ext cx="7543165" cy="683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031875" algn="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Минздрав</a:t>
            </a:r>
            <a:r>
              <a:rPr sz="1100" spc="-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России</a:t>
            </a:r>
            <a:endParaRPr sz="1100">
              <a:latin typeface="Times New Roman"/>
              <a:cs typeface="Times New Roman"/>
            </a:endParaRPr>
          </a:p>
          <a:p>
            <a:pPr marL="4406265" algn="ctr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Силы и средства ликвидации ЧС </a:t>
            </a:r>
            <a:r>
              <a:rPr sz="1100" spc="-5" dirty="0">
                <a:latin typeface="Times New Roman"/>
                <a:cs typeface="Times New Roman"/>
              </a:rPr>
              <a:t>Минздрава</a:t>
            </a:r>
            <a:r>
              <a:rPr sz="1100" spc="-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России</a:t>
            </a:r>
            <a:endParaRPr sz="1100">
              <a:latin typeface="Times New Roman"/>
              <a:cs typeface="Times New Roman"/>
            </a:endParaRPr>
          </a:p>
          <a:p>
            <a:pPr marL="12700" marR="6417945" indent="31242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Бригада  спец</a:t>
            </a:r>
            <a:r>
              <a:rPr sz="1100" spc="-5" dirty="0">
                <a:latin typeface="Times New Roman"/>
                <a:cs typeface="Times New Roman"/>
              </a:rPr>
              <a:t>и</a:t>
            </a:r>
            <a:r>
              <a:rPr sz="1100" dirty="0">
                <a:latin typeface="Times New Roman"/>
                <a:cs typeface="Times New Roman"/>
              </a:rPr>
              <a:t>али</a:t>
            </a:r>
            <a:r>
              <a:rPr sz="1100" spc="-5" dirty="0">
                <a:latin typeface="Times New Roman"/>
                <a:cs typeface="Times New Roman"/>
              </a:rPr>
              <a:t>з</a:t>
            </a:r>
            <a:r>
              <a:rPr sz="1100" dirty="0">
                <a:latin typeface="Times New Roman"/>
                <a:cs typeface="Times New Roman"/>
              </a:rPr>
              <a:t>иро</a:t>
            </a:r>
            <a:r>
              <a:rPr sz="1100" spc="-10" dirty="0">
                <a:latin typeface="Times New Roman"/>
                <a:cs typeface="Times New Roman"/>
              </a:rPr>
              <a:t>в</a:t>
            </a:r>
            <a:r>
              <a:rPr sz="1100" dirty="0">
                <a:latin typeface="Times New Roman"/>
                <a:cs typeface="Times New Roman"/>
              </a:rPr>
              <a:t>анн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12100686" y="40131"/>
            <a:ext cx="485775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5.2.</a:t>
            </a:r>
            <a:endParaRPr sz="1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9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288"/>
            <a:ext cx="12801600" cy="1231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9116" y="0"/>
            <a:ext cx="10244328" cy="13548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801600" cy="1228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5988" y="38861"/>
            <a:ext cx="9926320" cy="108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59</a:t>
            </a:r>
            <a:endParaRPr sz="2000" dirty="0">
              <a:latin typeface="Arial"/>
              <a:cs typeface="Arial"/>
            </a:endParaRPr>
          </a:p>
          <a:p>
            <a:pPr marL="2540" algn="ctr">
              <a:lnSpc>
                <a:spcPts val="2390"/>
              </a:lnSpc>
            </a:pPr>
            <a:r>
              <a:rPr sz="20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(ведомость привлечения </a:t>
            </a:r>
            <a:r>
              <a:rPr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сил и</a:t>
            </a:r>
            <a:r>
              <a:rPr sz="2000" b="1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средств)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2912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43100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20950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95726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49776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78426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23001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61201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05826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32951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12351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467975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41100" y="4343400"/>
            <a:ext cx="0" cy="5257800"/>
          </a:xfrm>
          <a:custGeom>
            <a:avLst/>
            <a:gdLst/>
            <a:ahLst/>
            <a:cxnLst/>
            <a:rect l="l" t="t" r="r" b="b"/>
            <a:pathLst>
              <a:path h="5257800">
                <a:moveTo>
                  <a:pt x="0" y="0"/>
                </a:moveTo>
                <a:lnTo>
                  <a:pt x="0" y="525779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75" y="1371600"/>
            <a:ext cx="0" cy="8229600"/>
          </a:xfrm>
          <a:custGeom>
            <a:avLst/>
            <a:gdLst/>
            <a:ahLst/>
            <a:cxnLst/>
            <a:rect l="l" t="t" r="r" b="b"/>
            <a:pathLst>
              <a:path h="8229600">
                <a:moveTo>
                  <a:pt x="0" y="0"/>
                </a:moveTo>
                <a:lnTo>
                  <a:pt x="0" y="8229596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798425" y="1371600"/>
            <a:ext cx="0" cy="8229600"/>
          </a:xfrm>
          <a:custGeom>
            <a:avLst/>
            <a:gdLst/>
            <a:ahLst/>
            <a:cxnLst/>
            <a:rect l="l" t="t" r="r" b="b"/>
            <a:pathLst>
              <a:path h="8229600">
                <a:moveTo>
                  <a:pt x="0" y="0"/>
                </a:moveTo>
                <a:lnTo>
                  <a:pt x="0" y="8229596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0" y="1371600"/>
          <a:ext cx="12795248" cy="81432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4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8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44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71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556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731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98120">
                <a:tc gridSpan="14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Территориальные подсистемы</a:t>
                      </a:r>
                      <a:r>
                        <a:rPr sz="13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РСЧС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 gridSpan="14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Координационные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органы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4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КЧС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ОПБ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56210" marR="150495" algn="ctr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00" spc="-4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ниц</a:t>
                      </a:r>
                      <a:r>
                        <a:rPr sz="1300" spc="1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льн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300" spc="-40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образования 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субъекта РФ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6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8925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424815" algn="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90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 indent="-21590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0170" marR="83185" indent="10795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Правительства  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Брянской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области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18.07.16</a:t>
                      </a:r>
                      <a:r>
                        <a:rPr sz="13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№382-п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39">
                <a:tc gridSpan="2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b="1" spc="-10" dirty="0">
                          <a:latin typeface="Times New Roman"/>
                          <a:cs typeface="Times New Roman"/>
                        </a:rPr>
                        <a:t>Всего за КЧС </a:t>
                      </a:r>
                      <a:r>
                        <a:rPr sz="13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b="1" spc="-5" dirty="0">
                          <a:latin typeface="Times New Roman"/>
                          <a:cs typeface="Times New Roman"/>
                        </a:rPr>
                        <a:t>ОПБ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10" dirty="0">
                          <a:latin typeface="Times New Roman"/>
                          <a:cs typeface="Times New Roman"/>
                        </a:rPr>
                        <a:t>субъекта: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6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03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120">
                <a:tc gridSpan="14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Органы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повседневного</a:t>
                      </a:r>
                      <a:r>
                        <a:rPr sz="13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управления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indent="24130">
                        <a:lnSpc>
                          <a:spcPts val="1475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ЕДДС</a:t>
                      </a:r>
                      <a:r>
                        <a:rPr sz="13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субъекта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Администрации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0322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 indent="-21590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0170" marR="83185" indent="10795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Правительства  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Брянской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области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18.07.16</a:t>
                      </a:r>
                      <a:r>
                        <a:rPr sz="13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№382-п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19">
                <a:tc gridSpan="2">
                  <a:txBody>
                    <a:bodyPr/>
                    <a:lstStyle/>
                    <a:p>
                      <a:pPr marL="387985">
                        <a:lnSpc>
                          <a:spcPts val="1475"/>
                        </a:lnSpc>
                      </a:pPr>
                      <a:r>
                        <a:rPr sz="1300" b="1" spc="-10" dirty="0">
                          <a:latin typeface="Times New Roman"/>
                          <a:cs typeface="Times New Roman"/>
                        </a:rPr>
                        <a:t>Всего за</a:t>
                      </a:r>
                      <a:r>
                        <a:rPr sz="13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b="1" spc="-5" dirty="0">
                          <a:latin typeface="Times New Roman"/>
                          <a:cs typeface="Times New Roman"/>
                        </a:rPr>
                        <a:t>ЕДДС: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3225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035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20">
                <a:tc gridSpan="14"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Силы и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средства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ликвидации</a:t>
                      </a:r>
                      <a:r>
                        <a:rPr sz="13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ЧС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24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Медицинская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служба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13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8925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90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 indent="-21590">
                        <a:lnSpc>
                          <a:spcPts val="1475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0170" marR="83185" indent="10795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Правительства  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Брянской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области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18.07.16</a:t>
                      </a:r>
                      <a:r>
                        <a:rPr sz="13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№382-п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0"/>
                        </a:lnSpc>
                      </a:pP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Коммунальная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служба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10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8925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402590" algn="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5/7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17804" algn="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30/60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48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6990" marR="12573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Правительства  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Брянской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области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18.07.16</a:t>
                      </a:r>
                      <a:r>
                        <a:rPr sz="13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№382-п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24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ts val="1480"/>
                        </a:lnSpc>
                      </a:pP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Газовая</a:t>
                      </a:r>
                      <a:r>
                        <a:rPr sz="13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служба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12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8925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402590" algn="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5/7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17804" algn="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30/60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48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6990" marR="12573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Правительства  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Брянской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области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18.07.16</a:t>
                      </a:r>
                      <a:r>
                        <a:rPr sz="13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№382-п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Ремонтно-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6520" marR="89535" algn="ctr">
                        <a:lnSpc>
                          <a:spcPct val="100000"/>
                        </a:lnSpc>
                      </a:pP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300" spc="3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сс</a:t>
                      </a:r>
                      <a:r>
                        <a:rPr sz="13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анов</a:t>
                      </a:r>
                      <a:r>
                        <a:rPr sz="13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тельны 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е бригады</a:t>
                      </a:r>
                      <a:r>
                        <a:rPr sz="13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ООО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«Брянскоблэлектро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»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89255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401955" algn="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5/7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175895" algn="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60/120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 marR="831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Постановление 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Правительства  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Брянской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области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18.07.16</a:t>
                      </a:r>
                      <a:r>
                        <a:rPr sz="13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№382-п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ГУП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3660" marR="68580" algn="ctr">
                        <a:lnSpc>
                          <a:spcPct val="100000"/>
                        </a:lnSpc>
                      </a:pP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Брянск</a:t>
                      </a:r>
                      <a:r>
                        <a:rPr sz="1300" spc="-7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00" spc="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300" spc="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э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не  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рго»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7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8925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424815" algn="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60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 indent="-21590">
                        <a:lnSpc>
                          <a:spcPts val="148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0170" marR="83185" indent="10795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Правительства  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Брянской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области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18.07.16</a:t>
                      </a:r>
                      <a:r>
                        <a:rPr sz="13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№382-п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6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492759" marR="228600" indent="-25781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300" spc="3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соп</a:t>
                      </a:r>
                      <a:r>
                        <a:rPr sz="1300" spc="-3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жарная  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служба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10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89255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80035">
                        <a:lnSpc>
                          <a:spcPct val="10000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438150" algn="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2729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20/40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 indent="-21590">
                        <a:lnSpc>
                          <a:spcPts val="1480"/>
                        </a:lnSpc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Постановление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Правительства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Брянской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10" dirty="0">
                          <a:latin typeface="Times New Roman"/>
                          <a:cs typeface="Times New Roman"/>
                        </a:rPr>
                        <a:t>области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Times New Roman"/>
                          <a:cs typeface="Times New Roman"/>
                        </a:rPr>
                        <a:t>18.07.16</a:t>
                      </a:r>
                      <a:r>
                        <a:rPr sz="13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№382-п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11909806" y="95884"/>
            <a:ext cx="7442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5.2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855913"/>
            <a:ext cx="12801600" cy="3365500"/>
          </a:xfrm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lIns="127908" tIns="63959" rIns="127908" bIns="63959"/>
          <a:lstStyle/>
          <a:p>
            <a:pPr defTabSz="1277938" eaLnBrk="1" hangingPunct="1">
              <a:defRPr/>
            </a:pPr>
            <a:endParaRPr lang="ru-RU" sz="5500" b="1" i="1" u="sng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63" y="157163"/>
            <a:ext cx="2335212" cy="2019300"/>
            <a:chOff x="373" y="1752"/>
            <a:chExt cx="1786" cy="1388"/>
          </a:xfrm>
        </p:grpSpPr>
        <p:sp>
          <p:nvSpPr>
            <p:cNvPr id="1037" name="AutoShape 6"/>
            <p:cNvSpPr>
              <a:spLocks noChangeArrowheads="1"/>
            </p:cNvSpPr>
            <p:nvPr/>
          </p:nvSpPr>
          <p:spPr bwMode="auto">
            <a:xfrm>
              <a:off x="441" y="1819"/>
              <a:ext cx="75" cy="247"/>
            </a:xfrm>
            <a:prstGeom prst="can">
              <a:avLst>
                <a:gd name="adj" fmla="val 3202"/>
              </a:avLst>
            </a:prstGeom>
            <a:gradFill rotWithShape="0">
              <a:gsLst>
                <a:gs pos="0">
                  <a:srgbClr val="B77113"/>
                </a:gs>
                <a:gs pos="50000">
                  <a:srgbClr val="D6AD84"/>
                </a:gs>
                <a:gs pos="100000">
                  <a:srgbClr val="B77113"/>
                </a:gs>
              </a:gsLst>
              <a:lin ang="0" scaled="1"/>
            </a:gradFill>
            <a:ln w="3175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038" name="Freeform 7"/>
            <p:cNvSpPr>
              <a:spLocks/>
            </p:cNvSpPr>
            <p:nvPr/>
          </p:nvSpPr>
          <p:spPr bwMode="auto">
            <a:xfrm>
              <a:off x="489" y="1759"/>
              <a:ext cx="764" cy="246"/>
            </a:xfrm>
            <a:custGeom>
              <a:avLst/>
              <a:gdLst>
                <a:gd name="T0" fmla="*/ 0 w 1193"/>
                <a:gd name="T1" fmla="*/ 0 h 973"/>
                <a:gd name="T2" fmla="*/ 1 w 1193"/>
                <a:gd name="T3" fmla="*/ 0 h 973"/>
                <a:gd name="T4" fmla="*/ 1 w 1193"/>
                <a:gd name="T5" fmla="*/ 0 h 973"/>
                <a:gd name="T6" fmla="*/ 1 w 1193"/>
                <a:gd name="T7" fmla="*/ 0 h 973"/>
                <a:gd name="T8" fmla="*/ 1 w 1193"/>
                <a:gd name="T9" fmla="*/ 0 h 973"/>
                <a:gd name="T10" fmla="*/ 1 w 1193"/>
                <a:gd name="T11" fmla="*/ 0 h 973"/>
                <a:gd name="T12" fmla="*/ 1 w 1193"/>
                <a:gd name="T13" fmla="*/ 0 h 973"/>
                <a:gd name="T14" fmla="*/ 1 w 1193"/>
                <a:gd name="T15" fmla="*/ 0 h 973"/>
                <a:gd name="T16" fmla="*/ 1 w 1193"/>
                <a:gd name="T17" fmla="*/ 0 h 973"/>
                <a:gd name="T18" fmla="*/ 1 w 1193"/>
                <a:gd name="T19" fmla="*/ 0 h 973"/>
                <a:gd name="T20" fmla="*/ 1 w 1193"/>
                <a:gd name="T21" fmla="*/ 0 h 973"/>
                <a:gd name="T22" fmla="*/ 1 w 1193"/>
                <a:gd name="T23" fmla="*/ 0 h 973"/>
                <a:gd name="T24" fmla="*/ 1 w 1193"/>
                <a:gd name="T25" fmla="*/ 0 h 973"/>
                <a:gd name="T26" fmla="*/ 1 w 1193"/>
                <a:gd name="T27" fmla="*/ 0 h 973"/>
                <a:gd name="T28" fmla="*/ 1 w 1193"/>
                <a:gd name="T29" fmla="*/ 0 h 973"/>
                <a:gd name="T30" fmla="*/ 1 w 1193"/>
                <a:gd name="T31" fmla="*/ 0 h 973"/>
                <a:gd name="T32" fmla="*/ 1 w 1193"/>
                <a:gd name="T33" fmla="*/ 0 h 973"/>
                <a:gd name="T34" fmla="*/ 1 w 1193"/>
                <a:gd name="T35" fmla="*/ 0 h 973"/>
                <a:gd name="T36" fmla="*/ 1 w 1193"/>
                <a:gd name="T37" fmla="*/ 0 h 973"/>
                <a:gd name="T38" fmla="*/ 1 w 1193"/>
                <a:gd name="T39" fmla="*/ 0 h 973"/>
                <a:gd name="T40" fmla="*/ 1 w 1193"/>
                <a:gd name="T41" fmla="*/ 0 h 973"/>
                <a:gd name="T42" fmla="*/ 1 w 1193"/>
                <a:gd name="T43" fmla="*/ 0 h 973"/>
                <a:gd name="T44" fmla="*/ 1 w 1193"/>
                <a:gd name="T45" fmla="*/ 0 h 973"/>
                <a:gd name="T46" fmla="*/ 1 w 1193"/>
                <a:gd name="T47" fmla="*/ 0 h 973"/>
                <a:gd name="T48" fmla="*/ 1 w 1193"/>
                <a:gd name="T49" fmla="*/ 0 h 973"/>
                <a:gd name="T50" fmla="*/ 1 w 1193"/>
                <a:gd name="T51" fmla="*/ 0 h 973"/>
                <a:gd name="T52" fmla="*/ 1 w 1193"/>
                <a:gd name="T53" fmla="*/ 0 h 973"/>
                <a:gd name="T54" fmla="*/ 1 w 1193"/>
                <a:gd name="T55" fmla="*/ 0 h 973"/>
                <a:gd name="T56" fmla="*/ 1 w 1193"/>
                <a:gd name="T57" fmla="*/ 0 h 973"/>
                <a:gd name="T58" fmla="*/ 1 w 1193"/>
                <a:gd name="T59" fmla="*/ 0 h 973"/>
                <a:gd name="T60" fmla="*/ 1 w 1193"/>
                <a:gd name="T61" fmla="*/ 0 h 973"/>
                <a:gd name="T62" fmla="*/ 1 w 1193"/>
                <a:gd name="T63" fmla="*/ 0 h 973"/>
                <a:gd name="T64" fmla="*/ 1 w 1193"/>
                <a:gd name="T65" fmla="*/ 0 h 973"/>
                <a:gd name="T66" fmla="*/ 1 w 1193"/>
                <a:gd name="T67" fmla="*/ 0 h 973"/>
                <a:gd name="T68" fmla="*/ 1 w 1193"/>
                <a:gd name="T69" fmla="*/ 0 h 973"/>
                <a:gd name="T70" fmla="*/ 1 w 1193"/>
                <a:gd name="T71" fmla="*/ 0 h 973"/>
                <a:gd name="T72" fmla="*/ 1 w 1193"/>
                <a:gd name="T73" fmla="*/ 0 h 973"/>
                <a:gd name="T74" fmla="*/ 1 w 1193"/>
                <a:gd name="T75" fmla="*/ 0 h 973"/>
                <a:gd name="T76" fmla="*/ 1 w 1193"/>
                <a:gd name="T77" fmla="*/ 0 h 973"/>
                <a:gd name="T78" fmla="*/ 1 w 1193"/>
                <a:gd name="T79" fmla="*/ 0 h 973"/>
                <a:gd name="T80" fmla="*/ 1 w 1193"/>
                <a:gd name="T81" fmla="*/ 0 h 973"/>
                <a:gd name="T82" fmla="*/ 1 w 1193"/>
                <a:gd name="T83" fmla="*/ 0 h 973"/>
                <a:gd name="T84" fmla="*/ 1 w 1193"/>
                <a:gd name="T85" fmla="*/ 0 h 973"/>
                <a:gd name="T86" fmla="*/ 0 w 1193"/>
                <a:gd name="T87" fmla="*/ 0 h 9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3"/>
                <a:gd name="T133" fmla="*/ 0 h 973"/>
                <a:gd name="T134" fmla="*/ 1193 w 1193"/>
                <a:gd name="T135" fmla="*/ 973 h 9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3" h="973">
                  <a:moveTo>
                    <a:pt x="0" y="169"/>
                  </a:moveTo>
                  <a:lnTo>
                    <a:pt x="36" y="134"/>
                  </a:lnTo>
                  <a:lnTo>
                    <a:pt x="74" y="106"/>
                  </a:lnTo>
                  <a:lnTo>
                    <a:pt x="120" y="79"/>
                  </a:lnTo>
                  <a:lnTo>
                    <a:pt x="181" y="48"/>
                  </a:lnTo>
                  <a:lnTo>
                    <a:pt x="248" y="21"/>
                  </a:lnTo>
                  <a:lnTo>
                    <a:pt x="320" y="8"/>
                  </a:lnTo>
                  <a:lnTo>
                    <a:pt x="378" y="4"/>
                  </a:lnTo>
                  <a:lnTo>
                    <a:pt x="451" y="0"/>
                  </a:lnTo>
                  <a:lnTo>
                    <a:pt x="542" y="0"/>
                  </a:lnTo>
                  <a:lnTo>
                    <a:pt x="622" y="4"/>
                  </a:lnTo>
                  <a:lnTo>
                    <a:pt x="710" y="17"/>
                  </a:lnTo>
                  <a:lnTo>
                    <a:pt x="764" y="29"/>
                  </a:lnTo>
                  <a:lnTo>
                    <a:pt x="827" y="58"/>
                  </a:lnTo>
                  <a:lnTo>
                    <a:pt x="893" y="89"/>
                  </a:lnTo>
                  <a:lnTo>
                    <a:pt x="935" y="120"/>
                  </a:lnTo>
                  <a:lnTo>
                    <a:pt x="931" y="126"/>
                  </a:lnTo>
                  <a:lnTo>
                    <a:pt x="972" y="202"/>
                  </a:lnTo>
                  <a:lnTo>
                    <a:pt x="976" y="227"/>
                  </a:lnTo>
                  <a:lnTo>
                    <a:pt x="985" y="304"/>
                  </a:lnTo>
                  <a:lnTo>
                    <a:pt x="1010" y="416"/>
                  </a:lnTo>
                  <a:lnTo>
                    <a:pt x="1038" y="532"/>
                  </a:lnTo>
                  <a:lnTo>
                    <a:pt x="1080" y="681"/>
                  </a:lnTo>
                  <a:lnTo>
                    <a:pt x="1143" y="838"/>
                  </a:lnTo>
                  <a:lnTo>
                    <a:pt x="1176" y="923"/>
                  </a:lnTo>
                  <a:lnTo>
                    <a:pt x="1193" y="973"/>
                  </a:lnTo>
                  <a:lnTo>
                    <a:pt x="1130" y="919"/>
                  </a:lnTo>
                  <a:lnTo>
                    <a:pt x="1068" y="869"/>
                  </a:lnTo>
                  <a:lnTo>
                    <a:pt x="976" y="816"/>
                  </a:lnTo>
                  <a:lnTo>
                    <a:pt x="873" y="767"/>
                  </a:lnTo>
                  <a:lnTo>
                    <a:pt x="777" y="730"/>
                  </a:lnTo>
                  <a:lnTo>
                    <a:pt x="677" y="703"/>
                  </a:lnTo>
                  <a:lnTo>
                    <a:pt x="569" y="681"/>
                  </a:lnTo>
                  <a:lnTo>
                    <a:pt x="456" y="677"/>
                  </a:lnTo>
                  <a:lnTo>
                    <a:pt x="344" y="691"/>
                  </a:lnTo>
                  <a:lnTo>
                    <a:pt x="229" y="713"/>
                  </a:lnTo>
                  <a:lnTo>
                    <a:pt x="124" y="744"/>
                  </a:lnTo>
                  <a:lnTo>
                    <a:pt x="128" y="686"/>
                  </a:lnTo>
                  <a:lnTo>
                    <a:pt x="120" y="597"/>
                  </a:lnTo>
                  <a:lnTo>
                    <a:pt x="99" y="493"/>
                  </a:lnTo>
                  <a:lnTo>
                    <a:pt x="78" y="399"/>
                  </a:lnTo>
                  <a:lnTo>
                    <a:pt x="48" y="304"/>
                  </a:lnTo>
                  <a:lnTo>
                    <a:pt x="19" y="219"/>
                  </a:lnTo>
                  <a:lnTo>
                    <a:pt x="0" y="169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39" name="Freeform 8"/>
            <p:cNvSpPr>
              <a:spLocks/>
            </p:cNvSpPr>
            <p:nvPr/>
          </p:nvSpPr>
          <p:spPr bwMode="auto">
            <a:xfrm>
              <a:off x="485" y="2382"/>
              <a:ext cx="980" cy="246"/>
            </a:xfrm>
            <a:custGeom>
              <a:avLst/>
              <a:gdLst>
                <a:gd name="T0" fmla="*/ 1 w 1532"/>
                <a:gd name="T1" fmla="*/ 0 h 807"/>
                <a:gd name="T2" fmla="*/ 1 w 1532"/>
                <a:gd name="T3" fmla="*/ 0 h 807"/>
                <a:gd name="T4" fmla="*/ 1 w 1532"/>
                <a:gd name="T5" fmla="*/ 0 h 807"/>
                <a:gd name="T6" fmla="*/ 1 w 1532"/>
                <a:gd name="T7" fmla="*/ 0 h 807"/>
                <a:gd name="T8" fmla="*/ 1 w 1532"/>
                <a:gd name="T9" fmla="*/ 0 h 807"/>
                <a:gd name="T10" fmla="*/ 1 w 1532"/>
                <a:gd name="T11" fmla="*/ 0 h 807"/>
                <a:gd name="T12" fmla="*/ 1 w 1532"/>
                <a:gd name="T13" fmla="*/ 0 h 807"/>
                <a:gd name="T14" fmla="*/ 1 w 1532"/>
                <a:gd name="T15" fmla="*/ 0 h 807"/>
                <a:gd name="T16" fmla="*/ 1 w 1532"/>
                <a:gd name="T17" fmla="*/ 0 h 807"/>
                <a:gd name="T18" fmla="*/ 1 w 1532"/>
                <a:gd name="T19" fmla="*/ 0 h 807"/>
                <a:gd name="T20" fmla="*/ 1 w 1532"/>
                <a:gd name="T21" fmla="*/ 0 h 807"/>
                <a:gd name="T22" fmla="*/ 1 w 1532"/>
                <a:gd name="T23" fmla="*/ 0 h 807"/>
                <a:gd name="T24" fmla="*/ 1 w 1532"/>
                <a:gd name="T25" fmla="*/ 0 h 807"/>
                <a:gd name="T26" fmla="*/ 1 w 1532"/>
                <a:gd name="T27" fmla="*/ 0 h 807"/>
                <a:gd name="T28" fmla="*/ 1 w 1532"/>
                <a:gd name="T29" fmla="*/ 0 h 807"/>
                <a:gd name="T30" fmla="*/ 1 w 1532"/>
                <a:gd name="T31" fmla="*/ 0 h 807"/>
                <a:gd name="T32" fmla="*/ 1 w 1532"/>
                <a:gd name="T33" fmla="*/ 0 h 807"/>
                <a:gd name="T34" fmla="*/ 1 w 1532"/>
                <a:gd name="T35" fmla="*/ 0 h 807"/>
                <a:gd name="T36" fmla="*/ 1 w 1532"/>
                <a:gd name="T37" fmla="*/ 0 h 807"/>
                <a:gd name="T38" fmla="*/ 1 w 1532"/>
                <a:gd name="T39" fmla="*/ 0 h 807"/>
                <a:gd name="T40" fmla="*/ 1 w 1532"/>
                <a:gd name="T41" fmla="*/ 0 h 807"/>
                <a:gd name="T42" fmla="*/ 1 w 1532"/>
                <a:gd name="T43" fmla="*/ 0 h 807"/>
                <a:gd name="T44" fmla="*/ 0 w 1532"/>
                <a:gd name="T45" fmla="*/ 0 h 807"/>
                <a:gd name="T46" fmla="*/ 1 w 1532"/>
                <a:gd name="T47" fmla="*/ 0 h 807"/>
                <a:gd name="T48" fmla="*/ 1 w 1532"/>
                <a:gd name="T49" fmla="*/ 0 h 807"/>
                <a:gd name="T50" fmla="*/ 1 w 1532"/>
                <a:gd name="T51" fmla="*/ 0 h 807"/>
                <a:gd name="T52" fmla="*/ 1 w 1532"/>
                <a:gd name="T53" fmla="*/ 0 h 807"/>
                <a:gd name="T54" fmla="*/ 1 w 1532"/>
                <a:gd name="T55" fmla="*/ 0 h 807"/>
                <a:gd name="T56" fmla="*/ 1 w 1532"/>
                <a:gd name="T57" fmla="*/ 0 h 8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32"/>
                <a:gd name="T88" fmla="*/ 0 h 807"/>
                <a:gd name="T89" fmla="*/ 1532 w 1532"/>
                <a:gd name="T90" fmla="*/ 807 h 8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32" h="807">
                  <a:moveTo>
                    <a:pt x="130" y="62"/>
                  </a:moveTo>
                  <a:lnTo>
                    <a:pt x="234" y="26"/>
                  </a:lnTo>
                  <a:lnTo>
                    <a:pt x="330" y="4"/>
                  </a:lnTo>
                  <a:lnTo>
                    <a:pt x="429" y="0"/>
                  </a:lnTo>
                  <a:lnTo>
                    <a:pt x="525" y="8"/>
                  </a:lnTo>
                  <a:lnTo>
                    <a:pt x="600" y="17"/>
                  </a:lnTo>
                  <a:lnTo>
                    <a:pt x="713" y="53"/>
                  </a:lnTo>
                  <a:lnTo>
                    <a:pt x="958" y="129"/>
                  </a:lnTo>
                  <a:lnTo>
                    <a:pt x="1091" y="179"/>
                  </a:lnTo>
                  <a:lnTo>
                    <a:pt x="1302" y="273"/>
                  </a:lnTo>
                  <a:lnTo>
                    <a:pt x="1411" y="393"/>
                  </a:lnTo>
                  <a:lnTo>
                    <a:pt x="1532" y="807"/>
                  </a:lnTo>
                  <a:lnTo>
                    <a:pt x="1510" y="771"/>
                  </a:lnTo>
                  <a:lnTo>
                    <a:pt x="1457" y="741"/>
                  </a:lnTo>
                  <a:lnTo>
                    <a:pt x="1377" y="686"/>
                  </a:lnTo>
                  <a:lnTo>
                    <a:pt x="1257" y="636"/>
                  </a:lnTo>
                  <a:lnTo>
                    <a:pt x="1112" y="591"/>
                  </a:lnTo>
                  <a:lnTo>
                    <a:pt x="921" y="543"/>
                  </a:lnTo>
                  <a:lnTo>
                    <a:pt x="775" y="529"/>
                  </a:lnTo>
                  <a:lnTo>
                    <a:pt x="588" y="520"/>
                  </a:lnTo>
                  <a:lnTo>
                    <a:pt x="392" y="556"/>
                  </a:lnTo>
                  <a:lnTo>
                    <a:pt x="192" y="606"/>
                  </a:lnTo>
                  <a:lnTo>
                    <a:pt x="0" y="653"/>
                  </a:lnTo>
                  <a:lnTo>
                    <a:pt x="38" y="585"/>
                  </a:lnTo>
                  <a:lnTo>
                    <a:pt x="68" y="495"/>
                  </a:lnTo>
                  <a:lnTo>
                    <a:pt x="89" y="408"/>
                  </a:lnTo>
                  <a:lnTo>
                    <a:pt x="109" y="295"/>
                  </a:lnTo>
                  <a:lnTo>
                    <a:pt x="126" y="197"/>
                  </a:lnTo>
                  <a:lnTo>
                    <a:pt x="130" y="6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0" name="Freeform 9"/>
            <p:cNvSpPr>
              <a:spLocks/>
            </p:cNvSpPr>
            <p:nvPr/>
          </p:nvSpPr>
          <p:spPr bwMode="auto">
            <a:xfrm>
              <a:off x="1705" y="2340"/>
              <a:ext cx="138" cy="251"/>
            </a:xfrm>
            <a:custGeom>
              <a:avLst/>
              <a:gdLst>
                <a:gd name="T0" fmla="*/ 1 w 216"/>
                <a:gd name="T1" fmla="*/ 0 h 686"/>
                <a:gd name="T2" fmla="*/ 1 w 216"/>
                <a:gd name="T3" fmla="*/ 0 h 686"/>
                <a:gd name="T4" fmla="*/ 1 w 216"/>
                <a:gd name="T5" fmla="*/ 0 h 686"/>
                <a:gd name="T6" fmla="*/ 1 w 216"/>
                <a:gd name="T7" fmla="*/ 0 h 686"/>
                <a:gd name="T8" fmla="*/ 1 w 216"/>
                <a:gd name="T9" fmla="*/ 0 h 686"/>
                <a:gd name="T10" fmla="*/ 1 w 216"/>
                <a:gd name="T11" fmla="*/ 0 h 686"/>
                <a:gd name="T12" fmla="*/ 1 w 216"/>
                <a:gd name="T13" fmla="*/ 0 h 686"/>
                <a:gd name="T14" fmla="*/ 0 w 216"/>
                <a:gd name="T15" fmla="*/ 0 h 686"/>
                <a:gd name="T16" fmla="*/ 1 w 216"/>
                <a:gd name="T17" fmla="*/ 0 h 686"/>
                <a:gd name="T18" fmla="*/ 1 w 216"/>
                <a:gd name="T19" fmla="*/ 0 h 686"/>
                <a:gd name="T20" fmla="*/ 1 w 216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"/>
                <a:gd name="T34" fmla="*/ 0 h 686"/>
                <a:gd name="T35" fmla="*/ 216 w 216"/>
                <a:gd name="T36" fmla="*/ 686 h 6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" h="686">
                  <a:moveTo>
                    <a:pt x="208" y="673"/>
                  </a:moveTo>
                  <a:lnTo>
                    <a:pt x="216" y="615"/>
                  </a:lnTo>
                  <a:lnTo>
                    <a:pt x="216" y="493"/>
                  </a:lnTo>
                  <a:lnTo>
                    <a:pt x="216" y="351"/>
                  </a:lnTo>
                  <a:lnTo>
                    <a:pt x="204" y="231"/>
                  </a:lnTo>
                  <a:lnTo>
                    <a:pt x="194" y="103"/>
                  </a:lnTo>
                  <a:lnTo>
                    <a:pt x="74" y="58"/>
                  </a:lnTo>
                  <a:lnTo>
                    <a:pt x="0" y="0"/>
                  </a:lnTo>
                  <a:lnTo>
                    <a:pt x="11" y="163"/>
                  </a:lnTo>
                  <a:lnTo>
                    <a:pt x="83" y="450"/>
                  </a:lnTo>
                  <a:lnTo>
                    <a:pt x="207" y="686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1" name="Freeform 10"/>
            <p:cNvSpPr>
              <a:spLocks/>
            </p:cNvSpPr>
            <p:nvPr/>
          </p:nvSpPr>
          <p:spPr bwMode="auto">
            <a:xfrm>
              <a:off x="1083" y="1827"/>
              <a:ext cx="166" cy="247"/>
            </a:xfrm>
            <a:custGeom>
              <a:avLst/>
              <a:gdLst>
                <a:gd name="T0" fmla="*/ 0 w 256"/>
                <a:gd name="T1" fmla="*/ 0 h 776"/>
                <a:gd name="T2" fmla="*/ 1 w 256"/>
                <a:gd name="T3" fmla="*/ 0 h 776"/>
                <a:gd name="T4" fmla="*/ 1 w 256"/>
                <a:gd name="T5" fmla="*/ 0 h 776"/>
                <a:gd name="T6" fmla="*/ 1 w 256"/>
                <a:gd name="T7" fmla="*/ 0 h 776"/>
                <a:gd name="T8" fmla="*/ 1 w 256"/>
                <a:gd name="T9" fmla="*/ 0 h 776"/>
                <a:gd name="T10" fmla="*/ 1 w 256"/>
                <a:gd name="T11" fmla="*/ 0 h 776"/>
                <a:gd name="T12" fmla="*/ 1 w 256"/>
                <a:gd name="T13" fmla="*/ 0 h 776"/>
                <a:gd name="T14" fmla="*/ 1 w 256"/>
                <a:gd name="T15" fmla="*/ 0 h 776"/>
                <a:gd name="T16" fmla="*/ 1 w 256"/>
                <a:gd name="T17" fmla="*/ 0 h 776"/>
                <a:gd name="T18" fmla="*/ 1 w 256"/>
                <a:gd name="T19" fmla="*/ 0 h 776"/>
                <a:gd name="T20" fmla="*/ 1 w 256"/>
                <a:gd name="T21" fmla="*/ 0 h 776"/>
                <a:gd name="T22" fmla="*/ 1 w 256"/>
                <a:gd name="T23" fmla="*/ 0 h 776"/>
                <a:gd name="T24" fmla="*/ 1 w 256"/>
                <a:gd name="T25" fmla="*/ 0 h 776"/>
                <a:gd name="T26" fmla="*/ 1 w 256"/>
                <a:gd name="T27" fmla="*/ 0 h 776"/>
                <a:gd name="T28" fmla="*/ 1 w 256"/>
                <a:gd name="T29" fmla="*/ 0 h 776"/>
                <a:gd name="T30" fmla="*/ 1 w 256"/>
                <a:gd name="T31" fmla="*/ 0 h 776"/>
                <a:gd name="T32" fmla="*/ 1 w 256"/>
                <a:gd name="T33" fmla="*/ 0 h 776"/>
                <a:gd name="T34" fmla="*/ 1 w 256"/>
                <a:gd name="T35" fmla="*/ 0 h 776"/>
                <a:gd name="T36" fmla="*/ 1 w 256"/>
                <a:gd name="T37" fmla="*/ 0 h 776"/>
                <a:gd name="T38" fmla="*/ 1 w 256"/>
                <a:gd name="T39" fmla="*/ 0 h 776"/>
                <a:gd name="T40" fmla="*/ 1 w 256"/>
                <a:gd name="T41" fmla="*/ 0 h 776"/>
                <a:gd name="T42" fmla="*/ 1 w 256"/>
                <a:gd name="T43" fmla="*/ 0 h 776"/>
                <a:gd name="T44" fmla="*/ 0 w 256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6"/>
                <a:gd name="T70" fmla="*/ 0 h 776"/>
                <a:gd name="T71" fmla="*/ 256 w 256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6" h="776">
                  <a:moveTo>
                    <a:pt x="0" y="0"/>
                  </a:moveTo>
                  <a:lnTo>
                    <a:pt x="41" y="35"/>
                  </a:lnTo>
                  <a:lnTo>
                    <a:pt x="74" y="54"/>
                  </a:lnTo>
                  <a:lnTo>
                    <a:pt x="89" y="68"/>
                  </a:lnTo>
                  <a:lnTo>
                    <a:pt x="111" y="82"/>
                  </a:lnTo>
                  <a:lnTo>
                    <a:pt x="136" y="90"/>
                  </a:lnTo>
                  <a:lnTo>
                    <a:pt x="164" y="99"/>
                  </a:lnTo>
                  <a:lnTo>
                    <a:pt x="214" y="104"/>
                  </a:lnTo>
                  <a:lnTo>
                    <a:pt x="256" y="107"/>
                  </a:lnTo>
                  <a:lnTo>
                    <a:pt x="244" y="224"/>
                  </a:lnTo>
                  <a:lnTo>
                    <a:pt x="218" y="392"/>
                  </a:lnTo>
                  <a:lnTo>
                    <a:pt x="214" y="494"/>
                  </a:lnTo>
                  <a:lnTo>
                    <a:pt x="218" y="533"/>
                  </a:lnTo>
                  <a:lnTo>
                    <a:pt x="214" y="597"/>
                  </a:lnTo>
                  <a:lnTo>
                    <a:pt x="227" y="776"/>
                  </a:lnTo>
                  <a:lnTo>
                    <a:pt x="186" y="687"/>
                  </a:lnTo>
                  <a:lnTo>
                    <a:pt x="133" y="547"/>
                  </a:lnTo>
                  <a:lnTo>
                    <a:pt x="86" y="405"/>
                  </a:lnTo>
                  <a:lnTo>
                    <a:pt x="65" y="323"/>
                  </a:lnTo>
                  <a:lnTo>
                    <a:pt x="53" y="283"/>
                  </a:lnTo>
                  <a:lnTo>
                    <a:pt x="41" y="234"/>
                  </a:lnTo>
                  <a:lnTo>
                    <a:pt x="4" y="99"/>
                  </a:lnTo>
                  <a:lnTo>
                    <a:pt x="0" y="6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2" name="Freeform 11"/>
            <p:cNvSpPr>
              <a:spLocks/>
            </p:cNvSpPr>
            <p:nvPr/>
          </p:nvSpPr>
          <p:spPr bwMode="auto">
            <a:xfrm>
              <a:off x="1792" y="2104"/>
              <a:ext cx="248" cy="247"/>
            </a:xfrm>
            <a:custGeom>
              <a:avLst/>
              <a:gdLst>
                <a:gd name="T0" fmla="*/ 1 w 387"/>
                <a:gd name="T1" fmla="*/ 0 h 747"/>
                <a:gd name="T2" fmla="*/ 1 w 387"/>
                <a:gd name="T3" fmla="*/ 0 h 747"/>
                <a:gd name="T4" fmla="*/ 1 w 387"/>
                <a:gd name="T5" fmla="*/ 0 h 747"/>
                <a:gd name="T6" fmla="*/ 1 w 387"/>
                <a:gd name="T7" fmla="*/ 0 h 747"/>
                <a:gd name="T8" fmla="*/ 1 w 387"/>
                <a:gd name="T9" fmla="*/ 0 h 747"/>
                <a:gd name="T10" fmla="*/ 1 w 387"/>
                <a:gd name="T11" fmla="*/ 0 h 747"/>
                <a:gd name="T12" fmla="*/ 1 w 387"/>
                <a:gd name="T13" fmla="*/ 0 h 747"/>
                <a:gd name="T14" fmla="*/ 1 w 387"/>
                <a:gd name="T15" fmla="*/ 0 h 747"/>
                <a:gd name="T16" fmla="*/ 1 w 387"/>
                <a:gd name="T17" fmla="*/ 0 h 747"/>
                <a:gd name="T18" fmla="*/ 1 w 387"/>
                <a:gd name="T19" fmla="*/ 0 h 747"/>
                <a:gd name="T20" fmla="*/ 1 w 387"/>
                <a:gd name="T21" fmla="*/ 0 h 747"/>
                <a:gd name="T22" fmla="*/ 1 w 387"/>
                <a:gd name="T23" fmla="*/ 0 h 747"/>
                <a:gd name="T24" fmla="*/ 0 w 387"/>
                <a:gd name="T25" fmla="*/ 0 h 747"/>
                <a:gd name="T26" fmla="*/ 1 w 387"/>
                <a:gd name="T27" fmla="*/ 0 h 747"/>
                <a:gd name="T28" fmla="*/ 1 w 387"/>
                <a:gd name="T29" fmla="*/ 0 h 747"/>
                <a:gd name="T30" fmla="*/ 1 w 387"/>
                <a:gd name="T31" fmla="*/ 0 h 747"/>
                <a:gd name="T32" fmla="*/ 1 w 387"/>
                <a:gd name="T33" fmla="*/ 0 h 747"/>
                <a:gd name="T34" fmla="*/ 1 w 387"/>
                <a:gd name="T35" fmla="*/ 0 h 747"/>
                <a:gd name="T36" fmla="*/ 1 w 387"/>
                <a:gd name="T37" fmla="*/ 0 h 747"/>
                <a:gd name="T38" fmla="*/ 1 w 387"/>
                <a:gd name="T39" fmla="*/ 0 h 747"/>
                <a:gd name="T40" fmla="*/ 1 w 387"/>
                <a:gd name="T41" fmla="*/ 0 h 747"/>
                <a:gd name="T42" fmla="*/ 1 w 387"/>
                <a:gd name="T43" fmla="*/ 0 h 747"/>
                <a:gd name="T44" fmla="*/ 1 w 387"/>
                <a:gd name="T45" fmla="*/ 0 h 747"/>
                <a:gd name="T46" fmla="*/ 1 w 387"/>
                <a:gd name="T47" fmla="*/ 0 h 747"/>
                <a:gd name="T48" fmla="*/ 1 w 387"/>
                <a:gd name="T49" fmla="*/ 0 h 747"/>
                <a:gd name="T50" fmla="*/ 1 w 387"/>
                <a:gd name="T51" fmla="*/ 0 h 747"/>
                <a:gd name="T52" fmla="*/ 1 w 387"/>
                <a:gd name="T53" fmla="*/ 0 h 7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7"/>
                <a:gd name="T82" fmla="*/ 0 h 747"/>
                <a:gd name="T83" fmla="*/ 387 w 387"/>
                <a:gd name="T84" fmla="*/ 747 h 7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7" h="747">
                  <a:moveTo>
                    <a:pt x="387" y="686"/>
                  </a:moveTo>
                  <a:lnTo>
                    <a:pt x="303" y="660"/>
                  </a:lnTo>
                  <a:lnTo>
                    <a:pt x="232" y="660"/>
                  </a:lnTo>
                  <a:lnTo>
                    <a:pt x="158" y="663"/>
                  </a:lnTo>
                  <a:lnTo>
                    <a:pt x="86" y="694"/>
                  </a:lnTo>
                  <a:lnTo>
                    <a:pt x="59" y="747"/>
                  </a:lnTo>
                  <a:lnTo>
                    <a:pt x="36" y="655"/>
                  </a:lnTo>
                  <a:lnTo>
                    <a:pt x="30" y="591"/>
                  </a:lnTo>
                  <a:lnTo>
                    <a:pt x="13" y="498"/>
                  </a:lnTo>
                  <a:lnTo>
                    <a:pt x="11" y="403"/>
                  </a:lnTo>
                  <a:lnTo>
                    <a:pt x="11" y="299"/>
                  </a:lnTo>
                  <a:lnTo>
                    <a:pt x="4" y="206"/>
                  </a:lnTo>
                  <a:lnTo>
                    <a:pt x="0" y="116"/>
                  </a:lnTo>
                  <a:lnTo>
                    <a:pt x="13" y="56"/>
                  </a:lnTo>
                  <a:lnTo>
                    <a:pt x="79" y="26"/>
                  </a:lnTo>
                  <a:lnTo>
                    <a:pt x="199" y="12"/>
                  </a:lnTo>
                  <a:lnTo>
                    <a:pt x="269" y="0"/>
                  </a:lnTo>
                  <a:lnTo>
                    <a:pt x="370" y="21"/>
                  </a:lnTo>
                  <a:lnTo>
                    <a:pt x="336" y="94"/>
                  </a:lnTo>
                  <a:lnTo>
                    <a:pt x="333" y="170"/>
                  </a:lnTo>
                  <a:lnTo>
                    <a:pt x="324" y="237"/>
                  </a:lnTo>
                  <a:lnTo>
                    <a:pt x="324" y="299"/>
                  </a:lnTo>
                  <a:lnTo>
                    <a:pt x="320" y="378"/>
                  </a:lnTo>
                  <a:lnTo>
                    <a:pt x="333" y="451"/>
                  </a:lnTo>
                  <a:lnTo>
                    <a:pt x="345" y="525"/>
                  </a:lnTo>
                  <a:lnTo>
                    <a:pt x="365" y="597"/>
                  </a:lnTo>
                  <a:lnTo>
                    <a:pt x="387" y="686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3" name="Freeform 12"/>
            <p:cNvSpPr>
              <a:spLocks/>
            </p:cNvSpPr>
            <p:nvPr/>
          </p:nvSpPr>
          <p:spPr bwMode="auto">
            <a:xfrm>
              <a:off x="1826" y="2472"/>
              <a:ext cx="282" cy="247"/>
            </a:xfrm>
            <a:custGeom>
              <a:avLst/>
              <a:gdLst>
                <a:gd name="T0" fmla="*/ 1 w 441"/>
                <a:gd name="T1" fmla="*/ 1 h 487"/>
                <a:gd name="T2" fmla="*/ 1 w 441"/>
                <a:gd name="T3" fmla="*/ 1 h 487"/>
                <a:gd name="T4" fmla="*/ 1 w 441"/>
                <a:gd name="T5" fmla="*/ 1 h 487"/>
                <a:gd name="T6" fmla="*/ 1 w 441"/>
                <a:gd name="T7" fmla="*/ 1 h 487"/>
                <a:gd name="T8" fmla="*/ 1 w 441"/>
                <a:gd name="T9" fmla="*/ 1 h 487"/>
                <a:gd name="T10" fmla="*/ 1 w 441"/>
                <a:gd name="T11" fmla="*/ 1 h 487"/>
                <a:gd name="T12" fmla="*/ 1 w 441"/>
                <a:gd name="T13" fmla="*/ 0 h 487"/>
                <a:gd name="T14" fmla="*/ 1 w 441"/>
                <a:gd name="T15" fmla="*/ 1 h 487"/>
                <a:gd name="T16" fmla="*/ 1 w 441"/>
                <a:gd name="T17" fmla="*/ 1 h 487"/>
                <a:gd name="T18" fmla="*/ 0 w 441"/>
                <a:gd name="T19" fmla="*/ 1 h 487"/>
                <a:gd name="T20" fmla="*/ 1 w 441"/>
                <a:gd name="T21" fmla="*/ 1 h 487"/>
                <a:gd name="T22" fmla="*/ 1 w 441"/>
                <a:gd name="T23" fmla="*/ 1 h 487"/>
                <a:gd name="T24" fmla="*/ 1 w 441"/>
                <a:gd name="T25" fmla="*/ 1 h 487"/>
                <a:gd name="T26" fmla="*/ 1 w 441"/>
                <a:gd name="T27" fmla="*/ 1 h 487"/>
                <a:gd name="T28" fmla="*/ 1 w 441"/>
                <a:gd name="T29" fmla="*/ 1 h 487"/>
                <a:gd name="T30" fmla="*/ 1 w 441"/>
                <a:gd name="T31" fmla="*/ 1 h 487"/>
                <a:gd name="T32" fmla="*/ 1 w 441"/>
                <a:gd name="T33" fmla="*/ 1 h 487"/>
                <a:gd name="T34" fmla="*/ 1 w 441"/>
                <a:gd name="T35" fmla="*/ 1 h 487"/>
                <a:gd name="T36" fmla="*/ 1 w 441"/>
                <a:gd name="T37" fmla="*/ 1 h 487"/>
                <a:gd name="T38" fmla="*/ 1 w 441"/>
                <a:gd name="T39" fmla="*/ 1 h 487"/>
                <a:gd name="T40" fmla="*/ 1 w 441"/>
                <a:gd name="T41" fmla="*/ 1 h 4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1"/>
                <a:gd name="T64" fmla="*/ 0 h 487"/>
                <a:gd name="T65" fmla="*/ 441 w 441"/>
                <a:gd name="T66" fmla="*/ 487 h 4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1" h="487">
                  <a:moveTo>
                    <a:pt x="441" y="487"/>
                  </a:moveTo>
                  <a:lnTo>
                    <a:pt x="384" y="296"/>
                  </a:lnTo>
                  <a:lnTo>
                    <a:pt x="358" y="152"/>
                  </a:lnTo>
                  <a:lnTo>
                    <a:pt x="332" y="39"/>
                  </a:lnTo>
                  <a:lnTo>
                    <a:pt x="251" y="12"/>
                  </a:lnTo>
                  <a:lnTo>
                    <a:pt x="206" y="3"/>
                  </a:lnTo>
                  <a:lnTo>
                    <a:pt x="156" y="0"/>
                  </a:lnTo>
                  <a:lnTo>
                    <a:pt x="104" y="8"/>
                  </a:lnTo>
                  <a:lnTo>
                    <a:pt x="51" y="21"/>
                  </a:lnTo>
                  <a:lnTo>
                    <a:pt x="0" y="56"/>
                  </a:lnTo>
                  <a:lnTo>
                    <a:pt x="20" y="150"/>
                  </a:lnTo>
                  <a:lnTo>
                    <a:pt x="16" y="250"/>
                  </a:lnTo>
                  <a:lnTo>
                    <a:pt x="14" y="328"/>
                  </a:lnTo>
                  <a:lnTo>
                    <a:pt x="18" y="378"/>
                  </a:lnTo>
                  <a:lnTo>
                    <a:pt x="20" y="446"/>
                  </a:lnTo>
                  <a:lnTo>
                    <a:pt x="22" y="446"/>
                  </a:lnTo>
                  <a:lnTo>
                    <a:pt x="89" y="427"/>
                  </a:lnTo>
                  <a:lnTo>
                    <a:pt x="197" y="417"/>
                  </a:lnTo>
                  <a:lnTo>
                    <a:pt x="293" y="417"/>
                  </a:lnTo>
                  <a:lnTo>
                    <a:pt x="372" y="430"/>
                  </a:lnTo>
                  <a:lnTo>
                    <a:pt x="431" y="44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4" name="Freeform 13"/>
            <p:cNvSpPr>
              <a:spLocks/>
            </p:cNvSpPr>
            <p:nvPr/>
          </p:nvSpPr>
          <p:spPr bwMode="auto">
            <a:xfrm>
              <a:off x="1117" y="2709"/>
              <a:ext cx="354" cy="247"/>
            </a:xfrm>
            <a:custGeom>
              <a:avLst/>
              <a:gdLst>
                <a:gd name="T0" fmla="*/ 0 w 552"/>
                <a:gd name="T1" fmla="*/ 1 h 375"/>
                <a:gd name="T2" fmla="*/ 1 w 552"/>
                <a:gd name="T3" fmla="*/ 1 h 375"/>
                <a:gd name="T4" fmla="*/ 1 w 552"/>
                <a:gd name="T5" fmla="*/ 1 h 375"/>
                <a:gd name="T6" fmla="*/ 1 w 552"/>
                <a:gd name="T7" fmla="*/ 1 h 375"/>
                <a:gd name="T8" fmla="*/ 1 w 552"/>
                <a:gd name="T9" fmla="*/ 1 h 375"/>
                <a:gd name="T10" fmla="*/ 1 w 552"/>
                <a:gd name="T11" fmla="*/ 1 h 375"/>
                <a:gd name="T12" fmla="*/ 1 w 552"/>
                <a:gd name="T13" fmla="*/ 1 h 375"/>
                <a:gd name="T14" fmla="*/ 1 w 552"/>
                <a:gd name="T15" fmla="*/ 1 h 375"/>
                <a:gd name="T16" fmla="*/ 1 w 552"/>
                <a:gd name="T17" fmla="*/ 1 h 375"/>
                <a:gd name="T18" fmla="*/ 1 w 552"/>
                <a:gd name="T19" fmla="*/ 1 h 375"/>
                <a:gd name="T20" fmla="*/ 1 w 552"/>
                <a:gd name="T21" fmla="*/ 1 h 375"/>
                <a:gd name="T22" fmla="*/ 1 w 552"/>
                <a:gd name="T23" fmla="*/ 1 h 375"/>
                <a:gd name="T24" fmla="*/ 1 w 552"/>
                <a:gd name="T25" fmla="*/ 1 h 375"/>
                <a:gd name="T26" fmla="*/ 0 w 552"/>
                <a:gd name="T27" fmla="*/ 0 h 3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2"/>
                <a:gd name="T43" fmla="*/ 0 h 375"/>
                <a:gd name="T44" fmla="*/ 552 w 552"/>
                <a:gd name="T45" fmla="*/ 375 h 3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2" h="375">
                  <a:moveTo>
                    <a:pt x="0" y="2"/>
                  </a:moveTo>
                  <a:lnTo>
                    <a:pt x="19" y="375"/>
                  </a:lnTo>
                  <a:lnTo>
                    <a:pt x="82" y="336"/>
                  </a:lnTo>
                  <a:lnTo>
                    <a:pt x="132" y="297"/>
                  </a:lnTo>
                  <a:lnTo>
                    <a:pt x="224" y="280"/>
                  </a:lnTo>
                  <a:lnTo>
                    <a:pt x="299" y="297"/>
                  </a:lnTo>
                  <a:lnTo>
                    <a:pt x="382" y="306"/>
                  </a:lnTo>
                  <a:lnTo>
                    <a:pt x="487" y="319"/>
                  </a:lnTo>
                  <a:lnTo>
                    <a:pt x="547" y="284"/>
                  </a:lnTo>
                  <a:lnTo>
                    <a:pt x="552" y="223"/>
                  </a:lnTo>
                  <a:lnTo>
                    <a:pt x="489" y="194"/>
                  </a:lnTo>
                  <a:lnTo>
                    <a:pt x="344" y="99"/>
                  </a:lnTo>
                  <a:lnTo>
                    <a:pt x="187" y="52"/>
                  </a:lnTo>
                  <a:lnTo>
                    <a:pt x="0" y="0"/>
                  </a:lnTo>
                </a:path>
              </a:pathLst>
            </a:custGeom>
            <a:solidFill>
              <a:srgbClr val="CC0000"/>
            </a:solidFill>
            <a:ln w="635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5" name="Freeform 14"/>
            <p:cNvSpPr>
              <a:spLocks/>
            </p:cNvSpPr>
            <p:nvPr/>
          </p:nvSpPr>
          <p:spPr bwMode="auto">
            <a:xfrm>
              <a:off x="1784" y="2898"/>
              <a:ext cx="73" cy="242"/>
            </a:xfrm>
            <a:custGeom>
              <a:avLst/>
              <a:gdLst>
                <a:gd name="T0" fmla="*/ 0 w 84"/>
                <a:gd name="T1" fmla="*/ 1 h 196"/>
                <a:gd name="T2" fmla="*/ 1 w 84"/>
                <a:gd name="T3" fmla="*/ 0 h 196"/>
                <a:gd name="T4" fmla="*/ 1 w 84"/>
                <a:gd name="T5" fmla="*/ 1 h 196"/>
                <a:gd name="T6" fmla="*/ 1 w 84"/>
                <a:gd name="T7" fmla="*/ 1 h 196"/>
                <a:gd name="T8" fmla="*/ 1 w 84"/>
                <a:gd name="T9" fmla="*/ 1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96"/>
                <a:gd name="T17" fmla="*/ 84 w 8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96">
                  <a:moveTo>
                    <a:pt x="0" y="196"/>
                  </a:moveTo>
                  <a:lnTo>
                    <a:pt x="4" y="0"/>
                  </a:lnTo>
                  <a:lnTo>
                    <a:pt x="84" y="132"/>
                  </a:lnTo>
                  <a:lnTo>
                    <a:pt x="21" y="172"/>
                  </a:lnTo>
                  <a:lnTo>
                    <a:pt x="12" y="186"/>
                  </a:lnTo>
                </a:path>
              </a:pathLst>
            </a:custGeom>
            <a:solidFill>
              <a:srgbClr val="CC000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6" name="Freeform 15"/>
            <p:cNvSpPr>
              <a:spLocks/>
            </p:cNvSpPr>
            <p:nvPr/>
          </p:nvSpPr>
          <p:spPr bwMode="auto">
            <a:xfrm>
              <a:off x="1131" y="2611"/>
              <a:ext cx="721" cy="246"/>
            </a:xfrm>
            <a:custGeom>
              <a:avLst/>
              <a:gdLst>
                <a:gd name="T0" fmla="*/ 1 w 1129"/>
                <a:gd name="T1" fmla="*/ 0 h 632"/>
                <a:gd name="T2" fmla="*/ 1 w 1129"/>
                <a:gd name="T3" fmla="*/ 0 h 632"/>
                <a:gd name="T4" fmla="*/ 1 w 1129"/>
                <a:gd name="T5" fmla="*/ 0 h 632"/>
                <a:gd name="T6" fmla="*/ 1 w 1129"/>
                <a:gd name="T7" fmla="*/ 0 h 632"/>
                <a:gd name="T8" fmla="*/ 1 w 1129"/>
                <a:gd name="T9" fmla="*/ 0 h 632"/>
                <a:gd name="T10" fmla="*/ 1 w 1129"/>
                <a:gd name="T11" fmla="*/ 0 h 632"/>
                <a:gd name="T12" fmla="*/ 1 w 1129"/>
                <a:gd name="T13" fmla="*/ 0 h 632"/>
                <a:gd name="T14" fmla="*/ 1 w 1129"/>
                <a:gd name="T15" fmla="*/ 0 h 632"/>
                <a:gd name="T16" fmla="*/ 1 w 1129"/>
                <a:gd name="T17" fmla="*/ 0 h 632"/>
                <a:gd name="T18" fmla="*/ 1 w 1129"/>
                <a:gd name="T19" fmla="*/ 0 h 632"/>
                <a:gd name="T20" fmla="*/ 1 w 1129"/>
                <a:gd name="T21" fmla="*/ 0 h 632"/>
                <a:gd name="T22" fmla="*/ 1 w 1129"/>
                <a:gd name="T23" fmla="*/ 0 h 632"/>
                <a:gd name="T24" fmla="*/ 1 w 1129"/>
                <a:gd name="T25" fmla="*/ 0 h 632"/>
                <a:gd name="T26" fmla="*/ 1 w 1129"/>
                <a:gd name="T27" fmla="*/ 0 h 632"/>
                <a:gd name="T28" fmla="*/ 1 w 1129"/>
                <a:gd name="T29" fmla="*/ 0 h 632"/>
                <a:gd name="T30" fmla="*/ 1 w 1129"/>
                <a:gd name="T31" fmla="*/ 0 h 632"/>
                <a:gd name="T32" fmla="*/ 1 w 1129"/>
                <a:gd name="T33" fmla="*/ 0 h 632"/>
                <a:gd name="T34" fmla="*/ 1 w 1129"/>
                <a:gd name="T35" fmla="*/ 0 h 632"/>
                <a:gd name="T36" fmla="*/ 1 w 1129"/>
                <a:gd name="T37" fmla="*/ 0 h 632"/>
                <a:gd name="T38" fmla="*/ 1 w 1129"/>
                <a:gd name="T39" fmla="*/ 0 h 632"/>
                <a:gd name="T40" fmla="*/ 0 w 1129"/>
                <a:gd name="T41" fmla="*/ 0 h 632"/>
                <a:gd name="T42" fmla="*/ 1 w 1129"/>
                <a:gd name="T43" fmla="*/ 0 h 632"/>
                <a:gd name="T44" fmla="*/ 1 w 1129"/>
                <a:gd name="T45" fmla="*/ 0 h 632"/>
                <a:gd name="T46" fmla="*/ 1 w 1129"/>
                <a:gd name="T47" fmla="*/ 0 h 632"/>
                <a:gd name="T48" fmla="*/ 1 w 1129"/>
                <a:gd name="T49" fmla="*/ 0 h 632"/>
                <a:gd name="T50" fmla="*/ 1 w 1129"/>
                <a:gd name="T51" fmla="*/ 0 h 632"/>
                <a:gd name="T52" fmla="*/ 1 w 1129"/>
                <a:gd name="T53" fmla="*/ 0 h 632"/>
                <a:gd name="T54" fmla="*/ 1 w 1129"/>
                <a:gd name="T55" fmla="*/ 0 h 632"/>
                <a:gd name="T56" fmla="*/ 1 w 1129"/>
                <a:gd name="T57" fmla="*/ 0 h 632"/>
                <a:gd name="T58" fmla="*/ 1 w 1129"/>
                <a:gd name="T59" fmla="*/ 0 h 632"/>
                <a:gd name="T60" fmla="*/ 1 w 1129"/>
                <a:gd name="T61" fmla="*/ 0 h 632"/>
                <a:gd name="T62" fmla="*/ 1 w 1129"/>
                <a:gd name="T63" fmla="*/ 0 h 632"/>
                <a:gd name="T64" fmla="*/ 1 w 1129"/>
                <a:gd name="T65" fmla="*/ 0 h 632"/>
                <a:gd name="T66" fmla="*/ 1 w 1129"/>
                <a:gd name="T67" fmla="*/ 0 h 632"/>
                <a:gd name="T68" fmla="*/ 1 w 1129"/>
                <a:gd name="T69" fmla="*/ 0 h 632"/>
                <a:gd name="T70" fmla="*/ 1 w 1129"/>
                <a:gd name="T71" fmla="*/ 0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9"/>
                <a:gd name="T109" fmla="*/ 0 h 632"/>
                <a:gd name="T110" fmla="*/ 1129 w 1129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9" h="632">
                  <a:moveTo>
                    <a:pt x="1121" y="622"/>
                  </a:moveTo>
                  <a:lnTo>
                    <a:pt x="1129" y="550"/>
                  </a:lnTo>
                  <a:lnTo>
                    <a:pt x="1123" y="422"/>
                  </a:lnTo>
                  <a:lnTo>
                    <a:pt x="1123" y="350"/>
                  </a:lnTo>
                  <a:lnTo>
                    <a:pt x="1123" y="262"/>
                  </a:lnTo>
                  <a:lnTo>
                    <a:pt x="1113" y="216"/>
                  </a:lnTo>
                  <a:lnTo>
                    <a:pt x="1089" y="176"/>
                  </a:lnTo>
                  <a:lnTo>
                    <a:pt x="1051" y="152"/>
                  </a:lnTo>
                  <a:lnTo>
                    <a:pt x="918" y="81"/>
                  </a:lnTo>
                  <a:lnTo>
                    <a:pt x="798" y="35"/>
                  </a:lnTo>
                  <a:lnTo>
                    <a:pt x="706" y="17"/>
                  </a:lnTo>
                  <a:lnTo>
                    <a:pt x="573" y="0"/>
                  </a:lnTo>
                  <a:lnTo>
                    <a:pt x="453" y="0"/>
                  </a:lnTo>
                  <a:lnTo>
                    <a:pt x="407" y="8"/>
                  </a:lnTo>
                  <a:lnTo>
                    <a:pt x="510" y="394"/>
                  </a:lnTo>
                  <a:lnTo>
                    <a:pt x="510" y="452"/>
                  </a:lnTo>
                  <a:lnTo>
                    <a:pt x="482" y="475"/>
                  </a:lnTo>
                  <a:lnTo>
                    <a:pt x="378" y="465"/>
                  </a:lnTo>
                  <a:lnTo>
                    <a:pt x="152" y="438"/>
                  </a:lnTo>
                  <a:lnTo>
                    <a:pt x="58" y="478"/>
                  </a:lnTo>
                  <a:lnTo>
                    <a:pt x="0" y="542"/>
                  </a:lnTo>
                  <a:lnTo>
                    <a:pt x="46" y="574"/>
                  </a:lnTo>
                  <a:lnTo>
                    <a:pt x="108" y="605"/>
                  </a:lnTo>
                  <a:lnTo>
                    <a:pt x="157" y="624"/>
                  </a:lnTo>
                  <a:lnTo>
                    <a:pt x="253" y="632"/>
                  </a:lnTo>
                  <a:lnTo>
                    <a:pt x="347" y="628"/>
                  </a:lnTo>
                  <a:lnTo>
                    <a:pt x="474" y="588"/>
                  </a:lnTo>
                  <a:lnTo>
                    <a:pt x="628" y="557"/>
                  </a:lnTo>
                  <a:lnTo>
                    <a:pt x="713" y="538"/>
                  </a:lnTo>
                  <a:lnTo>
                    <a:pt x="823" y="519"/>
                  </a:lnTo>
                  <a:lnTo>
                    <a:pt x="911" y="519"/>
                  </a:lnTo>
                  <a:lnTo>
                    <a:pt x="1019" y="532"/>
                  </a:lnTo>
                  <a:lnTo>
                    <a:pt x="1056" y="557"/>
                  </a:lnTo>
                  <a:lnTo>
                    <a:pt x="1094" y="588"/>
                  </a:lnTo>
                  <a:lnTo>
                    <a:pt x="1122" y="619"/>
                  </a:lnTo>
                  <a:lnTo>
                    <a:pt x="1123" y="62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7" name="Freeform 16"/>
            <p:cNvSpPr>
              <a:spLocks/>
            </p:cNvSpPr>
            <p:nvPr/>
          </p:nvSpPr>
          <p:spPr bwMode="auto">
            <a:xfrm>
              <a:off x="1794" y="2706"/>
              <a:ext cx="365" cy="246"/>
            </a:xfrm>
            <a:custGeom>
              <a:avLst/>
              <a:gdLst>
                <a:gd name="T0" fmla="*/ 1 w 572"/>
                <a:gd name="T1" fmla="*/ 0 h 553"/>
                <a:gd name="T2" fmla="*/ 1 w 572"/>
                <a:gd name="T3" fmla="*/ 0 h 553"/>
                <a:gd name="T4" fmla="*/ 1 w 572"/>
                <a:gd name="T5" fmla="*/ 0 h 553"/>
                <a:gd name="T6" fmla="*/ 1 w 572"/>
                <a:gd name="T7" fmla="*/ 0 h 553"/>
                <a:gd name="T8" fmla="*/ 1 w 572"/>
                <a:gd name="T9" fmla="*/ 0 h 553"/>
                <a:gd name="T10" fmla="*/ 1 w 572"/>
                <a:gd name="T11" fmla="*/ 0 h 553"/>
                <a:gd name="T12" fmla="*/ 1 w 572"/>
                <a:gd name="T13" fmla="*/ 0 h 553"/>
                <a:gd name="T14" fmla="*/ 1 w 572"/>
                <a:gd name="T15" fmla="*/ 0 h 553"/>
                <a:gd name="T16" fmla="*/ 1 w 572"/>
                <a:gd name="T17" fmla="*/ 0 h 553"/>
                <a:gd name="T18" fmla="*/ 1 w 572"/>
                <a:gd name="T19" fmla="*/ 0 h 553"/>
                <a:gd name="T20" fmla="*/ 1 w 572"/>
                <a:gd name="T21" fmla="*/ 0 h 553"/>
                <a:gd name="T22" fmla="*/ 1 w 572"/>
                <a:gd name="T23" fmla="*/ 0 h 553"/>
                <a:gd name="T24" fmla="*/ 1 w 572"/>
                <a:gd name="T25" fmla="*/ 0 h 553"/>
                <a:gd name="T26" fmla="*/ 1 w 572"/>
                <a:gd name="T27" fmla="*/ 0 h 553"/>
                <a:gd name="T28" fmla="*/ 1 w 572"/>
                <a:gd name="T29" fmla="*/ 0 h 553"/>
                <a:gd name="T30" fmla="*/ 1 w 572"/>
                <a:gd name="T31" fmla="*/ 0 h 553"/>
                <a:gd name="T32" fmla="*/ 1 w 572"/>
                <a:gd name="T33" fmla="*/ 0 h 553"/>
                <a:gd name="T34" fmla="*/ 1 w 572"/>
                <a:gd name="T35" fmla="*/ 0 h 553"/>
                <a:gd name="T36" fmla="*/ 1 w 572"/>
                <a:gd name="T37" fmla="*/ 0 h 553"/>
                <a:gd name="T38" fmla="*/ 1 w 572"/>
                <a:gd name="T39" fmla="*/ 0 h 553"/>
                <a:gd name="T40" fmla="*/ 1 w 572"/>
                <a:gd name="T41" fmla="*/ 0 h 553"/>
                <a:gd name="T42" fmla="*/ 1 w 572"/>
                <a:gd name="T43" fmla="*/ 0 h 553"/>
                <a:gd name="T44" fmla="*/ 0 w 572"/>
                <a:gd name="T45" fmla="*/ 0 h 553"/>
                <a:gd name="T46" fmla="*/ 1 w 572"/>
                <a:gd name="T47" fmla="*/ 0 h 553"/>
                <a:gd name="T48" fmla="*/ 1 w 572"/>
                <a:gd name="T49" fmla="*/ 0 h 553"/>
                <a:gd name="T50" fmla="*/ 1 w 572"/>
                <a:gd name="T51" fmla="*/ 0 h 553"/>
                <a:gd name="T52" fmla="*/ 1 w 572"/>
                <a:gd name="T53" fmla="*/ 0 h 553"/>
                <a:gd name="T54" fmla="*/ 1 w 572"/>
                <a:gd name="T55" fmla="*/ 0 h 553"/>
                <a:gd name="T56" fmla="*/ 1 w 572"/>
                <a:gd name="T57" fmla="*/ 0 h 553"/>
                <a:gd name="T58" fmla="*/ 1 w 572"/>
                <a:gd name="T59" fmla="*/ 0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2"/>
                <a:gd name="T91" fmla="*/ 0 h 553"/>
                <a:gd name="T92" fmla="*/ 572 w 572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2" h="553">
                  <a:moveTo>
                    <a:pt x="79" y="49"/>
                  </a:moveTo>
                  <a:lnTo>
                    <a:pt x="114" y="16"/>
                  </a:lnTo>
                  <a:lnTo>
                    <a:pt x="202" y="0"/>
                  </a:lnTo>
                  <a:lnTo>
                    <a:pt x="281" y="0"/>
                  </a:lnTo>
                  <a:lnTo>
                    <a:pt x="369" y="4"/>
                  </a:lnTo>
                  <a:lnTo>
                    <a:pt x="435" y="26"/>
                  </a:lnTo>
                  <a:lnTo>
                    <a:pt x="481" y="43"/>
                  </a:lnTo>
                  <a:lnTo>
                    <a:pt x="507" y="130"/>
                  </a:lnTo>
                  <a:lnTo>
                    <a:pt x="520" y="185"/>
                  </a:lnTo>
                  <a:lnTo>
                    <a:pt x="531" y="238"/>
                  </a:lnTo>
                  <a:lnTo>
                    <a:pt x="546" y="311"/>
                  </a:lnTo>
                  <a:lnTo>
                    <a:pt x="555" y="368"/>
                  </a:lnTo>
                  <a:lnTo>
                    <a:pt x="572" y="476"/>
                  </a:lnTo>
                  <a:lnTo>
                    <a:pt x="571" y="518"/>
                  </a:lnTo>
                  <a:lnTo>
                    <a:pt x="528" y="524"/>
                  </a:lnTo>
                  <a:lnTo>
                    <a:pt x="452" y="517"/>
                  </a:lnTo>
                  <a:lnTo>
                    <a:pt x="394" y="499"/>
                  </a:lnTo>
                  <a:lnTo>
                    <a:pt x="348" y="499"/>
                  </a:lnTo>
                  <a:lnTo>
                    <a:pt x="290" y="517"/>
                  </a:lnTo>
                  <a:lnTo>
                    <a:pt x="225" y="535"/>
                  </a:lnTo>
                  <a:lnTo>
                    <a:pt x="170" y="553"/>
                  </a:lnTo>
                  <a:lnTo>
                    <a:pt x="86" y="553"/>
                  </a:lnTo>
                  <a:lnTo>
                    <a:pt x="0" y="524"/>
                  </a:lnTo>
                  <a:lnTo>
                    <a:pt x="32" y="490"/>
                  </a:lnTo>
                  <a:lnTo>
                    <a:pt x="80" y="466"/>
                  </a:lnTo>
                  <a:lnTo>
                    <a:pt x="94" y="420"/>
                  </a:lnTo>
                  <a:lnTo>
                    <a:pt x="92" y="336"/>
                  </a:lnTo>
                  <a:lnTo>
                    <a:pt x="88" y="242"/>
                  </a:lnTo>
                  <a:lnTo>
                    <a:pt x="86" y="98"/>
                  </a:lnTo>
                  <a:lnTo>
                    <a:pt x="79" y="49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8" name="Freeform 17"/>
            <p:cNvSpPr>
              <a:spLocks/>
            </p:cNvSpPr>
            <p:nvPr/>
          </p:nvSpPr>
          <p:spPr bwMode="auto">
            <a:xfrm>
              <a:off x="1632" y="2107"/>
              <a:ext cx="199" cy="246"/>
            </a:xfrm>
            <a:custGeom>
              <a:avLst/>
              <a:gdLst>
                <a:gd name="T0" fmla="*/ 1 w 310"/>
                <a:gd name="T1" fmla="*/ 0 h 736"/>
                <a:gd name="T2" fmla="*/ 1 w 310"/>
                <a:gd name="T3" fmla="*/ 0 h 736"/>
                <a:gd name="T4" fmla="*/ 1 w 310"/>
                <a:gd name="T5" fmla="*/ 0 h 736"/>
                <a:gd name="T6" fmla="*/ 1 w 310"/>
                <a:gd name="T7" fmla="*/ 0 h 736"/>
                <a:gd name="T8" fmla="*/ 1 w 310"/>
                <a:gd name="T9" fmla="*/ 0 h 736"/>
                <a:gd name="T10" fmla="*/ 0 w 310"/>
                <a:gd name="T11" fmla="*/ 0 h 736"/>
                <a:gd name="T12" fmla="*/ 1 w 310"/>
                <a:gd name="T13" fmla="*/ 0 h 736"/>
                <a:gd name="T14" fmla="*/ 1 w 310"/>
                <a:gd name="T15" fmla="*/ 0 h 736"/>
                <a:gd name="T16" fmla="*/ 1 w 310"/>
                <a:gd name="T17" fmla="*/ 0 h 736"/>
                <a:gd name="T18" fmla="*/ 1 w 310"/>
                <a:gd name="T19" fmla="*/ 0 h 736"/>
                <a:gd name="T20" fmla="*/ 1 w 310"/>
                <a:gd name="T21" fmla="*/ 0 h 736"/>
                <a:gd name="T22" fmla="*/ 1 w 310"/>
                <a:gd name="T23" fmla="*/ 0 h 736"/>
                <a:gd name="T24" fmla="*/ 1 w 310"/>
                <a:gd name="T25" fmla="*/ 0 h 736"/>
                <a:gd name="T26" fmla="*/ 1 w 310"/>
                <a:gd name="T27" fmla="*/ 0 h 736"/>
                <a:gd name="T28" fmla="*/ 1 w 310"/>
                <a:gd name="T29" fmla="*/ 0 h 736"/>
                <a:gd name="T30" fmla="*/ 1 w 310"/>
                <a:gd name="T31" fmla="*/ 0 h 736"/>
                <a:gd name="T32" fmla="*/ 1 w 310"/>
                <a:gd name="T33" fmla="*/ 0 h 736"/>
                <a:gd name="T34" fmla="*/ 1 w 310"/>
                <a:gd name="T35" fmla="*/ 0 h 736"/>
                <a:gd name="T36" fmla="*/ 1 w 310"/>
                <a:gd name="T37" fmla="*/ 0 h 7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0"/>
                <a:gd name="T58" fmla="*/ 0 h 736"/>
                <a:gd name="T59" fmla="*/ 310 w 310"/>
                <a:gd name="T60" fmla="*/ 736 h 7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0" h="736">
                  <a:moveTo>
                    <a:pt x="247" y="133"/>
                  </a:moveTo>
                  <a:lnTo>
                    <a:pt x="225" y="120"/>
                  </a:lnTo>
                  <a:lnTo>
                    <a:pt x="170" y="116"/>
                  </a:lnTo>
                  <a:lnTo>
                    <a:pt x="112" y="84"/>
                  </a:lnTo>
                  <a:lnTo>
                    <a:pt x="58" y="43"/>
                  </a:lnTo>
                  <a:lnTo>
                    <a:pt x="0" y="0"/>
                  </a:lnTo>
                  <a:lnTo>
                    <a:pt x="8" y="133"/>
                  </a:lnTo>
                  <a:lnTo>
                    <a:pt x="11" y="228"/>
                  </a:lnTo>
                  <a:lnTo>
                    <a:pt x="9" y="291"/>
                  </a:lnTo>
                  <a:lnTo>
                    <a:pt x="4" y="377"/>
                  </a:lnTo>
                  <a:lnTo>
                    <a:pt x="46" y="493"/>
                  </a:lnTo>
                  <a:lnTo>
                    <a:pt x="112" y="546"/>
                  </a:lnTo>
                  <a:lnTo>
                    <a:pt x="140" y="607"/>
                  </a:lnTo>
                  <a:lnTo>
                    <a:pt x="205" y="666"/>
                  </a:lnTo>
                  <a:lnTo>
                    <a:pt x="310" y="736"/>
                  </a:lnTo>
                  <a:lnTo>
                    <a:pt x="280" y="452"/>
                  </a:lnTo>
                  <a:lnTo>
                    <a:pt x="280" y="380"/>
                  </a:lnTo>
                  <a:lnTo>
                    <a:pt x="255" y="241"/>
                  </a:lnTo>
                  <a:lnTo>
                    <a:pt x="247" y="133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49" name="Freeform 18"/>
            <p:cNvSpPr>
              <a:spLocks/>
            </p:cNvSpPr>
            <p:nvPr/>
          </p:nvSpPr>
          <p:spPr bwMode="auto">
            <a:xfrm>
              <a:off x="1212" y="1881"/>
              <a:ext cx="508" cy="246"/>
            </a:xfrm>
            <a:custGeom>
              <a:avLst/>
              <a:gdLst>
                <a:gd name="T0" fmla="*/ 1 w 835"/>
                <a:gd name="T1" fmla="*/ 0 h 1051"/>
                <a:gd name="T2" fmla="*/ 1 w 835"/>
                <a:gd name="T3" fmla="*/ 0 h 1051"/>
                <a:gd name="T4" fmla="*/ 1 w 835"/>
                <a:gd name="T5" fmla="*/ 0 h 1051"/>
                <a:gd name="T6" fmla="*/ 0 w 835"/>
                <a:gd name="T7" fmla="*/ 0 h 1051"/>
                <a:gd name="T8" fmla="*/ 1 w 835"/>
                <a:gd name="T9" fmla="*/ 0 h 1051"/>
                <a:gd name="T10" fmla="*/ 1 w 835"/>
                <a:gd name="T11" fmla="*/ 0 h 1051"/>
                <a:gd name="T12" fmla="*/ 1 w 835"/>
                <a:gd name="T13" fmla="*/ 0 h 1051"/>
                <a:gd name="T14" fmla="*/ 1 w 835"/>
                <a:gd name="T15" fmla="*/ 0 h 1051"/>
                <a:gd name="T16" fmla="*/ 1 w 835"/>
                <a:gd name="T17" fmla="*/ 0 h 1051"/>
                <a:gd name="T18" fmla="*/ 1 w 835"/>
                <a:gd name="T19" fmla="*/ 0 h 1051"/>
                <a:gd name="T20" fmla="*/ 1 w 835"/>
                <a:gd name="T21" fmla="*/ 0 h 1051"/>
                <a:gd name="T22" fmla="*/ 1 w 835"/>
                <a:gd name="T23" fmla="*/ 0 h 1051"/>
                <a:gd name="T24" fmla="*/ 1 w 835"/>
                <a:gd name="T25" fmla="*/ 0 h 1051"/>
                <a:gd name="T26" fmla="*/ 1 w 835"/>
                <a:gd name="T27" fmla="*/ 0 h 1051"/>
                <a:gd name="T28" fmla="*/ 1 w 835"/>
                <a:gd name="T29" fmla="*/ 0 h 1051"/>
                <a:gd name="T30" fmla="*/ 1 w 835"/>
                <a:gd name="T31" fmla="*/ 0 h 1051"/>
                <a:gd name="T32" fmla="*/ 1 w 835"/>
                <a:gd name="T33" fmla="*/ 0 h 1051"/>
                <a:gd name="T34" fmla="*/ 1 w 835"/>
                <a:gd name="T35" fmla="*/ 0 h 1051"/>
                <a:gd name="T36" fmla="*/ 1 w 835"/>
                <a:gd name="T37" fmla="*/ 0 h 1051"/>
                <a:gd name="T38" fmla="*/ 1 w 835"/>
                <a:gd name="T39" fmla="*/ 0 h 1051"/>
                <a:gd name="T40" fmla="*/ 1 w 835"/>
                <a:gd name="T41" fmla="*/ 0 h 1051"/>
                <a:gd name="T42" fmla="*/ 1 w 835"/>
                <a:gd name="T43" fmla="*/ 0 h 1051"/>
                <a:gd name="T44" fmla="*/ 1 w 835"/>
                <a:gd name="T45" fmla="*/ 0 h 1051"/>
                <a:gd name="T46" fmla="*/ 1 w 835"/>
                <a:gd name="T47" fmla="*/ 0 h 10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5"/>
                <a:gd name="T73" fmla="*/ 0 h 1051"/>
                <a:gd name="T74" fmla="*/ 835 w 835"/>
                <a:gd name="T75" fmla="*/ 1051 h 10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5" h="1051">
                  <a:moveTo>
                    <a:pt x="119" y="934"/>
                  </a:moveTo>
                  <a:lnTo>
                    <a:pt x="25" y="713"/>
                  </a:lnTo>
                  <a:lnTo>
                    <a:pt x="12" y="651"/>
                  </a:lnTo>
                  <a:lnTo>
                    <a:pt x="0" y="498"/>
                  </a:lnTo>
                  <a:lnTo>
                    <a:pt x="20" y="128"/>
                  </a:lnTo>
                  <a:lnTo>
                    <a:pt x="48" y="9"/>
                  </a:lnTo>
                  <a:lnTo>
                    <a:pt x="152" y="0"/>
                  </a:lnTo>
                  <a:lnTo>
                    <a:pt x="386" y="9"/>
                  </a:lnTo>
                  <a:lnTo>
                    <a:pt x="574" y="75"/>
                  </a:lnTo>
                  <a:lnTo>
                    <a:pt x="719" y="206"/>
                  </a:lnTo>
                  <a:lnTo>
                    <a:pt x="719" y="239"/>
                  </a:lnTo>
                  <a:lnTo>
                    <a:pt x="697" y="401"/>
                  </a:lnTo>
                  <a:lnTo>
                    <a:pt x="697" y="477"/>
                  </a:lnTo>
                  <a:lnTo>
                    <a:pt x="703" y="587"/>
                  </a:lnTo>
                  <a:lnTo>
                    <a:pt x="708" y="687"/>
                  </a:lnTo>
                  <a:lnTo>
                    <a:pt x="737" y="798"/>
                  </a:lnTo>
                  <a:lnTo>
                    <a:pt x="759" y="880"/>
                  </a:lnTo>
                  <a:lnTo>
                    <a:pt x="834" y="1050"/>
                  </a:lnTo>
                  <a:lnTo>
                    <a:pt x="737" y="1034"/>
                  </a:lnTo>
                  <a:lnTo>
                    <a:pt x="632" y="987"/>
                  </a:lnTo>
                  <a:lnTo>
                    <a:pt x="513" y="934"/>
                  </a:lnTo>
                  <a:lnTo>
                    <a:pt x="412" y="934"/>
                  </a:lnTo>
                  <a:lnTo>
                    <a:pt x="272" y="910"/>
                  </a:lnTo>
                  <a:lnTo>
                    <a:pt x="119" y="934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0" name="Freeform 19"/>
            <p:cNvSpPr>
              <a:spLocks/>
            </p:cNvSpPr>
            <p:nvPr/>
          </p:nvSpPr>
          <p:spPr bwMode="auto">
            <a:xfrm>
              <a:off x="1242" y="2333"/>
              <a:ext cx="599" cy="246"/>
            </a:xfrm>
            <a:custGeom>
              <a:avLst/>
              <a:gdLst>
                <a:gd name="T0" fmla="*/ 1 w 936"/>
                <a:gd name="T1" fmla="*/ 0 h 682"/>
                <a:gd name="T2" fmla="*/ 1 w 936"/>
                <a:gd name="T3" fmla="*/ 0 h 682"/>
                <a:gd name="T4" fmla="*/ 1 w 936"/>
                <a:gd name="T5" fmla="*/ 0 h 682"/>
                <a:gd name="T6" fmla="*/ 1 w 936"/>
                <a:gd name="T7" fmla="*/ 0 h 682"/>
                <a:gd name="T8" fmla="*/ 1 w 936"/>
                <a:gd name="T9" fmla="*/ 0 h 682"/>
                <a:gd name="T10" fmla="*/ 1 w 936"/>
                <a:gd name="T11" fmla="*/ 0 h 682"/>
                <a:gd name="T12" fmla="*/ 1 w 936"/>
                <a:gd name="T13" fmla="*/ 0 h 682"/>
                <a:gd name="T14" fmla="*/ 1 w 936"/>
                <a:gd name="T15" fmla="*/ 0 h 682"/>
                <a:gd name="T16" fmla="*/ 1 w 936"/>
                <a:gd name="T17" fmla="*/ 0 h 682"/>
                <a:gd name="T18" fmla="*/ 1 w 936"/>
                <a:gd name="T19" fmla="*/ 0 h 682"/>
                <a:gd name="T20" fmla="*/ 1 w 936"/>
                <a:gd name="T21" fmla="*/ 0 h 682"/>
                <a:gd name="T22" fmla="*/ 1 w 936"/>
                <a:gd name="T23" fmla="*/ 0 h 682"/>
                <a:gd name="T24" fmla="*/ 1 w 936"/>
                <a:gd name="T25" fmla="*/ 0 h 682"/>
                <a:gd name="T26" fmla="*/ 1 w 936"/>
                <a:gd name="T27" fmla="*/ 0 h 682"/>
                <a:gd name="T28" fmla="*/ 0 w 936"/>
                <a:gd name="T29" fmla="*/ 0 h 682"/>
                <a:gd name="T30" fmla="*/ 1 w 936"/>
                <a:gd name="T31" fmla="*/ 0 h 682"/>
                <a:gd name="T32" fmla="*/ 1 w 936"/>
                <a:gd name="T33" fmla="*/ 0 h 682"/>
                <a:gd name="T34" fmla="*/ 1 w 936"/>
                <a:gd name="T35" fmla="*/ 0 h 682"/>
                <a:gd name="T36" fmla="*/ 1 w 936"/>
                <a:gd name="T37" fmla="*/ 0 h 6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6"/>
                <a:gd name="T58" fmla="*/ 0 h 682"/>
                <a:gd name="T59" fmla="*/ 936 w 936"/>
                <a:gd name="T60" fmla="*/ 682 h 6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6" h="682">
                  <a:moveTo>
                    <a:pt x="234" y="492"/>
                  </a:moveTo>
                  <a:lnTo>
                    <a:pt x="312" y="490"/>
                  </a:lnTo>
                  <a:lnTo>
                    <a:pt x="480" y="490"/>
                  </a:lnTo>
                  <a:lnTo>
                    <a:pt x="674" y="536"/>
                  </a:lnTo>
                  <a:lnTo>
                    <a:pt x="798" y="590"/>
                  </a:lnTo>
                  <a:lnTo>
                    <a:pt x="880" y="643"/>
                  </a:lnTo>
                  <a:lnTo>
                    <a:pt x="936" y="682"/>
                  </a:lnTo>
                  <a:lnTo>
                    <a:pt x="825" y="474"/>
                  </a:lnTo>
                  <a:lnTo>
                    <a:pt x="770" y="311"/>
                  </a:lnTo>
                  <a:lnTo>
                    <a:pt x="747" y="219"/>
                  </a:lnTo>
                  <a:lnTo>
                    <a:pt x="572" y="120"/>
                  </a:lnTo>
                  <a:lnTo>
                    <a:pt x="399" y="70"/>
                  </a:lnTo>
                  <a:lnTo>
                    <a:pt x="286" y="49"/>
                  </a:lnTo>
                  <a:lnTo>
                    <a:pt x="141" y="21"/>
                  </a:lnTo>
                  <a:lnTo>
                    <a:pt x="0" y="0"/>
                  </a:lnTo>
                  <a:lnTo>
                    <a:pt x="79" y="142"/>
                  </a:lnTo>
                  <a:lnTo>
                    <a:pt x="126" y="276"/>
                  </a:lnTo>
                  <a:lnTo>
                    <a:pt x="174" y="435"/>
                  </a:lnTo>
                  <a:lnTo>
                    <a:pt x="212" y="47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1" name="Freeform 20"/>
            <p:cNvSpPr>
              <a:spLocks/>
            </p:cNvSpPr>
            <p:nvPr/>
          </p:nvSpPr>
          <p:spPr bwMode="auto">
            <a:xfrm rot="11000101" flipV="1">
              <a:off x="373" y="1835"/>
              <a:ext cx="225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2" name="Oval 21"/>
            <p:cNvSpPr>
              <a:spLocks noChangeArrowheads="1"/>
            </p:cNvSpPr>
            <p:nvPr/>
          </p:nvSpPr>
          <p:spPr bwMode="auto">
            <a:xfrm>
              <a:off x="448" y="2690"/>
              <a:ext cx="83" cy="33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  <p:sp>
          <p:nvSpPr>
            <p:cNvPr id="1053" name="Freeform 22"/>
            <p:cNvSpPr>
              <a:spLocks/>
            </p:cNvSpPr>
            <p:nvPr/>
          </p:nvSpPr>
          <p:spPr bwMode="auto">
            <a:xfrm>
              <a:off x="502" y="1752"/>
              <a:ext cx="735" cy="247"/>
            </a:xfrm>
            <a:custGeom>
              <a:avLst/>
              <a:gdLst>
                <a:gd name="T0" fmla="*/ 0 w 1202"/>
                <a:gd name="T1" fmla="*/ 0 h 1177"/>
                <a:gd name="T2" fmla="*/ 1 w 1202"/>
                <a:gd name="T3" fmla="*/ 0 h 1177"/>
                <a:gd name="T4" fmla="*/ 1 w 1202"/>
                <a:gd name="T5" fmla="*/ 0 h 1177"/>
                <a:gd name="T6" fmla="*/ 1 w 1202"/>
                <a:gd name="T7" fmla="*/ 0 h 1177"/>
                <a:gd name="T8" fmla="*/ 1 w 1202"/>
                <a:gd name="T9" fmla="*/ 0 h 1177"/>
                <a:gd name="T10" fmla="*/ 1 w 1202"/>
                <a:gd name="T11" fmla="*/ 0 h 1177"/>
                <a:gd name="T12" fmla="*/ 1 w 1202"/>
                <a:gd name="T13" fmla="*/ 0 h 1177"/>
                <a:gd name="T14" fmla="*/ 1 w 1202"/>
                <a:gd name="T15" fmla="*/ 0 h 1177"/>
                <a:gd name="T16" fmla="*/ 1 w 1202"/>
                <a:gd name="T17" fmla="*/ 0 h 1177"/>
                <a:gd name="T18" fmla="*/ 1 w 1202"/>
                <a:gd name="T19" fmla="*/ 0 h 1177"/>
                <a:gd name="T20" fmla="*/ 1 w 1202"/>
                <a:gd name="T21" fmla="*/ 0 h 1177"/>
                <a:gd name="T22" fmla="*/ 1 w 1202"/>
                <a:gd name="T23" fmla="*/ 0 h 1177"/>
                <a:gd name="T24" fmla="*/ 1 w 1202"/>
                <a:gd name="T25" fmla="*/ 0 h 1177"/>
                <a:gd name="T26" fmla="*/ 1 w 1202"/>
                <a:gd name="T27" fmla="*/ 0 h 1177"/>
                <a:gd name="T28" fmla="*/ 1 w 1202"/>
                <a:gd name="T29" fmla="*/ 0 h 1177"/>
                <a:gd name="T30" fmla="*/ 1 w 1202"/>
                <a:gd name="T31" fmla="*/ 0 h 1177"/>
                <a:gd name="T32" fmla="*/ 1 w 1202"/>
                <a:gd name="T33" fmla="*/ 0 h 1177"/>
                <a:gd name="T34" fmla="*/ 1 w 1202"/>
                <a:gd name="T35" fmla="*/ 0 h 1177"/>
                <a:gd name="T36" fmla="*/ 1 w 1202"/>
                <a:gd name="T37" fmla="*/ 0 h 1177"/>
                <a:gd name="T38" fmla="*/ 1 w 1202"/>
                <a:gd name="T39" fmla="*/ 0 h 1177"/>
                <a:gd name="T40" fmla="*/ 1 w 1202"/>
                <a:gd name="T41" fmla="*/ 0 h 1177"/>
                <a:gd name="T42" fmla="*/ 1 w 1202"/>
                <a:gd name="T43" fmla="*/ 0 h 1177"/>
                <a:gd name="T44" fmla="*/ 1 w 1202"/>
                <a:gd name="T45" fmla="*/ 0 h 1177"/>
                <a:gd name="T46" fmla="*/ 1 w 1202"/>
                <a:gd name="T47" fmla="*/ 0 h 1177"/>
                <a:gd name="T48" fmla="*/ 1 w 1202"/>
                <a:gd name="T49" fmla="*/ 0 h 1177"/>
                <a:gd name="T50" fmla="*/ 1 w 1202"/>
                <a:gd name="T51" fmla="*/ 0 h 1177"/>
                <a:gd name="T52" fmla="*/ 1 w 1202"/>
                <a:gd name="T53" fmla="*/ 0 h 1177"/>
                <a:gd name="T54" fmla="*/ 1 w 1202"/>
                <a:gd name="T55" fmla="*/ 0 h 1177"/>
                <a:gd name="T56" fmla="*/ 1 w 1202"/>
                <a:gd name="T57" fmla="*/ 0 h 1177"/>
                <a:gd name="T58" fmla="*/ 1 w 1202"/>
                <a:gd name="T59" fmla="*/ 0 h 1177"/>
                <a:gd name="T60" fmla="*/ 1 w 1202"/>
                <a:gd name="T61" fmla="*/ 0 h 1177"/>
                <a:gd name="T62" fmla="*/ 1 w 1202"/>
                <a:gd name="T63" fmla="*/ 0 h 1177"/>
                <a:gd name="T64" fmla="*/ 1 w 1202"/>
                <a:gd name="T65" fmla="*/ 0 h 1177"/>
                <a:gd name="T66" fmla="*/ 1 w 1202"/>
                <a:gd name="T67" fmla="*/ 0 h 1177"/>
                <a:gd name="T68" fmla="*/ 1 w 1202"/>
                <a:gd name="T69" fmla="*/ 0 h 1177"/>
                <a:gd name="T70" fmla="*/ 1 w 1202"/>
                <a:gd name="T71" fmla="*/ 0 h 1177"/>
                <a:gd name="T72" fmla="*/ 1 w 1202"/>
                <a:gd name="T73" fmla="*/ 0 h 1177"/>
                <a:gd name="T74" fmla="*/ 1 w 1202"/>
                <a:gd name="T75" fmla="*/ 0 h 1177"/>
                <a:gd name="T76" fmla="*/ 1 w 1202"/>
                <a:gd name="T77" fmla="*/ 0 h 1177"/>
                <a:gd name="T78" fmla="*/ 1 w 1202"/>
                <a:gd name="T79" fmla="*/ 0 h 1177"/>
                <a:gd name="T80" fmla="*/ 1 w 1202"/>
                <a:gd name="T81" fmla="*/ 0 h 1177"/>
                <a:gd name="T82" fmla="*/ 1 w 1202"/>
                <a:gd name="T83" fmla="*/ 0 h 1177"/>
                <a:gd name="T84" fmla="*/ 1 w 1202"/>
                <a:gd name="T85" fmla="*/ 0 h 1177"/>
                <a:gd name="T86" fmla="*/ 1 w 1202"/>
                <a:gd name="T87" fmla="*/ 0 h 1177"/>
                <a:gd name="T88" fmla="*/ 0 w 1202"/>
                <a:gd name="T89" fmla="*/ 0 h 11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2"/>
                <a:gd name="T136" fmla="*/ 0 h 1177"/>
                <a:gd name="T137" fmla="*/ 1202 w 1202"/>
                <a:gd name="T138" fmla="*/ 1177 h 11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2" h="1177">
                  <a:moveTo>
                    <a:pt x="0" y="212"/>
                  </a:moveTo>
                  <a:lnTo>
                    <a:pt x="36" y="168"/>
                  </a:lnTo>
                  <a:lnTo>
                    <a:pt x="74" y="133"/>
                  </a:lnTo>
                  <a:lnTo>
                    <a:pt x="121" y="99"/>
                  </a:lnTo>
                  <a:lnTo>
                    <a:pt x="182" y="60"/>
                  </a:lnTo>
                  <a:lnTo>
                    <a:pt x="250" y="26"/>
                  </a:lnTo>
                  <a:lnTo>
                    <a:pt x="321" y="11"/>
                  </a:lnTo>
                  <a:lnTo>
                    <a:pt x="380" y="5"/>
                  </a:lnTo>
                  <a:lnTo>
                    <a:pt x="454" y="0"/>
                  </a:lnTo>
                  <a:lnTo>
                    <a:pt x="545" y="0"/>
                  </a:lnTo>
                  <a:lnTo>
                    <a:pt x="625" y="5"/>
                  </a:lnTo>
                  <a:lnTo>
                    <a:pt x="714" y="21"/>
                  </a:lnTo>
                  <a:lnTo>
                    <a:pt x="768" y="37"/>
                  </a:lnTo>
                  <a:lnTo>
                    <a:pt x="831" y="73"/>
                  </a:lnTo>
                  <a:lnTo>
                    <a:pt x="898" y="112"/>
                  </a:lnTo>
                  <a:lnTo>
                    <a:pt x="940" y="151"/>
                  </a:lnTo>
                  <a:lnTo>
                    <a:pt x="962" y="181"/>
                  </a:lnTo>
                  <a:lnTo>
                    <a:pt x="977" y="253"/>
                  </a:lnTo>
                  <a:lnTo>
                    <a:pt x="981" y="285"/>
                  </a:lnTo>
                  <a:lnTo>
                    <a:pt x="990" y="382"/>
                  </a:lnTo>
                  <a:lnTo>
                    <a:pt x="1015" y="522"/>
                  </a:lnTo>
                  <a:lnTo>
                    <a:pt x="1044" y="668"/>
                  </a:lnTo>
                  <a:lnTo>
                    <a:pt x="1090" y="850"/>
                  </a:lnTo>
                  <a:lnTo>
                    <a:pt x="1154" y="1047"/>
                  </a:lnTo>
                  <a:lnTo>
                    <a:pt x="1202" y="1177"/>
                  </a:lnTo>
                  <a:lnTo>
                    <a:pt x="1198" y="1143"/>
                  </a:lnTo>
                  <a:lnTo>
                    <a:pt x="1198" y="1174"/>
                  </a:lnTo>
                  <a:lnTo>
                    <a:pt x="1136" y="1153"/>
                  </a:lnTo>
                  <a:lnTo>
                    <a:pt x="1073" y="1091"/>
                  </a:lnTo>
                  <a:lnTo>
                    <a:pt x="981" y="1025"/>
                  </a:lnTo>
                  <a:lnTo>
                    <a:pt x="877" y="963"/>
                  </a:lnTo>
                  <a:lnTo>
                    <a:pt x="781" y="917"/>
                  </a:lnTo>
                  <a:lnTo>
                    <a:pt x="681" y="882"/>
                  </a:lnTo>
                  <a:lnTo>
                    <a:pt x="572" y="855"/>
                  </a:lnTo>
                  <a:lnTo>
                    <a:pt x="458" y="851"/>
                  </a:lnTo>
                  <a:lnTo>
                    <a:pt x="346" y="867"/>
                  </a:lnTo>
                  <a:lnTo>
                    <a:pt x="230" y="895"/>
                  </a:lnTo>
                  <a:lnTo>
                    <a:pt x="125" y="934"/>
                  </a:lnTo>
                  <a:lnTo>
                    <a:pt x="129" y="861"/>
                  </a:lnTo>
                  <a:lnTo>
                    <a:pt x="121" y="749"/>
                  </a:lnTo>
                  <a:lnTo>
                    <a:pt x="99" y="619"/>
                  </a:lnTo>
                  <a:lnTo>
                    <a:pt x="78" y="501"/>
                  </a:lnTo>
                  <a:lnTo>
                    <a:pt x="49" y="382"/>
                  </a:lnTo>
                  <a:lnTo>
                    <a:pt x="19" y="275"/>
                  </a:lnTo>
                  <a:lnTo>
                    <a:pt x="0" y="212"/>
                  </a:lnTo>
                </a:path>
              </a:pathLst>
            </a:custGeom>
            <a:solidFill>
              <a:srgbClr val="C4F7FF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4" name="Freeform 37"/>
            <p:cNvSpPr>
              <a:spLocks/>
            </p:cNvSpPr>
            <p:nvPr/>
          </p:nvSpPr>
          <p:spPr bwMode="auto">
            <a:xfrm>
              <a:off x="570" y="2142"/>
              <a:ext cx="822" cy="246"/>
            </a:xfrm>
            <a:custGeom>
              <a:avLst/>
              <a:gdLst>
                <a:gd name="T0" fmla="*/ 0 w 1354"/>
                <a:gd name="T1" fmla="*/ 0 h 872"/>
                <a:gd name="T2" fmla="*/ 1 w 1354"/>
                <a:gd name="T3" fmla="*/ 0 h 872"/>
                <a:gd name="T4" fmla="*/ 1 w 1354"/>
                <a:gd name="T5" fmla="*/ 0 h 872"/>
                <a:gd name="T6" fmla="*/ 1 w 1354"/>
                <a:gd name="T7" fmla="*/ 0 h 872"/>
                <a:gd name="T8" fmla="*/ 1 w 1354"/>
                <a:gd name="T9" fmla="*/ 0 h 872"/>
                <a:gd name="T10" fmla="*/ 1 w 1354"/>
                <a:gd name="T11" fmla="*/ 0 h 872"/>
                <a:gd name="T12" fmla="*/ 1 w 1354"/>
                <a:gd name="T13" fmla="*/ 0 h 872"/>
                <a:gd name="T14" fmla="*/ 1 w 1354"/>
                <a:gd name="T15" fmla="*/ 0 h 872"/>
                <a:gd name="T16" fmla="*/ 1 w 1354"/>
                <a:gd name="T17" fmla="*/ 0 h 872"/>
                <a:gd name="T18" fmla="*/ 1 w 1354"/>
                <a:gd name="T19" fmla="*/ 0 h 872"/>
                <a:gd name="T20" fmla="*/ 1 w 1354"/>
                <a:gd name="T21" fmla="*/ 0 h 872"/>
                <a:gd name="T22" fmla="*/ 1 w 1354"/>
                <a:gd name="T23" fmla="*/ 0 h 872"/>
                <a:gd name="T24" fmla="*/ 1 w 1354"/>
                <a:gd name="T25" fmla="*/ 0 h 872"/>
                <a:gd name="T26" fmla="*/ 1 w 1354"/>
                <a:gd name="T27" fmla="*/ 0 h 872"/>
                <a:gd name="T28" fmla="*/ 1 w 1354"/>
                <a:gd name="T29" fmla="*/ 0 h 872"/>
                <a:gd name="T30" fmla="*/ 1 w 1354"/>
                <a:gd name="T31" fmla="*/ 0 h 872"/>
                <a:gd name="T32" fmla="*/ 1 w 1354"/>
                <a:gd name="T33" fmla="*/ 0 h 872"/>
                <a:gd name="T34" fmla="*/ 1 w 1354"/>
                <a:gd name="T35" fmla="*/ 0 h 872"/>
                <a:gd name="T36" fmla="*/ 1 w 1354"/>
                <a:gd name="T37" fmla="*/ 0 h 872"/>
                <a:gd name="T38" fmla="*/ 1 w 1354"/>
                <a:gd name="T39" fmla="*/ 0 h 872"/>
                <a:gd name="T40" fmla="*/ 1 w 1354"/>
                <a:gd name="T41" fmla="*/ 0 h 872"/>
                <a:gd name="T42" fmla="*/ 0 w 1354"/>
                <a:gd name="T43" fmla="*/ 0 h 8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4"/>
                <a:gd name="T67" fmla="*/ 0 h 872"/>
                <a:gd name="T68" fmla="*/ 1354 w 1354"/>
                <a:gd name="T69" fmla="*/ 872 h 8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4" h="872">
                  <a:moveTo>
                    <a:pt x="0" y="521"/>
                  </a:moveTo>
                  <a:lnTo>
                    <a:pt x="82" y="483"/>
                  </a:lnTo>
                  <a:lnTo>
                    <a:pt x="257" y="459"/>
                  </a:lnTo>
                  <a:lnTo>
                    <a:pt x="407" y="459"/>
                  </a:lnTo>
                  <a:lnTo>
                    <a:pt x="580" y="497"/>
                  </a:lnTo>
                  <a:lnTo>
                    <a:pt x="812" y="574"/>
                  </a:lnTo>
                  <a:lnTo>
                    <a:pt x="1005" y="638"/>
                  </a:lnTo>
                  <a:lnTo>
                    <a:pt x="1176" y="713"/>
                  </a:lnTo>
                  <a:lnTo>
                    <a:pt x="1261" y="772"/>
                  </a:lnTo>
                  <a:lnTo>
                    <a:pt x="1353" y="871"/>
                  </a:lnTo>
                  <a:lnTo>
                    <a:pt x="1241" y="550"/>
                  </a:lnTo>
                  <a:lnTo>
                    <a:pt x="1155" y="358"/>
                  </a:lnTo>
                  <a:lnTo>
                    <a:pt x="1106" y="291"/>
                  </a:lnTo>
                  <a:lnTo>
                    <a:pt x="931" y="167"/>
                  </a:lnTo>
                  <a:lnTo>
                    <a:pt x="707" y="61"/>
                  </a:lnTo>
                  <a:lnTo>
                    <a:pt x="453" y="13"/>
                  </a:lnTo>
                  <a:lnTo>
                    <a:pt x="244" y="0"/>
                  </a:lnTo>
                  <a:lnTo>
                    <a:pt x="117" y="28"/>
                  </a:lnTo>
                  <a:lnTo>
                    <a:pt x="4" y="95"/>
                  </a:lnTo>
                  <a:lnTo>
                    <a:pt x="12" y="201"/>
                  </a:lnTo>
                  <a:lnTo>
                    <a:pt x="8" y="397"/>
                  </a:lnTo>
                  <a:lnTo>
                    <a:pt x="0" y="52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5" name="Freeform 38"/>
            <p:cNvSpPr>
              <a:spLocks/>
            </p:cNvSpPr>
            <p:nvPr/>
          </p:nvSpPr>
          <p:spPr bwMode="auto">
            <a:xfrm rot="21384435" flipH="1">
              <a:off x="396" y="1823"/>
              <a:ext cx="226" cy="242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1056" name="Oval 39"/>
            <p:cNvSpPr>
              <a:spLocks noChangeArrowheads="1"/>
            </p:cNvSpPr>
            <p:nvPr/>
          </p:nvSpPr>
          <p:spPr bwMode="auto">
            <a:xfrm>
              <a:off x="440" y="1802"/>
              <a:ext cx="82" cy="33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785813"/>
              <a:endParaRPr lang="ru-RU" sz="2000"/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401550" y="0"/>
            <a:ext cx="400050" cy="9601200"/>
            <a:chOff x="5454" y="0"/>
            <a:chExt cx="193" cy="4320"/>
          </a:xfrm>
        </p:grpSpPr>
        <p:sp>
          <p:nvSpPr>
            <p:cNvPr id="1034" name="Rectangle 4"/>
            <p:cNvSpPr>
              <a:spLocks noChangeArrowheads="1"/>
            </p:cNvSpPr>
            <p:nvPr/>
          </p:nvSpPr>
          <p:spPr bwMode="auto">
            <a:xfrm rot="10800000">
              <a:off x="5511" y="0"/>
              <a:ext cx="91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auto">
            <a:xfrm rot="10800000">
              <a:off x="5454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1428" tIns="45714" rIns="91428" bIns="45714" anchor="ctr"/>
            <a:lstStyle/>
            <a:p>
              <a:pPr defTabSz="909638"/>
              <a:endParaRPr lang="ru-RU">
                <a:latin typeface="Tahoma" pitchFamily="34" charset="0"/>
              </a:endParaRPr>
            </a:p>
          </p:txBody>
        </p:sp>
      </p:grpSp>
      <p:graphicFrame>
        <p:nvGraphicFramePr>
          <p:cNvPr id="1026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1991975" y="0"/>
          <a:ext cx="809625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0" name="CorelDRAW" r:id="rId3" imgW="810768" imgH="950976" progId="CorelDraw.Graphic.13">
                  <p:embed/>
                </p:oleObj>
              </mc:Choice>
              <mc:Fallback>
                <p:oleObj name="CorelDRAW" r:id="rId3" imgW="810768" imgH="950976" progId="CorelDraw.Graphic.1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1975" y="0"/>
                        <a:ext cx="809625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420688" y="266700"/>
          <a:ext cx="357187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1" name="CorelDRAW" r:id="rId5" imgW="810768" imgH="950976" progId="CorelDraw.Graphic.13">
                  <p:embed/>
                </p:oleObj>
              </mc:Choice>
              <mc:Fallback>
                <p:oleObj name="CorelDRAW" r:id="rId5" imgW="810768" imgH="950976" progId="CorelDraw.Graphic.1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8" y="266700"/>
                        <a:ext cx="357187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2" descr="заставка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8016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0" y="3648472"/>
            <a:ext cx="12801600" cy="18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06" tIns="45703" rIns="91406" bIns="45703">
            <a:spAutoFit/>
          </a:bodyPr>
          <a:lstStyle/>
          <a:p>
            <a:pPr algn="ctr" defTabSz="1277938">
              <a:defRPr/>
            </a:pPr>
            <a:endParaRPr lang="ru-RU" sz="43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Раздел № 6</a:t>
            </a: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ДЕКЛАРАЦИЯ ПОЖАРНОЙ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3702714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288"/>
            <a:ext cx="12801600" cy="1263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08204"/>
            <a:ext cx="10244328" cy="1101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801600" cy="1260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159384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(</a:t>
            </a:r>
            <a:r>
              <a:rPr sz="2100" b="1" dirty="0" err="1" smtClean="0">
                <a:solidFill>
                  <a:srgbClr val="2323E3"/>
                </a:solidFill>
                <a:latin typeface="Times New Roman"/>
                <a:cs typeface="Times New Roman"/>
              </a:rPr>
              <a:t>декларация</a:t>
            </a: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пожарной</a:t>
            </a:r>
            <a:r>
              <a:rPr sz="2100" b="1" spc="-85" dirty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безопасности)</a:t>
            </a:r>
            <a:endParaRPr sz="2100" dirty="0">
              <a:solidFill>
                <a:srgbClr val="2323E3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2" y="1299972"/>
            <a:ext cx="5819620" cy="822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17" y="1311403"/>
            <a:ext cx="5819620" cy="82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288"/>
            <a:ext cx="12801600" cy="1263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08204"/>
            <a:ext cx="10244328" cy="1101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801600" cy="1260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159384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(</a:t>
            </a:r>
            <a:r>
              <a:rPr sz="2100" b="1" dirty="0" err="1" smtClean="0">
                <a:solidFill>
                  <a:srgbClr val="2323E3"/>
                </a:solidFill>
                <a:latin typeface="Times New Roman"/>
                <a:cs typeface="Times New Roman"/>
              </a:rPr>
              <a:t>декларация</a:t>
            </a: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пожарной</a:t>
            </a:r>
            <a:r>
              <a:rPr sz="2100" b="1" spc="-85" dirty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безопасности)</a:t>
            </a:r>
            <a:endParaRPr sz="2100" dirty="0">
              <a:solidFill>
                <a:srgbClr val="2323E3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2" y="1311403"/>
            <a:ext cx="5819620" cy="8206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04" y="1311403"/>
            <a:ext cx="5815246" cy="82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12801600" cy="94443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22034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3.1.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34401" y="3805758"/>
            <a:ext cx="170815" cy="2540000"/>
          </a:xfrm>
          <a:custGeom>
            <a:avLst/>
            <a:gdLst/>
            <a:ahLst/>
            <a:cxnLst/>
            <a:rect l="l" t="t" r="r" b="b"/>
            <a:pathLst>
              <a:path w="170814" h="2540000">
                <a:moveTo>
                  <a:pt x="0" y="2539754"/>
                </a:moveTo>
                <a:lnTo>
                  <a:pt x="170771" y="2539754"/>
                </a:lnTo>
                <a:lnTo>
                  <a:pt x="170771" y="0"/>
                </a:lnTo>
                <a:lnTo>
                  <a:pt x="0" y="0"/>
                </a:lnTo>
                <a:lnTo>
                  <a:pt x="0" y="2539754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36166" y="2221536"/>
            <a:ext cx="3611245" cy="139065"/>
          </a:xfrm>
          <a:custGeom>
            <a:avLst/>
            <a:gdLst/>
            <a:ahLst/>
            <a:cxnLst/>
            <a:rect l="l" t="t" r="r" b="b"/>
            <a:pathLst>
              <a:path w="3611245" h="139064">
                <a:moveTo>
                  <a:pt x="0" y="138736"/>
                </a:moveTo>
                <a:lnTo>
                  <a:pt x="3610957" y="138736"/>
                </a:lnTo>
                <a:lnTo>
                  <a:pt x="3610957" y="0"/>
                </a:lnTo>
                <a:lnTo>
                  <a:pt x="0" y="0"/>
                </a:lnTo>
                <a:lnTo>
                  <a:pt x="0" y="138736"/>
                </a:lnTo>
                <a:close/>
              </a:path>
            </a:pathLst>
          </a:custGeom>
          <a:ln w="93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65281" y="2695866"/>
            <a:ext cx="481965" cy="89535"/>
          </a:xfrm>
          <a:custGeom>
            <a:avLst/>
            <a:gdLst/>
            <a:ahLst/>
            <a:cxnLst/>
            <a:rect l="l" t="t" r="r" b="b"/>
            <a:pathLst>
              <a:path w="481965" h="89535">
                <a:moveTo>
                  <a:pt x="0" y="89366"/>
                </a:moveTo>
                <a:lnTo>
                  <a:pt x="481841" y="89366"/>
                </a:lnTo>
                <a:lnTo>
                  <a:pt x="481841" y="0"/>
                </a:lnTo>
                <a:lnTo>
                  <a:pt x="0" y="0"/>
                </a:lnTo>
                <a:lnTo>
                  <a:pt x="0" y="89366"/>
                </a:lnTo>
                <a:close/>
              </a:path>
            </a:pathLst>
          </a:custGeom>
          <a:ln w="93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717139" y="1064773"/>
            <a:ext cx="210820" cy="2571115"/>
          </a:xfrm>
          <a:custGeom>
            <a:avLst/>
            <a:gdLst/>
            <a:ahLst/>
            <a:cxnLst/>
            <a:rect l="l" t="t" r="r" b="b"/>
            <a:pathLst>
              <a:path w="210819" h="2571115">
                <a:moveTo>
                  <a:pt x="0" y="2571001"/>
                </a:moveTo>
                <a:lnTo>
                  <a:pt x="210766" y="2571001"/>
                </a:lnTo>
                <a:lnTo>
                  <a:pt x="210766" y="0"/>
                </a:lnTo>
                <a:lnTo>
                  <a:pt x="0" y="0"/>
                </a:lnTo>
                <a:lnTo>
                  <a:pt x="0" y="2571001"/>
                </a:lnTo>
                <a:close/>
              </a:path>
            </a:pathLst>
          </a:custGeom>
          <a:ln w="95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495432" y="1737208"/>
            <a:ext cx="1894205" cy="257175"/>
          </a:xfrm>
          <a:custGeom>
            <a:avLst/>
            <a:gdLst/>
            <a:ahLst/>
            <a:cxnLst/>
            <a:rect l="l" t="t" r="r" b="b"/>
            <a:pathLst>
              <a:path w="1894204" h="257175">
                <a:moveTo>
                  <a:pt x="0" y="256850"/>
                </a:moveTo>
                <a:lnTo>
                  <a:pt x="1893720" y="256850"/>
                </a:lnTo>
                <a:lnTo>
                  <a:pt x="1893720" y="0"/>
                </a:lnTo>
                <a:lnTo>
                  <a:pt x="0" y="0"/>
                </a:lnTo>
                <a:lnTo>
                  <a:pt x="0" y="256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" y="1371575"/>
            <a:ext cx="12801600" cy="6893693"/>
          </a:xfrm>
          <a:prstGeom prst="rect">
            <a:avLst/>
          </a:prstGeom>
        </p:spPr>
      </p:pic>
      <p:sp>
        <p:nvSpPr>
          <p:cNvPr id="274" name="object 274"/>
          <p:cNvSpPr/>
          <p:nvPr/>
        </p:nvSpPr>
        <p:spPr>
          <a:xfrm>
            <a:off x="0" y="8269815"/>
            <a:ext cx="8829675" cy="207010"/>
          </a:xfrm>
          <a:custGeom>
            <a:avLst/>
            <a:gdLst/>
            <a:ahLst/>
            <a:cxnLst/>
            <a:rect l="l" t="t" r="r" b="b"/>
            <a:pathLst>
              <a:path w="8829675" h="207009">
                <a:moveTo>
                  <a:pt x="0" y="206947"/>
                </a:moveTo>
                <a:lnTo>
                  <a:pt x="8829465" y="206947"/>
                </a:lnTo>
                <a:lnTo>
                  <a:pt x="882946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0" y="8476767"/>
            <a:ext cx="784225" cy="758825"/>
          </a:xfrm>
          <a:custGeom>
            <a:avLst/>
            <a:gdLst/>
            <a:ahLst/>
            <a:cxnLst/>
            <a:rect l="l" t="t" r="r" b="b"/>
            <a:pathLst>
              <a:path w="784225" h="758825">
                <a:moveTo>
                  <a:pt x="0" y="758792"/>
                </a:moveTo>
                <a:lnTo>
                  <a:pt x="784205" y="758792"/>
                </a:lnTo>
                <a:lnTo>
                  <a:pt x="78420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84205" y="8476767"/>
            <a:ext cx="786130" cy="758825"/>
          </a:xfrm>
          <a:custGeom>
            <a:avLst/>
            <a:gdLst/>
            <a:ahLst/>
            <a:cxnLst/>
            <a:rect l="l" t="t" r="r" b="b"/>
            <a:pathLst>
              <a:path w="786130" h="758825">
                <a:moveTo>
                  <a:pt x="0" y="758792"/>
                </a:moveTo>
                <a:lnTo>
                  <a:pt x="785857" y="758792"/>
                </a:lnTo>
                <a:lnTo>
                  <a:pt x="785857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570063" y="8476767"/>
            <a:ext cx="725805" cy="758825"/>
          </a:xfrm>
          <a:custGeom>
            <a:avLst/>
            <a:gdLst/>
            <a:ahLst/>
            <a:cxnLst/>
            <a:rect l="l" t="t" r="r" b="b"/>
            <a:pathLst>
              <a:path w="725805" h="758825">
                <a:moveTo>
                  <a:pt x="0" y="758792"/>
                </a:moveTo>
                <a:lnTo>
                  <a:pt x="725791" y="758792"/>
                </a:lnTo>
                <a:lnTo>
                  <a:pt x="725791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295854" y="8476767"/>
            <a:ext cx="549275" cy="758825"/>
          </a:xfrm>
          <a:custGeom>
            <a:avLst/>
            <a:gdLst/>
            <a:ahLst/>
            <a:cxnLst/>
            <a:rect l="l" t="t" r="r" b="b"/>
            <a:pathLst>
              <a:path w="549275" h="758825">
                <a:moveTo>
                  <a:pt x="0" y="758792"/>
                </a:moveTo>
                <a:lnTo>
                  <a:pt x="548815" y="758792"/>
                </a:lnTo>
                <a:lnTo>
                  <a:pt x="548815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844629" y="8476767"/>
            <a:ext cx="969644" cy="758825"/>
          </a:xfrm>
          <a:custGeom>
            <a:avLst/>
            <a:gdLst/>
            <a:ahLst/>
            <a:cxnLst/>
            <a:rect l="l" t="t" r="r" b="b"/>
            <a:pathLst>
              <a:path w="969645" h="758825">
                <a:moveTo>
                  <a:pt x="0" y="758792"/>
                </a:moveTo>
                <a:lnTo>
                  <a:pt x="969319" y="758792"/>
                </a:lnTo>
                <a:lnTo>
                  <a:pt x="96931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813948" y="8476767"/>
            <a:ext cx="810260" cy="758825"/>
          </a:xfrm>
          <a:custGeom>
            <a:avLst/>
            <a:gdLst/>
            <a:ahLst/>
            <a:cxnLst/>
            <a:rect l="l" t="t" r="r" b="b"/>
            <a:pathLst>
              <a:path w="810260" h="758825">
                <a:moveTo>
                  <a:pt x="0" y="758792"/>
                </a:moveTo>
                <a:lnTo>
                  <a:pt x="810190" y="758792"/>
                </a:lnTo>
                <a:lnTo>
                  <a:pt x="810190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24018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179457" y="8476767"/>
            <a:ext cx="1555750" cy="758825"/>
          </a:xfrm>
          <a:custGeom>
            <a:avLst/>
            <a:gdLst/>
            <a:ahLst/>
            <a:cxnLst/>
            <a:rect l="l" t="t" r="r" b="b"/>
            <a:pathLst>
              <a:path w="1555750" h="758825">
                <a:moveTo>
                  <a:pt x="0" y="758792"/>
                </a:moveTo>
                <a:lnTo>
                  <a:pt x="1555479" y="758792"/>
                </a:lnTo>
                <a:lnTo>
                  <a:pt x="1555479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734896" y="8476767"/>
            <a:ext cx="1094740" cy="758825"/>
          </a:xfrm>
          <a:custGeom>
            <a:avLst/>
            <a:gdLst/>
            <a:ahLst/>
            <a:cxnLst/>
            <a:rect l="l" t="t" r="r" b="b"/>
            <a:pathLst>
              <a:path w="1094740" h="758825">
                <a:moveTo>
                  <a:pt x="0" y="758792"/>
                </a:moveTo>
                <a:lnTo>
                  <a:pt x="1094326" y="758792"/>
                </a:lnTo>
                <a:lnTo>
                  <a:pt x="1094326" y="0"/>
                </a:lnTo>
                <a:lnTo>
                  <a:pt x="0" y="0"/>
                </a:lnTo>
                <a:lnTo>
                  <a:pt x="0" y="75879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0" y="9235558"/>
            <a:ext cx="784225" cy="207010"/>
          </a:xfrm>
          <a:custGeom>
            <a:avLst/>
            <a:gdLst/>
            <a:ahLst/>
            <a:cxnLst/>
            <a:rect l="l" t="t" r="r" b="b"/>
            <a:pathLst>
              <a:path w="784225" h="207009">
                <a:moveTo>
                  <a:pt x="0" y="206947"/>
                </a:moveTo>
                <a:lnTo>
                  <a:pt x="784205" y="206947"/>
                </a:lnTo>
                <a:lnTo>
                  <a:pt x="78420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84205" y="9235558"/>
            <a:ext cx="786130" cy="207010"/>
          </a:xfrm>
          <a:custGeom>
            <a:avLst/>
            <a:gdLst/>
            <a:ahLst/>
            <a:cxnLst/>
            <a:rect l="l" t="t" r="r" b="b"/>
            <a:pathLst>
              <a:path w="786130" h="207009">
                <a:moveTo>
                  <a:pt x="0" y="206947"/>
                </a:moveTo>
                <a:lnTo>
                  <a:pt x="785857" y="206947"/>
                </a:lnTo>
                <a:lnTo>
                  <a:pt x="785857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570063" y="9235558"/>
            <a:ext cx="725805" cy="207010"/>
          </a:xfrm>
          <a:custGeom>
            <a:avLst/>
            <a:gdLst/>
            <a:ahLst/>
            <a:cxnLst/>
            <a:rect l="l" t="t" r="r" b="b"/>
            <a:pathLst>
              <a:path w="725805" h="207009">
                <a:moveTo>
                  <a:pt x="0" y="206947"/>
                </a:moveTo>
                <a:lnTo>
                  <a:pt x="725791" y="206947"/>
                </a:lnTo>
                <a:lnTo>
                  <a:pt x="725791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295854" y="9235558"/>
            <a:ext cx="549275" cy="207010"/>
          </a:xfrm>
          <a:custGeom>
            <a:avLst/>
            <a:gdLst/>
            <a:ahLst/>
            <a:cxnLst/>
            <a:rect l="l" t="t" r="r" b="b"/>
            <a:pathLst>
              <a:path w="549275" h="207009">
                <a:moveTo>
                  <a:pt x="0" y="206947"/>
                </a:moveTo>
                <a:lnTo>
                  <a:pt x="548815" y="206947"/>
                </a:lnTo>
                <a:lnTo>
                  <a:pt x="548815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844629" y="9235558"/>
            <a:ext cx="969644" cy="207010"/>
          </a:xfrm>
          <a:custGeom>
            <a:avLst/>
            <a:gdLst/>
            <a:ahLst/>
            <a:cxnLst/>
            <a:rect l="l" t="t" r="r" b="b"/>
            <a:pathLst>
              <a:path w="969645" h="207009">
                <a:moveTo>
                  <a:pt x="0" y="206947"/>
                </a:moveTo>
                <a:lnTo>
                  <a:pt x="969319" y="206947"/>
                </a:lnTo>
                <a:lnTo>
                  <a:pt x="96931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813948" y="9235558"/>
            <a:ext cx="810260" cy="207010"/>
          </a:xfrm>
          <a:custGeom>
            <a:avLst/>
            <a:gdLst/>
            <a:ahLst/>
            <a:cxnLst/>
            <a:rect l="l" t="t" r="r" b="b"/>
            <a:pathLst>
              <a:path w="810260" h="207009">
                <a:moveTo>
                  <a:pt x="0" y="206947"/>
                </a:moveTo>
                <a:lnTo>
                  <a:pt x="810190" y="206947"/>
                </a:lnTo>
                <a:lnTo>
                  <a:pt x="810190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624018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179457" y="9235558"/>
            <a:ext cx="1555750" cy="207010"/>
          </a:xfrm>
          <a:custGeom>
            <a:avLst/>
            <a:gdLst/>
            <a:ahLst/>
            <a:cxnLst/>
            <a:rect l="l" t="t" r="r" b="b"/>
            <a:pathLst>
              <a:path w="1555750" h="207009">
                <a:moveTo>
                  <a:pt x="0" y="206947"/>
                </a:moveTo>
                <a:lnTo>
                  <a:pt x="1555479" y="206947"/>
                </a:lnTo>
                <a:lnTo>
                  <a:pt x="1555479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734896" y="9235558"/>
            <a:ext cx="1094740" cy="207010"/>
          </a:xfrm>
          <a:custGeom>
            <a:avLst/>
            <a:gdLst/>
            <a:ahLst/>
            <a:cxnLst/>
            <a:rect l="l" t="t" r="r" b="b"/>
            <a:pathLst>
              <a:path w="1094740" h="207009">
                <a:moveTo>
                  <a:pt x="0" y="206947"/>
                </a:moveTo>
                <a:lnTo>
                  <a:pt x="1094326" y="206947"/>
                </a:lnTo>
                <a:lnTo>
                  <a:pt x="1094326" y="0"/>
                </a:lnTo>
                <a:lnTo>
                  <a:pt x="0" y="0"/>
                </a:lnTo>
                <a:lnTo>
                  <a:pt x="0" y="206947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84205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570063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295854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844629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81394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624018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179457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734896" y="8470502"/>
            <a:ext cx="0" cy="974090"/>
          </a:xfrm>
          <a:custGeom>
            <a:avLst/>
            <a:gdLst/>
            <a:ahLst/>
            <a:cxnLst/>
            <a:rect l="l" t="t" r="r" b="b"/>
            <a:pathLst>
              <a:path h="974090">
                <a:moveTo>
                  <a:pt x="0" y="0"/>
                </a:moveTo>
                <a:lnTo>
                  <a:pt x="0" y="97353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0" y="8476763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0" y="9235559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174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829465" y="8263566"/>
            <a:ext cx="0" cy="1180465"/>
          </a:xfrm>
          <a:custGeom>
            <a:avLst/>
            <a:gdLst/>
            <a:ahLst/>
            <a:cxnLst/>
            <a:rect l="l" t="t" r="r" b="b"/>
            <a:pathLst>
              <a:path h="1180465">
                <a:moveTo>
                  <a:pt x="0" y="0"/>
                </a:moveTo>
                <a:lnTo>
                  <a:pt x="0" y="118047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0" y="826978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12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0" y="9440148"/>
            <a:ext cx="8836025" cy="0"/>
          </a:xfrm>
          <a:custGeom>
            <a:avLst/>
            <a:gdLst/>
            <a:ahLst/>
            <a:cxnLst/>
            <a:rect l="l" t="t" r="r" b="b"/>
            <a:pathLst>
              <a:path w="8836025">
                <a:moveTo>
                  <a:pt x="0" y="0"/>
                </a:moveTo>
                <a:lnTo>
                  <a:pt x="8835911" y="0"/>
                </a:lnTo>
              </a:path>
            </a:pathLst>
          </a:custGeom>
          <a:ln w="7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3508611" y="8286400"/>
            <a:ext cx="184848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10" dirty="0">
                <a:latin typeface="Times New Roman"/>
                <a:cs typeface="Times New Roman"/>
              </a:rPr>
              <a:t>ОБЩАЯ</a:t>
            </a:r>
            <a:r>
              <a:rPr sz="1200" b="1" spc="-10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ИНФОРМАЦИЯ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131362" y="8662290"/>
            <a:ext cx="53594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5415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Год  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10" dirty="0">
                <a:latin typeface="Times New Roman"/>
                <a:cs typeface="Times New Roman"/>
              </a:rPr>
              <a:t>р</a:t>
            </a:r>
            <a:r>
              <a:rPr sz="1050" spc="30" dirty="0">
                <a:latin typeface="Times New Roman"/>
                <a:cs typeface="Times New Roman"/>
              </a:rPr>
              <a:t>-</a:t>
            </a:r>
            <a:r>
              <a:rPr sz="1050" spc="20" dirty="0">
                <a:latin typeface="Times New Roman"/>
                <a:cs typeface="Times New Roman"/>
              </a:rPr>
              <a:t>ки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935791" y="8471757"/>
            <a:ext cx="48196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050" spc="-15" dirty="0">
                <a:latin typeface="Times New Roman"/>
                <a:cs typeface="Times New Roman"/>
              </a:rPr>
              <a:t>Дата</a:t>
            </a: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5" dirty="0">
                <a:latin typeface="Times New Roman"/>
                <a:cs typeface="Times New Roman"/>
              </a:rPr>
              <a:t>послед.</a:t>
            </a:r>
            <a:endParaRPr sz="1050">
              <a:latin typeface="Times New Roman"/>
              <a:cs typeface="Times New Roman"/>
            </a:endParaRPr>
          </a:p>
          <a:p>
            <a:pPr marL="12700" marR="5080" indent="2540" algn="ctr">
              <a:lnSpc>
                <a:spcPct val="118900"/>
              </a:lnSpc>
              <a:spcBef>
                <a:spcPts val="5"/>
              </a:spcBef>
            </a:pPr>
            <a:r>
              <a:rPr sz="1050" spc="-10" dirty="0">
                <a:latin typeface="Times New Roman"/>
                <a:cs typeface="Times New Roman"/>
              </a:rPr>
              <a:t>кап.  </a:t>
            </a:r>
            <a:r>
              <a:rPr sz="1050" spc="5" dirty="0">
                <a:latin typeface="Times New Roman"/>
                <a:cs typeface="Times New Roman"/>
              </a:rPr>
              <a:t>р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15" dirty="0">
                <a:latin typeface="Times New Roman"/>
                <a:cs typeface="Times New Roman"/>
              </a:rPr>
              <a:t>м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-35" dirty="0">
                <a:latin typeface="Times New Roman"/>
                <a:cs typeface="Times New Roman"/>
              </a:rPr>
              <a:t>н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5" dirty="0">
                <a:latin typeface="Times New Roman"/>
                <a:cs typeface="Times New Roman"/>
              </a:rPr>
              <a:t>а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1713148" y="8662290"/>
            <a:ext cx="43180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indent="-1016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30" dirty="0">
                <a:latin typeface="Times New Roman"/>
                <a:cs typeface="Times New Roman"/>
              </a:rPr>
              <a:t>-в</a:t>
            </a:r>
            <a:r>
              <a:rPr sz="1050" spc="5" dirty="0">
                <a:latin typeface="Times New Roman"/>
                <a:cs typeface="Times New Roman"/>
              </a:rPr>
              <a:t>о  э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-15" dirty="0">
                <a:latin typeface="Times New Roman"/>
                <a:cs typeface="Times New Roman"/>
              </a:rPr>
              <a:t>а</a:t>
            </a:r>
            <a:r>
              <a:rPr sz="1050" spc="25" dirty="0">
                <a:latin typeface="Times New Roman"/>
                <a:cs typeface="Times New Roman"/>
              </a:rPr>
              <a:t>ж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5" dirty="0">
                <a:latin typeface="Times New Roman"/>
                <a:cs typeface="Times New Roman"/>
              </a:rPr>
              <a:t>й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2400587" y="8698542"/>
            <a:ext cx="330200" cy="335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 marR="5080" indent="-29209">
              <a:lnSpc>
                <a:spcPct val="101000"/>
              </a:lnSpc>
            </a:pPr>
            <a:r>
              <a:rPr sz="1050" dirty="0">
                <a:latin typeface="Times New Roman"/>
                <a:cs typeface="Times New Roman"/>
              </a:rPr>
              <a:t>О</a:t>
            </a:r>
            <a:r>
              <a:rPr sz="1050" spc="-5" dirty="0">
                <a:latin typeface="Times New Roman"/>
                <a:cs typeface="Times New Roman"/>
              </a:rPr>
              <a:t>б</a:t>
            </a:r>
            <a:r>
              <a:rPr sz="1050" spc="25" dirty="0">
                <a:latin typeface="Times New Roman"/>
                <a:cs typeface="Times New Roman"/>
              </a:rPr>
              <a:t>щ</a:t>
            </a:r>
            <a:r>
              <a:rPr sz="1050" dirty="0">
                <a:latin typeface="Times New Roman"/>
                <a:cs typeface="Times New Roman"/>
              </a:rPr>
              <a:t>.  </a:t>
            </a:r>
            <a:r>
              <a:rPr sz="1050" spc="20" dirty="0">
                <a:latin typeface="Times New Roman"/>
                <a:cs typeface="Times New Roman"/>
              </a:rPr>
              <a:t>выс.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3007777" y="8471757"/>
            <a:ext cx="64071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240"/>
              </a:spcBef>
            </a:pPr>
            <a:r>
              <a:rPr sz="1050" spc="10" dirty="0">
                <a:latin typeface="Times New Roman"/>
                <a:cs typeface="Times New Roman"/>
              </a:rPr>
              <a:t>Размеры</a:t>
            </a:r>
            <a:endParaRPr sz="10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геометрич.</a:t>
            </a:r>
            <a:endParaRPr sz="1050" dirty="0">
              <a:latin typeface="Times New Roman"/>
              <a:cs typeface="Times New Roman"/>
            </a:endParaRPr>
          </a:p>
          <a:p>
            <a:pPr marL="109220" marR="59690" indent="-38735">
              <a:lnSpc>
                <a:spcPct val="118900"/>
              </a:lnSpc>
              <a:spcBef>
                <a:spcPts val="5"/>
              </a:spcBef>
            </a:pPr>
            <a:r>
              <a:rPr sz="1050" spc="25" dirty="0">
                <a:latin typeface="Times New Roman"/>
                <a:cs typeface="Times New Roman"/>
              </a:rPr>
              <a:t>(</a:t>
            </a:r>
            <a:r>
              <a:rPr sz="1050" spc="40" dirty="0">
                <a:latin typeface="Times New Roman"/>
                <a:cs typeface="Times New Roman"/>
              </a:rPr>
              <a:t>Ж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spc="5" dirty="0">
                <a:latin typeface="Times New Roman"/>
                <a:cs typeface="Times New Roman"/>
              </a:rPr>
              <a:t>ло</a:t>
            </a:r>
            <a:r>
              <a:rPr sz="1050" spc="25" dirty="0">
                <a:latin typeface="Times New Roman"/>
                <a:cs typeface="Times New Roman"/>
              </a:rPr>
              <a:t>г</a:t>
            </a:r>
            <a:r>
              <a:rPr sz="1050" spc="5" dirty="0">
                <a:latin typeface="Times New Roman"/>
                <a:cs typeface="Times New Roman"/>
              </a:rPr>
              <a:t>о  </a:t>
            </a:r>
            <a:r>
              <a:rPr sz="1050" spc="-10" dirty="0">
                <a:latin typeface="Times New Roman"/>
                <a:cs typeface="Times New Roman"/>
              </a:rPr>
              <a:t>здания)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4006546" y="8567184"/>
            <a:ext cx="418465" cy="582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8895" algn="just">
              <a:lnSpc>
                <a:spcPct val="118900"/>
              </a:lnSpc>
            </a:pPr>
            <a:r>
              <a:rPr sz="1050" spc="5" dirty="0">
                <a:latin typeface="Times New Roman"/>
                <a:cs typeface="Times New Roman"/>
              </a:rPr>
              <a:t>Общ.  </a:t>
            </a:r>
            <a:r>
              <a:rPr sz="1050" dirty="0">
                <a:latin typeface="Times New Roman"/>
                <a:cs typeface="Times New Roman"/>
              </a:rPr>
              <a:t>площ.  </a:t>
            </a:r>
            <a:r>
              <a:rPr sz="1050" spc="15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</a:t>
            </a:r>
            <a:r>
              <a:rPr sz="1050" spc="25" dirty="0">
                <a:latin typeface="Times New Roman"/>
                <a:cs typeface="Times New Roman"/>
              </a:rPr>
              <a:t>м</a:t>
            </a:r>
            <a:r>
              <a:rPr sz="1050" spc="-35" dirty="0">
                <a:latin typeface="Times New Roman"/>
                <a:cs typeface="Times New Roman"/>
              </a:rPr>
              <a:t>п</a:t>
            </a:r>
            <a:r>
              <a:rPr sz="1050" spc="5" dirty="0">
                <a:latin typeface="Times New Roman"/>
                <a:cs typeface="Times New Roman"/>
              </a:rPr>
              <a:t>л.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4788576" y="8471757"/>
            <a:ext cx="1242695" cy="774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40"/>
              </a:spcBef>
            </a:pPr>
            <a:r>
              <a:rPr sz="1050" spc="-10" dirty="0">
                <a:latin typeface="Times New Roman"/>
                <a:cs typeface="Times New Roman"/>
              </a:rPr>
              <a:t>Среднее</a:t>
            </a:r>
            <a:r>
              <a:rPr sz="1050" spc="17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количество</a:t>
            </a:r>
          </a:p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050" spc="-10" dirty="0">
                <a:latin typeface="Times New Roman"/>
                <a:cs typeface="Times New Roman"/>
              </a:rPr>
              <a:t>нахождения  </a:t>
            </a:r>
            <a:r>
              <a:rPr sz="1050" spc="-5" dirty="0">
                <a:latin typeface="Times New Roman"/>
                <a:cs typeface="Times New Roman"/>
              </a:rPr>
              <a:t>людей</a:t>
            </a:r>
            <a:r>
              <a:rPr sz="1050" spc="235" dirty="0">
                <a:latin typeface="Times New Roman"/>
                <a:cs typeface="Times New Roman"/>
              </a:rPr>
              <a:t> </a:t>
            </a:r>
            <a:r>
              <a:rPr sz="1050" spc="5" dirty="0">
                <a:latin typeface="Times New Roman"/>
                <a:cs typeface="Times New Roman"/>
              </a:rPr>
              <a:t>/</a:t>
            </a:r>
            <a:endParaRPr sz="1050" dirty="0">
              <a:latin typeface="Times New Roman"/>
              <a:cs typeface="Times New Roman"/>
            </a:endParaRPr>
          </a:p>
          <a:p>
            <a:pPr marL="50800" marR="4699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персонала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spc="10" dirty="0">
                <a:latin typeface="Times New Roman"/>
                <a:cs typeface="Times New Roman"/>
              </a:rPr>
              <a:t>(чел.)</a:t>
            </a: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6296881" y="8502321"/>
            <a:ext cx="1344930" cy="744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spc="-5" dirty="0">
                <a:latin typeface="Times New Roman"/>
                <a:cs typeface="Times New Roman"/>
              </a:rPr>
              <a:t>Количество  людей</a:t>
            </a:r>
            <a:r>
              <a:rPr sz="1050" spc="17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/</a:t>
            </a:r>
          </a:p>
          <a:p>
            <a:pPr marL="635" algn="ctr">
              <a:lnSpc>
                <a:spcPct val="100000"/>
              </a:lnSpc>
              <a:spcBef>
                <a:spcPts val="235"/>
              </a:spcBef>
            </a:pPr>
            <a:r>
              <a:rPr sz="1050" dirty="0">
                <a:latin typeface="Times New Roman"/>
                <a:cs typeface="Times New Roman"/>
              </a:rPr>
              <a:t>персонала</a:t>
            </a:r>
          </a:p>
          <a:p>
            <a:pPr marL="12700" marR="5080" algn="ctr">
              <a:lnSpc>
                <a:spcPct val="118900"/>
              </a:lnSpc>
              <a:spcBef>
                <a:spcPts val="5"/>
              </a:spcBef>
            </a:pPr>
            <a:r>
              <a:rPr sz="1050" dirty="0">
                <a:latin typeface="Times New Roman"/>
                <a:cs typeface="Times New Roman"/>
              </a:rPr>
              <a:t>находящихся </a:t>
            </a:r>
            <a:r>
              <a:rPr sz="1050" spc="5" dirty="0">
                <a:latin typeface="Times New Roman"/>
                <a:cs typeface="Times New Roman"/>
              </a:rPr>
              <a:t>в </a:t>
            </a:r>
            <a:r>
              <a:rPr sz="1050" spc="-5" dirty="0">
                <a:latin typeface="Times New Roman"/>
                <a:cs typeface="Times New Roman"/>
              </a:rPr>
              <a:t>здании  </a:t>
            </a:r>
            <a:r>
              <a:rPr sz="1050" dirty="0">
                <a:latin typeface="Times New Roman"/>
                <a:cs typeface="Times New Roman"/>
              </a:rPr>
              <a:t>круглосуточно</a:t>
            </a:r>
          </a:p>
        </p:txBody>
      </p:sp>
      <p:sp>
        <p:nvSpPr>
          <p:cNvPr id="316" name="object 316"/>
          <p:cNvSpPr txBox="1"/>
          <p:nvPr/>
        </p:nvSpPr>
        <p:spPr>
          <a:xfrm>
            <a:off x="7940547" y="8662290"/>
            <a:ext cx="692785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5080" indent="-87630">
              <a:lnSpc>
                <a:spcPct val="118900"/>
              </a:lnSpc>
            </a:pPr>
            <a:r>
              <a:rPr sz="1050" spc="-20" dirty="0">
                <a:latin typeface="Times New Roman"/>
                <a:cs typeface="Times New Roman"/>
              </a:rPr>
              <a:t>К</a:t>
            </a:r>
            <a:r>
              <a:rPr sz="1050" spc="5" dirty="0">
                <a:latin typeface="Times New Roman"/>
                <a:cs typeface="Times New Roman"/>
              </a:rPr>
              <a:t>ол</a:t>
            </a:r>
            <a:r>
              <a:rPr sz="1050" spc="-35" dirty="0">
                <a:latin typeface="Times New Roman"/>
                <a:cs typeface="Times New Roman"/>
              </a:rPr>
              <a:t>и</a:t>
            </a:r>
            <a:r>
              <a:rPr sz="1050" dirty="0">
                <a:latin typeface="Times New Roman"/>
                <a:cs typeface="Times New Roman"/>
              </a:rPr>
              <a:t>ч</a:t>
            </a:r>
            <a:r>
              <a:rPr sz="1050" spc="-15" dirty="0">
                <a:latin typeface="Times New Roman"/>
                <a:cs typeface="Times New Roman"/>
              </a:rPr>
              <a:t>е</a:t>
            </a:r>
            <a:r>
              <a:rPr sz="1050" spc="60" dirty="0">
                <a:latin typeface="Times New Roman"/>
                <a:cs typeface="Times New Roman"/>
              </a:rPr>
              <a:t>с</a:t>
            </a:r>
            <a:r>
              <a:rPr sz="1050" spc="-85" dirty="0">
                <a:latin typeface="Times New Roman"/>
                <a:cs typeface="Times New Roman"/>
              </a:rPr>
              <a:t>т</a:t>
            </a:r>
            <a:r>
              <a:rPr sz="1050" spc="30" dirty="0">
                <a:latin typeface="Times New Roman"/>
                <a:cs typeface="Times New Roman"/>
              </a:rPr>
              <a:t>в</a:t>
            </a:r>
            <a:r>
              <a:rPr sz="1050" spc="5" dirty="0">
                <a:latin typeface="Times New Roman"/>
                <a:cs typeface="Times New Roman"/>
              </a:rPr>
              <a:t>о  выходов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229015" y="9245066"/>
            <a:ext cx="3352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19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1013140" y="9245066"/>
            <a:ext cx="32512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20</a:t>
            </a:r>
            <a:r>
              <a:rPr sz="1200" spc="-7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1877515" y="9245066"/>
            <a:ext cx="1028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2347530" y="9235321"/>
            <a:ext cx="43296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3,6</a:t>
            </a:r>
            <a:r>
              <a:rPr sz="1200" spc="-8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3027114" y="9245066"/>
            <a:ext cx="61785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80 х 22</a:t>
            </a:r>
            <a:r>
              <a:rPr sz="1200" spc="-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3938865" y="9245066"/>
            <a:ext cx="563245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6273</a:t>
            </a:r>
            <a:r>
              <a:rPr sz="1200" spc="22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imes New Roman"/>
                <a:cs typeface="Times New Roman"/>
              </a:rPr>
              <a:t>м</a:t>
            </a:r>
            <a:r>
              <a:rPr sz="1200" spc="15" baseline="24305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sz="1200" baseline="24305">
              <a:latin typeface="Times New Roman"/>
              <a:cs typeface="Times New Roman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5186198" y="9245066"/>
            <a:ext cx="4508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550</a:t>
            </a:r>
            <a:r>
              <a:rPr sz="1200" spc="-30" dirty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22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6" name="Прямоугольник 5"/>
          <p:cNvSpPr>
            <a:spLocks noChangeArrowheads="1"/>
          </p:cNvSpPr>
          <p:nvPr/>
        </p:nvSpPr>
        <p:spPr bwMode="auto">
          <a:xfrm>
            <a:off x="7841" y="-4564"/>
            <a:ext cx="12801600" cy="137613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1541939">
              <a:lnSpc>
                <a:spcPct val="8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Учебный корпус №1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  <a:endParaRPr lang="ru-RU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6781520" y="9245066"/>
            <a:ext cx="3740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sz="1200" spc="-30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8240274" y="9245066"/>
            <a:ext cx="10287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3178" y="1385654"/>
            <a:ext cx="2867025" cy="760391"/>
          </a:xfrm>
          <a:custGeom>
            <a:avLst/>
            <a:gdLst/>
            <a:ahLst/>
            <a:cxnLst/>
            <a:rect l="l" t="t" r="r" b="b"/>
            <a:pathLst>
              <a:path w="2867025" h="1027430">
                <a:moveTo>
                  <a:pt x="0" y="1027151"/>
                </a:moveTo>
                <a:lnTo>
                  <a:pt x="2866746" y="1027151"/>
                </a:lnTo>
                <a:lnTo>
                  <a:pt x="2866746" y="0"/>
                </a:lnTo>
                <a:lnTo>
                  <a:pt x="0" y="0"/>
                </a:lnTo>
                <a:lnTo>
                  <a:pt x="0" y="1027151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Директор филиала</a:t>
            </a:r>
          </a:p>
          <a:p>
            <a:pPr algn="ctr">
              <a:lnSpc>
                <a:spcPct val="100000"/>
              </a:lnSpc>
            </a:pP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Бондаренко Валентина Васильевна</a:t>
            </a:r>
            <a:endParaRPr lang="ru-RU" sz="1200" dirty="0" smtClean="0">
              <a:latin typeface="Times New Roman"/>
              <a:cs typeface="Times New Roman"/>
            </a:endParaRP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spc="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(48343)</a:t>
            </a:r>
            <a:r>
              <a:rPr lang="ru-RU" sz="1200" spc="6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2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5-91-83</a:t>
            </a: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lang="ru-RU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8-906-502-94-88</a:t>
            </a:r>
            <a:endParaRPr lang="ru-RU" sz="1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912968" y="3144416"/>
            <a:ext cx="4860548" cy="667452"/>
            <a:chOff x="7740297" y="7155984"/>
            <a:chExt cx="5081708" cy="667452"/>
          </a:xfrm>
        </p:grpSpPr>
        <p:sp>
          <p:nvSpPr>
            <p:cNvPr id="332" name="object 332"/>
            <p:cNvSpPr/>
            <p:nvPr/>
          </p:nvSpPr>
          <p:spPr>
            <a:xfrm>
              <a:off x="9428747" y="7155984"/>
              <a:ext cx="3393258" cy="6674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3" name="object 333"/>
            <p:cNvSpPr txBox="1"/>
            <p:nvPr/>
          </p:nvSpPr>
          <p:spPr>
            <a:xfrm>
              <a:off x="7740297" y="7358873"/>
              <a:ext cx="5020310" cy="23852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828800" algn="ctr">
                <a:lnSpc>
                  <a:spcPct val="100000"/>
                </a:lnSpc>
              </a:pPr>
              <a:r>
                <a:rPr sz="1550" b="1" spc="25" dirty="0" smtClean="0">
                  <a:latin typeface="Times New Roman" pitchFamily="18" charset="0"/>
                  <a:cs typeface="Times New Roman" pitchFamily="18" charset="0"/>
                </a:rPr>
                <a:t>ФОТО</a:t>
              </a:r>
              <a:r>
                <a:rPr lang="ru-RU" sz="1550" b="1" spc="25" dirty="0" smtClean="0">
                  <a:latin typeface="Times New Roman" pitchFamily="18" charset="0"/>
                  <a:cs typeface="Times New Roman" pitchFamily="18" charset="0"/>
                </a:rPr>
                <a:t> учебного корпуса №1</a:t>
              </a:r>
            </a:p>
          </p:txBody>
        </p:sp>
      </p:grpSp>
      <p:sp>
        <p:nvSpPr>
          <p:cNvPr id="337" name="object 2"/>
          <p:cNvSpPr txBox="1"/>
          <p:nvPr/>
        </p:nvSpPr>
        <p:spPr>
          <a:xfrm>
            <a:off x="12089432" y="0"/>
            <a:ext cx="526430" cy="26409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R="34925" algn="r">
              <a:lnSpc>
                <a:spcPct val="100000"/>
              </a:lnSpc>
              <a:spcBef>
                <a:spcPts val="315"/>
              </a:spcBef>
            </a:pPr>
            <a:r>
              <a:rPr sz="1400" b="1" spc="-5" dirty="0">
                <a:latin typeface="Times New Roman"/>
                <a:cs typeface="Times New Roman"/>
              </a:rPr>
              <a:t>п.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 smtClean="0">
                <a:latin typeface="Times New Roman"/>
                <a:cs typeface="Times New Roman"/>
              </a:rPr>
              <a:t>3.</a:t>
            </a:r>
            <a:r>
              <a:rPr lang="ru-RU" sz="1400" b="1" dirty="0" smtClean="0">
                <a:latin typeface="Times New Roman"/>
                <a:cs typeface="Times New Roman"/>
              </a:rPr>
              <a:t>1</a:t>
            </a:r>
            <a:r>
              <a:rPr sz="1400" b="1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272" name="Рисунок 2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337" y="1388246"/>
            <a:ext cx="3304263" cy="1798683"/>
          </a:xfrm>
          <a:prstGeom prst="rect">
            <a:avLst/>
          </a:prstGeom>
        </p:spPr>
      </p:pic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510659" y="1392206"/>
            <a:ext cx="4168775" cy="1052539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/>
          <a:p>
            <a:pPr algn="ctr">
              <a:defRPr/>
            </a:pPr>
            <a:r>
              <a:rPr lang="ru-RU" sz="12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проживающего населения – 40116 чел.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количество домов – 8204 (из них нежилых 0);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-социально – значимых объектов – 44;</a:t>
            </a:r>
          </a:p>
          <a:p>
            <a:pPr algn="ctr"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котельных – 27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5"/>
          <p:cNvSpPr>
            <a:spLocks noChangeArrowheads="1"/>
          </p:cNvSpPr>
          <p:nvPr/>
        </p:nvSpPr>
        <p:spPr bwMode="auto">
          <a:xfrm>
            <a:off x="8843866" y="8263566"/>
            <a:ext cx="3933227" cy="1185354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7908" tIns="63959" rIns="127908" bIns="63959" anchor="ctr"/>
          <a:lstStyle/>
          <a:p>
            <a:pPr algn="ctr" eaLnBrk="0" hangingPunct="0"/>
            <a:endParaRPr lang="ru-RU" altLang="ru-RU" sz="1400" dirty="0"/>
          </a:p>
        </p:txBody>
      </p:sp>
      <p:sp>
        <p:nvSpPr>
          <p:cNvPr id="73" name="Плюс 72"/>
          <p:cNvSpPr/>
          <p:nvPr/>
        </p:nvSpPr>
        <p:spPr>
          <a:xfrm>
            <a:off x="340662" y="2133079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4" name="Скругленная прямоугольная выноска 73"/>
          <p:cNvSpPr/>
          <p:nvPr/>
        </p:nvSpPr>
        <p:spPr>
          <a:xfrm flipH="1">
            <a:off x="1254907" y="3116336"/>
            <a:ext cx="2376487" cy="1584325"/>
          </a:xfrm>
          <a:prstGeom prst="wedgeRoundRectCallout">
            <a:avLst>
              <a:gd name="adj1" fmla="val 80307"/>
              <a:gd name="adj2" fmla="val -993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ГБУЗ  "Новозыбковская центральная районная больница" ул. Красная, д. 81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врач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Бурый </a:t>
            </a:r>
            <a:r>
              <a:rPr 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Сергей Николаевич. 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8-48343-3-29-05  </a:t>
            </a:r>
          </a:p>
          <a:p>
            <a:pPr algn="ctr" eaLnBrk="0" hangingPunct="0">
              <a:tabLst>
                <a:tab pos="0" algn="l"/>
                <a:tab pos="447191" algn="l"/>
                <a:tab pos="895968" algn="l"/>
                <a:tab pos="1344749" algn="l"/>
                <a:tab pos="1793523" algn="l"/>
                <a:tab pos="2242300" algn="l"/>
                <a:tab pos="2691079" algn="l"/>
                <a:tab pos="3139854" algn="l"/>
                <a:tab pos="3588637" algn="l"/>
                <a:tab pos="4037412" algn="l"/>
                <a:tab pos="4486188" algn="l"/>
                <a:tab pos="4934968" algn="l"/>
                <a:tab pos="5383743" algn="l"/>
                <a:tab pos="5832525" algn="l"/>
                <a:tab pos="6281299" algn="l"/>
                <a:tab pos="6730077" algn="l"/>
                <a:tab pos="7178856" algn="l"/>
                <a:tab pos="7627634" algn="l"/>
                <a:tab pos="8076412" algn="l"/>
                <a:tab pos="8525185" algn="l"/>
                <a:tab pos="8973964" algn="l"/>
              </a:tabLs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8-961-100-04-77</a:t>
            </a:r>
            <a:endParaRPr lang="ru-RU" sz="1300" dirty="0">
              <a:solidFill>
                <a:schemeClr val="tx1"/>
              </a:solidFill>
            </a:endParaRPr>
          </a:p>
        </p:txBody>
      </p:sp>
      <p:grpSp>
        <p:nvGrpSpPr>
          <p:cNvPr id="76" name="Группа 629"/>
          <p:cNvGrpSpPr>
            <a:grpSpLocks/>
          </p:cNvGrpSpPr>
          <p:nvPr/>
        </p:nvGrpSpPr>
        <p:grpSpPr bwMode="auto">
          <a:xfrm>
            <a:off x="4310832" y="2775486"/>
            <a:ext cx="535629" cy="353173"/>
            <a:chOff x="164842" y="3795140"/>
            <a:chExt cx="303768" cy="352436"/>
          </a:xfrm>
        </p:grpSpPr>
        <p:sp>
          <p:nvSpPr>
            <p:cNvPr id="77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8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79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84" name="Скругленная прямоугольная выноска 83"/>
          <p:cNvSpPr/>
          <p:nvPr/>
        </p:nvSpPr>
        <p:spPr>
          <a:xfrm flipH="1">
            <a:off x="5371085" y="2724201"/>
            <a:ext cx="2447925" cy="1152525"/>
          </a:xfrm>
          <a:prstGeom prst="wedgeRoundRectCallout">
            <a:avLst>
              <a:gd name="adj1" fmla="val 88224"/>
              <a:gd name="adj2" fmla="val -179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ПСЧ-16 ФГКУ  "1 ОФПС"  по Брянской области,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Наримановская, д. 10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Жабченко Иван Иванович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8-920-858-70-01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8-903-869-33-20</a:t>
            </a:r>
          </a:p>
        </p:txBody>
      </p:sp>
      <p:sp>
        <p:nvSpPr>
          <p:cNvPr id="85" name="Прямоугольник 55"/>
          <p:cNvSpPr>
            <a:spLocks noChangeArrowheads="1"/>
          </p:cNvSpPr>
          <p:nvPr/>
        </p:nvSpPr>
        <p:spPr bwMode="auto">
          <a:xfrm rot="3070611">
            <a:off x="4670736" y="3959946"/>
            <a:ext cx="192258" cy="4583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86" name="Скругленная прямоугольная выноска 85"/>
          <p:cNvSpPr/>
          <p:nvPr/>
        </p:nvSpPr>
        <p:spPr>
          <a:xfrm>
            <a:off x="5564058" y="4793286"/>
            <a:ext cx="2376488" cy="1223962"/>
          </a:xfrm>
          <a:prstGeom prst="wedgeRoundRectCallout">
            <a:avLst>
              <a:gd name="adj1" fmla="val -79556"/>
              <a:gd name="adj2" fmla="val -11389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 администрации г.Новозыбкова, ул. Площадь Октябрьской революции,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Зам. главы администрации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зам.председателья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КЧС и ОПБ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Грудин Александр Михайлович, 8(48343)3-09-58, 8-900-360-38-49</a:t>
            </a:r>
          </a:p>
        </p:txBody>
      </p:sp>
      <p:pic>
        <p:nvPicPr>
          <p:cNvPr id="87" name="Picture 60" descr="мен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98" y="4317238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Скругленная прямоугольная выноска 87"/>
          <p:cNvSpPr/>
          <p:nvPr/>
        </p:nvSpPr>
        <p:spPr>
          <a:xfrm>
            <a:off x="2144948" y="5171041"/>
            <a:ext cx="2808288" cy="792163"/>
          </a:xfrm>
          <a:prstGeom prst="wedgeRoundRectCallout">
            <a:avLst>
              <a:gd name="adj1" fmla="val 39042"/>
              <a:gd name="adj2" fmla="val -1327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 МВД  России «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Ленина,  д. 2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Начальник  -  подполковник  полиции 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Глазунов Дмитрий Николаевич</a:t>
            </a:r>
          </a:p>
          <a:p>
            <a:pPr algn="ctr" defTabSz="2087981" eaLnBrk="0" hangingPunct="0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8(48343) 3-42-50,8-999-376-53-49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89" name="Group 1900"/>
          <p:cNvGrpSpPr>
            <a:grpSpLocks/>
          </p:cNvGrpSpPr>
          <p:nvPr/>
        </p:nvGrpSpPr>
        <p:grpSpPr bwMode="auto">
          <a:xfrm>
            <a:off x="10937999" y="6744816"/>
            <a:ext cx="287337" cy="287338"/>
            <a:chOff x="4727" y="2506"/>
            <a:chExt cx="706" cy="1172"/>
          </a:xfrm>
        </p:grpSpPr>
        <p:sp>
          <p:nvSpPr>
            <p:cNvPr id="90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1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92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3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4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5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6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7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8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99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0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1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2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3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4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5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6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7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8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09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0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1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2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3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4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5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6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7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8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19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0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1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2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3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4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5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6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7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8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29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0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1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2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3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4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5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6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7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8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39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1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2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3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4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5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6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7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8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49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0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1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2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3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4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5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6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7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8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59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0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1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62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3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4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5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6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7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68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169" name="Скругленная прямоугольная выноска 168"/>
          <p:cNvSpPr/>
          <p:nvPr/>
        </p:nvSpPr>
        <p:spPr>
          <a:xfrm>
            <a:off x="6408641" y="6607371"/>
            <a:ext cx="3313113" cy="1368425"/>
          </a:xfrm>
          <a:prstGeom prst="wedgeRoundRectCallout">
            <a:avLst>
              <a:gd name="adj1" fmla="val 80703"/>
              <a:gd name="adj2" fmla="val -463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Новозыбковский филиал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 Брянский </a:t>
            </a:r>
            <a:r>
              <a:rPr lang="ru-RU" sz="1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Новозыбков, ул.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Мичурина, 59,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филиала: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Валентина Васильевна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8(48343)5-91-83,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8-906-502-94-88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  <a:defRPr/>
            </a:pP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Text Box 6"/>
          <p:cNvSpPr txBox="1">
            <a:spLocks noChangeArrowheads="1"/>
          </p:cNvSpPr>
          <p:nvPr/>
        </p:nvSpPr>
        <p:spPr bwMode="auto">
          <a:xfrm>
            <a:off x="9049585" y="8302859"/>
            <a:ext cx="33829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695" tIns="89358" rIns="178695" bIns="893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b="1" dirty="0">
                <a:latin typeface="Times New Roman" panose="02020603050405020304" pitchFamily="18" charset="0"/>
              </a:rPr>
              <a:t>Условные обозначения</a:t>
            </a:r>
          </a:p>
        </p:txBody>
      </p:sp>
      <p:grpSp>
        <p:nvGrpSpPr>
          <p:cNvPr id="171" name="Group 1900"/>
          <p:cNvGrpSpPr>
            <a:grpSpLocks/>
          </p:cNvGrpSpPr>
          <p:nvPr/>
        </p:nvGrpSpPr>
        <p:grpSpPr bwMode="auto">
          <a:xfrm>
            <a:off x="8977652" y="8662290"/>
            <a:ext cx="230187" cy="304800"/>
            <a:chOff x="4727" y="2506"/>
            <a:chExt cx="706" cy="1172"/>
          </a:xfrm>
        </p:grpSpPr>
        <p:sp>
          <p:nvSpPr>
            <p:cNvPr id="172" name="Freeform 1901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4 h 135"/>
                <a:gd name="T2" fmla="*/ 0 w 139"/>
                <a:gd name="T3" fmla="*/ 4 h 135"/>
                <a:gd name="T4" fmla="*/ 0 w 139"/>
                <a:gd name="T5" fmla="*/ 4 h 135"/>
                <a:gd name="T6" fmla="*/ 0 w 139"/>
                <a:gd name="T7" fmla="*/ 4 h 135"/>
                <a:gd name="T8" fmla="*/ 0 w 139"/>
                <a:gd name="T9" fmla="*/ 4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4 h 135"/>
                <a:gd name="T16" fmla="*/ 0 w 139"/>
                <a:gd name="T17" fmla="*/ 4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3" name="Freeform 1902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3 h 1278"/>
                <a:gd name="T2" fmla="*/ 0 w 1946"/>
                <a:gd name="T3" fmla="*/ 3 h 1278"/>
                <a:gd name="T4" fmla="*/ 0 w 1946"/>
                <a:gd name="T5" fmla="*/ 3 h 1278"/>
                <a:gd name="T6" fmla="*/ 0 w 1946"/>
                <a:gd name="T7" fmla="*/ 3 h 1278"/>
                <a:gd name="T8" fmla="*/ 0 w 1946"/>
                <a:gd name="T9" fmla="*/ 3 h 1278"/>
                <a:gd name="T10" fmla="*/ 0 w 1946"/>
                <a:gd name="T11" fmla="*/ 3 h 1278"/>
                <a:gd name="T12" fmla="*/ 0 w 1946"/>
                <a:gd name="T13" fmla="*/ 3 h 1278"/>
                <a:gd name="T14" fmla="*/ 0 w 1946"/>
                <a:gd name="T15" fmla="*/ 3 h 1278"/>
                <a:gd name="T16" fmla="*/ 0 w 1946"/>
                <a:gd name="T17" fmla="*/ 3 h 1278"/>
                <a:gd name="T18" fmla="*/ 0 w 1946"/>
                <a:gd name="T19" fmla="*/ 3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3 h 1278"/>
                <a:gd name="T56" fmla="*/ 0 w 1946"/>
                <a:gd name="T57" fmla="*/ 3 h 1278"/>
                <a:gd name="T58" fmla="*/ 0 w 1946"/>
                <a:gd name="T59" fmla="*/ 3 h 1278"/>
                <a:gd name="T60" fmla="*/ 0 w 1946"/>
                <a:gd name="T61" fmla="*/ 3 h 1278"/>
                <a:gd name="T62" fmla="*/ 0 w 1946"/>
                <a:gd name="T63" fmla="*/ 3 h 1278"/>
                <a:gd name="T64" fmla="*/ 0 w 1946"/>
                <a:gd name="T65" fmla="*/ 3 h 1278"/>
                <a:gd name="T66" fmla="*/ 0 w 1946"/>
                <a:gd name="T67" fmla="*/ 3 h 1278"/>
                <a:gd name="T68" fmla="*/ 0 w 1946"/>
                <a:gd name="T69" fmla="*/ 3 h 1278"/>
                <a:gd name="T70" fmla="*/ 0 w 1946"/>
                <a:gd name="T71" fmla="*/ 3 h 1278"/>
                <a:gd name="T72" fmla="*/ 0 w 1946"/>
                <a:gd name="T73" fmla="*/ 3 h 1278"/>
                <a:gd name="T74" fmla="*/ 0 w 1946"/>
                <a:gd name="T75" fmla="*/ 3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74" name="Rectangle 1903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5" name="Rectangle 1904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6" name="Rectangle 1905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7" name="Rectangle 1906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8" name="Rectangle 1907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9" name="Rectangle 1908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0" name="Rectangle 1909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1" name="Rectangle 1910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2" name="Rectangle 1911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3" name="Rectangle 1912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4" name="Rectangle 1913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5" name="Rectangle 1914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6" name="Rectangle 1915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7" name="Rectangle 1916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8" name="Rectangle 1917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9" name="Freeform 1918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3 h 102"/>
                <a:gd name="T2" fmla="*/ 0 w 440"/>
                <a:gd name="T3" fmla="*/ 3 h 102"/>
                <a:gd name="T4" fmla="*/ 0 w 440"/>
                <a:gd name="T5" fmla="*/ 3 h 102"/>
                <a:gd name="T6" fmla="*/ 0 w 440"/>
                <a:gd name="T7" fmla="*/ 3 h 102"/>
                <a:gd name="T8" fmla="*/ 0 w 440"/>
                <a:gd name="T9" fmla="*/ 3 h 102"/>
                <a:gd name="T10" fmla="*/ 0 w 440"/>
                <a:gd name="T11" fmla="*/ 3 h 102"/>
                <a:gd name="T12" fmla="*/ 0 w 440"/>
                <a:gd name="T13" fmla="*/ 3 h 102"/>
                <a:gd name="T14" fmla="*/ 0 w 440"/>
                <a:gd name="T15" fmla="*/ 3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3 h 102"/>
                <a:gd name="T52" fmla="*/ 0 w 440"/>
                <a:gd name="T53" fmla="*/ 3 h 102"/>
                <a:gd name="T54" fmla="*/ 0 w 440"/>
                <a:gd name="T55" fmla="*/ 3 h 102"/>
                <a:gd name="T56" fmla="*/ 0 w 440"/>
                <a:gd name="T57" fmla="*/ 3 h 102"/>
                <a:gd name="T58" fmla="*/ 0 w 440"/>
                <a:gd name="T59" fmla="*/ 3 h 102"/>
                <a:gd name="T60" fmla="*/ 0 w 440"/>
                <a:gd name="T61" fmla="*/ 3 h 102"/>
                <a:gd name="T62" fmla="*/ 0 w 440"/>
                <a:gd name="T63" fmla="*/ 3 h 102"/>
                <a:gd name="T64" fmla="*/ 0 w 440"/>
                <a:gd name="T65" fmla="*/ 3 h 102"/>
                <a:gd name="T66" fmla="*/ 0 w 440"/>
                <a:gd name="T67" fmla="*/ 3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0" name="Freeform 1919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4 h 168"/>
                <a:gd name="T2" fmla="*/ 0 w 1847"/>
                <a:gd name="T3" fmla="*/ 4 h 168"/>
                <a:gd name="T4" fmla="*/ 0 w 1847"/>
                <a:gd name="T5" fmla="*/ 4 h 168"/>
                <a:gd name="T6" fmla="*/ 0 w 1847"/>
                <a:gd name="T7" fmla="*/ 4 h 168"/>
                <a:gd name="T8" fmla="*/ 0 w 1847"/>
                <a:gd name="T9" fmla="*/ 4 h 168"/>
                <a:gd name="T10" fmla="*/ 0 w 1847"/>
                <a:gd name="T11" fmla="*/ 4 h 168"/>
                <a:gd name="T12" fmla="*/ 0 w 1847"/>
                <a:gd name="T13" fmla="*/ 4 h 168"/>
                <a:gd name="T14" fmla="*/ 0 w 1847"/>
                <a:gd name="T15" fmla="*/ 4 h 168"/>
                <a:gd name="T16" fmla="*/ 0 w 1847"/>
                <a:gd name="T17" fmla="*/ 4 h 168"/>
                <a:gd name="T18" fmla="*/ 0 w 1847"/>
                <a:gd name="T19" fmla="*/ 4 h 168"/>
                <a:gd name="T20" fmla="*/ 0 w 1847"/>
                <a:gd name="T21" fmla="*/ 4 h 168"/>
                <a:gd name="T22" fmla="*/ 0 w 1847"/>
                <a:gd name="T23" fmla="*/ 4 h 168"/>
                <a:gd name="T24" fmla="*/ 0 w 1847"/>
                <a:gd name="T25" fmla="*/ 4 h 168"/>
                <a:gd name="T26" fmla="*/ 0 w 1847"/>
                <a:gd name="T27" fmla="*/ 4 h 168"/>
                <a:gd name="T28" fmla="*/ 0 w 1847"/>
                <a:gd name="T29" fmla="*/ 4 h 168"/>
                <a:gd name="T30" fmla="*/ 0 w 1847"/>
                <a:gd name="T31" fmla="*/ 4 h 168"/>
                <a:gd name="T32" fmla="*/ 0 w 1847"/>
                <a:gd name="T33" fmla="*/ 4 h 168"/>
                <a:gd name="T34" fmla="*/ 0 w 1847"/>
                <a:gd name="T35" fmla="*/ 4 h 168"/>
                <a:gd name="T36" fmla="*/ 0 w 1847"/>
                <a:gd name="T37" fmla="*/ 4 h 168"/>
                <a:gd name="T38" fmla="*/ 0 w 1847"/>
                <a:gd name="T39" fmla="*/ 4 h 168"/>
                <a:gd name="T40" fmla="*/ 0 w 1847"/>
                <a:gd name="T41" fmla="*/ 4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4 h 168"/>
                <a:gd name="T60" fmla="*/ 0 w 1847"/>
                <a:gd name="T61" fmla="*/ 4 h 168"/>
                <a:gd name="T62" fmla="*/ 0 w 1847"/>
                <a:gd name="T63" fmla="*/ 4 h 168"/>
                <a:gd name="T64" fmla="*/ 0 w 1847"/>
                <a:gd name="T65" fmla="*/ 4 h 168"/>
                <a:gd name="T66" fmla="*/ 0 w 1847"/>
                <a:gd name="T67" fmla="*/ 4 h 168"/>
                <a:gd name="T68" fmla="*/ 0 w 1847"/>
                <a:gd name="T69" fmla="*/ 4 h 168"/>
                <a:gd name="T70" fmla="*/ 0 w 1847"/>
                <a:gd name="T71" fmla="*/ 4 h 168"/>
                <a:gd name="T72" fmla="*/ 0 w 1847"/>
                <a:gd name="T73" fmla="*/ 4 h 168"/>
                <a:gd name="T74" fmla="*/ 0 w 1847"/>
                <a:gd name="T75" fmla="*/ 4 h 168"/>
                <a:gd name="T76" fmla="*/ 0 w 1847"/>
                <a:gd name="T77" fmla="*/ 4 h 168"/>
                <a:gd name="T78" fmla="*/ 0 w 1847"/>
                <a:gd name="T79" fmla="*/ 4 h 168"/>
                <a:gd name="T80" fmla="*/ 0 w 1847"/>
                <a:gd name="T81" fmla="*/ 4 h 168"/>
                <a:gd name="T82" fmla="*/ 0 w 1847"/>
                <a:gd name="T83" fmla="*/ 4 h 168"/>
                <a:gd name="T84" fmla="*/ 0 w 1847"/>
                <a:gd name="T85" fmla="*/ 4 h 168"/>
                <a:gd name="T86" fmla="*/ 0 w 1847"/>
                <a:gd name="T87" fmla="*/ 4 h 168"/>
                <a:gd name="T88" fmla="*/ 0 w 1847"/>
                <a:gd name="T89" fmla="*/ 4 h 168"/>
                <a:gd name="T90" fmla="*/ 0 w 1847"/>
                <a:gd name="T91" fmla="*/ 4 h 168"/>
                <a:gd name="T92" fmla="*/ 0 w 1847"/>
                <a:gd name="T93" fmla="*/ 4 h 168"/>
                <a:gd name="T94" fmla="*/ 0 w 1847"/>
                <a:gd name="T95" fmla="*/ 4 h 168"/>
                <a:gd name="T96" fmla="*/ 0 w 1847"/>
                <a:gd name="T97" fmla="*/ 4 h 168"/>
                <a:gd name="T98" fmla="*/ 0 w 1847"/>
                <a:gd name="T99" fmla="*/ 4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191" name="Rectangle 1920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2" name="Rectangle 1921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3" name="Rectangle 1922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4" name="Rectangle 1923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5" name="Rectangle 1924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6" name="Rectangle 1925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7" name="Rectangle 1926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8" name="Rectangle 1927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9" name="Rectangle 1928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0" name="Rectangle 1929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1" name="Rectangle 1930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2" name="Rectangle 1931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3" name="Rectangle 1932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4" name="Rectangle 1933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5" name="Rectangle 1934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6" name="Rectangle 193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7" name="Rectangle 1936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8" name="Rectangle 1937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09" name="Rectangle 1938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0" name="Rectangle 1939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1" name="Rectangle 1940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2" name="Rectangle 1941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3" name="Rectangle 1942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4" name="Rectangle 1943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5" name="Rectangle 1944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6" name="Rectangle 1945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7" name="Rectangle 1946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8" name="Rectangle 1947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9" name="Rectangle 1948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0" name="Rectangle 1949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1" name="Rectangle 1950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2" name="Rectangle 1951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3" name="Rectangle 1952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24" name="Freeform 1953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5" name="Freeform 1954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6" name="Freeform 1955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7" name="Freeform 1956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8" name="Freeform 1957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3 h 373"/>
                <a:gd name="T2" fmla="*/ 0 w 217"/>
                <a:gd name="T3" fmla="*/ 3 h 373"/>
                <a:gd name="T4" fmla="*/ 0 w 217"/>
                <a:gd name="T5" fmla="*/ 3 h 373"/>
                <a:gd name="T6" fmla="*/ 0 w 217"/>
                <a:gd name="T7" fmla="*/ 3 h 373"/>
                <a:gd name="T8" fmla="*/ 0 w 217"/>
                <a:gd name="T9" fmla="*/ 3 h 373"/>
                <a:gd name="T10" fmla="*/ 0 w 217"/>
                <a:gd name="T11" fmla="*/ 3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3 h 373"/>
                <a:gd name="T22" fmla="*/ 0 w 217"/>
                <a:gd name="T23" fmla="*/ 3 h 373"/>
                <a:gd name="T24" fmla="*/ 0 w 217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29" name="Freeform 1958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0" name="Freeform 1959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1" name="Freeform 1960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2" name="Freeform 1961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3 h 372"/>
                <a:gd name="T2" fmla="*/ 0 w 217"/>
                <a:gd name="T3" fmla="*/ 3 h 372"/>
                <a:gd name="T4" fmla="*/ 0 w 217"/>
                <a:gd name="T5" fmla="*/ 3 h 372"/>
                <a:gd name="T6" fmla="*/ 0 w 217"/>
                <a:gd name="T7" fmla="*/ 3 h 372"/>
                <a:gd name="T8" fmla="*/ 0 w 217"/>
                <a:gd name="T9" fmla="*/ 3 h 372"/>
                <a:gd name="T10" fmla="*/ 0 w 217"/>
                <a:gd name="T11" fmla="*/ 3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3 h 372"/>
                <a:gd name="T22" fmla="*/ 0 w 217"/>
                <a:gd name="T23" fmla="*/ 3 h 372"/>
                <a:gd name="T24" fmla="*/ 0 w 217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3" name="Freeform 1962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4" name="Freeform 1963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5" name="Freeform 1964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6" name="Freeform 1965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3 h 373"/>
                <a:gd name="T2" fmla="*/ 0 w 216"/>
                <a:gd name="T3" fmla="*/ 3 h 373"/>
                <a:gd name="T4" fmla="*/ 0 w 216"/>
                <a:gd name="T5" fmla="*/ 3 h 373"/>
                <a:gd name="T6" fmla="*/ 0 w 216"/>
                <a:gd name="T7" fmla="*/ 3 h 373"/>
                <a:gd name="T8" fmla="*/ 0 w 216"/>
                <a:gd name="T9" fmla="*/ 3 h 373"/>
                <a:gd name="T10" fmla="*/ 0 w 216"/>
                <a:gd name="T11" fmla="*/ 3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3 h 373"/>
                <a:gd name="T22" fmla="*/ 0 w 216"/>
                <a:gd name="T23" fmla="*/ 3 h 373"/>
                <a:gd name="T24" fmla="*/ 0 w 216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7" name="Freeform 1966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8" name="Freeform 1967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3 h 373"/>
                <a:gd name="T2" fmla="*/ 0 w 215"/>
                <a:gd name="T3" fmla="*/ 3 h 373"/>
                <a:gd name="T4" fmla="*/ 0 w 215"/>
                <a:gd name="T5" fmla="*/ 3 h 373"/>
                <a:gd name="T6" fmla="*/ 0 w 215"/>
                <a:gd name="T7" fmla="*/ 3 h 373"/>
                <a:gd name="T8" fmla="*/ 0 w 215"/>
                <a:gd name="T9" fmla="*/ 3 h 373"/>
                <a:gd name="T10" fmla="*/ 0 w 215"/>
                <a:gd name="T11" fmla="*/ 3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3 h 373"/>
                <a:gd name="T22" fmla="*/ 0 w 215"/>
                <a:gd name="T23" fmla="*/ 3 h 373"/>
                <a:gd name="T24" fmla="*/ 0 w 215"/>
                <a:gd name="T25" fmla="*/ 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39" name="Freeform 1968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 h 373"/>
                <a:gd name="T4" fmla="*/ 0 w 29"/>
                <a:gd name="T5" fmla="*/ 3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0" name="Freeform 1969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3 h 372"/>
                <a:gd name="T2" fmla="*/ 0 w 216"/>
                <a:gd name="T3" fmla="*/ 3 h 372"/>
                <a:gd name="T4" fmla="*/ 0 w 216"/>
                <a:gd name="T5" fmla="*/ 3 h 372"/>
                <a:gd name="T6" fmla="*/ 0 w 216"/>
                <a:gd name="T7" fmla="*/ 3 h 372"/>
                <a:gd name="T8" fmla="*/ 0 w 216"/>
                <a:gd name="T9" fmla="*/ 3 h 372"/>
                <a:gd name="T10" fmla="*/ 0 w 216"/>
                <a:gd name="T11" fmla="*/ 3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3 h 372"/>
                <a:gd name="T22" fmla="*/ 0 w 216"/>
                <a:gd name="T23" fmla="*/ 3 h 372"/>
                <a:gd name="T24" fmla="*/ 0 w 216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1" name="Freeform 1970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2" name="Freeform 1971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3 h 372"/>
                <a:gd name="T2" fmla="*/ 0 w 215"/>
                <a:gd name="T3" fmla="*/ 3 h 372"/>
                <a:gd name="T4" fmla="*/ 0 w 215"/>
                <a:gd name="T5" fmla="*/ 3 h 372"/>
                <a:gd name="T6" fmla="*/ 0 w 215"/>
                <a:gd name="T7" fmla="*/ 3 h 372"/>
                <a:gd name="T8" fmla="*/ 0 w 215"/>
                <a:gd name="T9" fmla="*/ 3 h 372"/>
                <a:gd name="T10" fmla="*/ 0 w 215"/>
                <a:gd name="T11" fmla="*/ 3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3 h 372"/>
                <a:gd name="T22" fmla="*/ 0 w 215"/>
                <a:gd name="T23" fmla="*/ 3 h 372"/>
                <a:gd name="T24" fmla="*/ 0 w 215"/>
                <a:gd name="T25" fmla="*/ 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3" name="Freeform 1972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 h 372"/>
                <a:gd name="T4" fmla="*/ 0 w 29"/>
                <a:gd name="T5" fmla="*/ 3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244" name="Rectangle 1973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5" name="Rectangle 1974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6" name="Rectangle 1975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7" name="Rectangle 1976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8" name="Rectangle 1977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49" name="Rectangle 1978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50" name="Freeform 1979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19 h 38"/>
                <a:gd name="T2" fmla="*/ 0 w 37"/>
                <a:gd name="T3" fmla="*/ 19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19 h 38"/>
                <a:gd name="T32" fmla="*/ 0 w 37"/>
                <a:gd name="T33" fmla="*/ 19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</p:grpSp>
      <p:sp>
        <p:nvSpPr>
          <p:cNvPr id="251" name="TextBox 250"/>
          <p:cNvSpPr txBox="1">
            <a:spLocks noChangeArrowheads="1"/>
          </p:cNvSpPr>
          <p:nvPr/>
        </p:nvSpPr>
        <p:spPr bwMode="auto">
          <a:xfrm>
            <a:off x="9209112" y="8686276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Техникум</a:t>
            </a:r>
            <a:endParaRPr lang="ru-RU" altLang="ru-RU" sz="1000" dirty="0"/>
          </a:p>
        </p:txBody>
      </p:sp>
      <p:sp>
        <p:nvSpPr>
          <p:cNvPr id="254" name="Плюс 253"/>
          <p:cNvSpPr/>
          <p:nvPr/>
        </p:nvSpPr>
        <p:spPr>
          <a:xfrm>
            <a:off x="8949472" y="9062492"/>
            <a:ext cx="287338" cy="288925"/>
          </a:xfrm>
          <a:prstGeom prst="mathPlus">
            <a:avLst>
              <a:gd name="adj1" fmla="val 11708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55" name="TextBox 254"/>
          <p:cNvSpPr txBox="1">
            <a:spLocks noChangeArrowheads="1"/>
          </p:cNvSpPr>
          <p:nvPr/>
        </p:nvSpPr>
        <p:spPr bwMode="auto">
          <a:xfrm>
            <a:off x="9209112" y="9091041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Больница</a:t>
            </a:r>
            <a:endParaRPr lang="ru-RU" altLang="ru-RU" sz="1000" dirty="0"/>
          </a:p>
        </p:txBody>
      </p:sp>
      <p:pic>
        <p:nvPicPr>
          <p:cNvPr id="256" name="Picture 60" descr="мен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208" y="8716554"/>
            <a:ext cx="216178" cy="1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" name="TextBox 256"/>
          <p:cNvSpPr txBox="1">
            <a:spLocks noChangeArrowheads="1"/>
          </p:cNvSpPr>
          <p:nvPr/>
        </p:nvSpPr>
        <p:spPr bwMode="auto">
          <a:xfrm>
            <a:off x="10313643" y="8688737"/>
            <a:ext cx="770877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Полиция</a:t>
            </a:r>
            <a:endParaRPr lang="ru-RU" altLang="ru-RU" sz="1000" dirty="0"/>
          </a:p>
        </p:txBody>
      </p:sp>
      <p:grpSp>
        <p:nvGrpSpPr>
          <p:cNvPr id="258" name="Группа 629"/>
          <p:cNvGrpSpPr>
            <a:grpSpLocks/>
          </p:cNvGrpSpPr>
          <p:nvPr/>
        </p:nvGrpSpPr>
        <p:grpSpPr bwMode="auto">
          <a:xfrm>
            <a:off x="10001200" y="9091041"/>
            <a:ext cx="531891" cy="328946"/>
            <a:chOff x="164842" y="3795140"/>
            <a:chExt cx="303768" cy="352436"/>
          </a:xfrm>
        </p:grpSpPr>
        <p:sp>
          <p:nvSpPr>
            <p:cNvPr id="259" name="Line 281"/>
            <p:cNvSpPr>
              <a:spLocks noChangeShapeType="1"/>
            </p:cNvSpPr>
            <p:nvPr/>
          </p:nvSpPr>
          <p:spPr bwMode="auto">
            <a:xfrm>
              <a:off x="204173" y="3845674"/>
              <a:ext cx="0" cy="3019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390" eaLnBrk="0" hangingPunct="0">
                <a:buClr>
                  <a:srgbClr val="000000"/>
                </a:buClr>
                <a:buSzPct val="100000"/>
                <a:defRPr/>
              </a:pPr>
              <a:endParaRPr lang="ru-RU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1" name="Freeform 285"/>
            <p:cNvSpPr>
              <a:spLocks/>
            </p:cNvSpPr>
            <p:nvPr/>
          </p:nvSpPr>
          <p:spPr bwMode="auto">
            <a:xfrm>
              <a:off x="197478" y="3795140"/>
              <a:ext cx="271132" cy="228047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9390" eaLnBrk="0" hangingPunct="0">
                <a:defRPr/>
              </a:pPr>
              <a:endParaRPr lang="ru-R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2" name="Text Box 286"/>
            <p:cNvSpPr txBox="1">
              <a:spLocks noChangeArrowheads="1"/>
            </p:cNvSpPr>
            <p:nvPr/>
          </p:nvSpPr>
          <p:spPr bwMode="auto">
            <a:xfrm>
              <a:off x="164842" y="3795140"/>
              <a:ext cx="302931" cy="17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8402" eaLnBrk="0" hangingPunct="0">
                <a:defRPr/>
              </a:pPr>
              <a:r>
                <a:rPr lang="ru-RU" sz="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ПСЧ 16</a:t>
              </a:r>
            </a:p>
          </p:txBody>
        </p:sp>
      </p:grpSp>
      <p:sp>
        <p:nvSpPr>
          <p:cNvPr id="263" name="TextBox 262"/>
          <p:cNvSpPr txBox="1">
            <a:spLocks noChangeArrowheads="1"/>
          </p:cNvSpPr>
          <p:nvPr/>
        </p:nvSpPr>
        <p:spPr bwMode="auto">
          <a:xfrm>
            <a:off x="10562596" y="9090905"/>
            <a:ext cx="806756" cy="24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МЧС</a:t>
            </a:r>
            <a:endParaRPr lang="ru-RU" altLang="ru-RU" sz="1000" dirty="0"/>
          </a:p>
        </p:txBody>
      </p:sp>
      <p:sp>
        <p:nvSpPr>
          <p:cNvPr id="264" name="Прямоугольник 55"/>
          <p:cNvSpPr>
            <a:spLocks noChangeArrowheads="1"/>
          </p:cNvSpPr>
          <p:nvPr/>
        </p:nvSpPr>
        <p:spPr bwMode="auto">
          <a:xfrm>
            <a:off x="11153328" y="8905056"/>
            <a:ext cx="400050" cy="200025"/>
          </a:xfrm>
          <a:prstGeom prst="rect">
            <a:avLst/>
          </a:prstGeom>
          <a:solidFill>
            <a:srgbClr val="1AF253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 anchor="ctr"/>
          <a:lstStyle/>
          <a:p>
            <a:pPr algn="ctr" eaLnBrk="0" hangingPunct="0">
              <a:defRPr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+mn-cs"/>
              </a:rPr>
              <a:t>А</a:t>
            </a:r>
          </a:p>
        </p:txBody>
      </p:sp>
      <p:sp>
        <p:nvSpPr>
          <p:cNvPr id="265" name="TextBox 264"/>
          <p:cNvSpPr txBox="1">
            <a:spLocks noChangeArrowheads="1"/>
          </p:cNvSpPr>
          <p:nvPr/>
        </p:nvSpPr>
        <p:spPr bwMode="auto">
          <a:xfrm>
            <a:off x="11606587" y="8711120"/>
            <a:ext cx="937946" cy="5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dirty="0" err="1" smtClean="0"/>
              <a:t>Админист-ративное</a:t>
            </a:r>
            <a:r>
              <a:rPr lang="ru-RU" altLang="ru-RU" sz="1000" dirty="0" smtClean="0"/>
              <a:t> здание</a:t>
            </a:r>
            <a:endParaRPr lang="ru-RU" altLang="ru-RU" sz="1000" dirty="0"/>
          </a:p>
        </p:txBody>
      </p:sp>
    </p:spTree>
    <p:extLst>
      <p:ext uri="{BB962C8B-B14F-4D97-AF65-F5344CB8AC3E}">
        <p14:creationId xmlns:p14="http://schemas.microsoft.com/office/powerpoint/2010/main" val="12656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288"/>
            <a:ext cx="12801600" cy="1263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08204"/>
            <a:ext cx="10244328" cy="1101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801600" cy="1260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159384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(</a:t>
            </a:r>
            <a:r>
              <a:rPr sz="2100" b="1" dirty="0" err="1" smtClean="0">
                <a:solidFill>
                  <a:srgbClr val="2323E3"/>
                </a:solidFill>
                <a:latin typeface="Times New Roman"/>
                <a:cs typeface="Times New Roman"/>
              </a:rPr>
              <a:t>декларация</a:t>
            </a: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пожарной</a:t>
            </a:r>
            <a:r>
              <a:rPr sz="2100" b="1" spc="-85" dirty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безопасности)</a:t>
            </a:r>
            <a:endParaRPr sz="2100" dirty="0">
              <a:solidFill>
                <a:srgbClr val="2323E3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2" y="1311403"/>
            <a:ext cx="5819619" cy="8206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04" y="1311883"/>
            <a:ext cx="5815246" cy="82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288"/>
            <a:ext cx="12801600" cy="1263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08204"/>
            <a:ext cx="10244328" cy="1101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801600" cy="1260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159384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(</a:t>
            </a:r>
            <a:r>
              <a:rPr sz="2100" b="1" dirty="0" err="1" smtClean="0">
                <a:solidFill>
                  <a:srgbClr val="2323E3"/>
                </a:solidFill>
                <a:latin typeface="Times New Roman"/>
                <a:cs typeface="Times New Roman"/>
              </a:rPr>
              <a:t>декларация</a:t>
            </a: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пожарной</a:t>
            </a:r>
            <a:r>
              <a:rPr sz="2100" b="1" spc="-85" dirty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безопасности)</a:t>
            </a:r>
            <a:endParaRPr sz="2100" dirty="0">
              <a:solidFill>
                <a:srgbClr val="2323E3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5" y="1311403"/>
            <a:ext cx="5803452" cy="8206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04" y="1317560"/>
            <a:ext cx="5815246" cy="81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288"/>
            <a:ext cx="12801600" cy="1263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08204"/>
            <a:ext cx="10244328" cy="1101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801600" cy="1260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159384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(</a:t>
            </a:r>
            <a:r>
              <a:rPr sz="2100" b="1" dirty="0" err="1" smtClean="0">
                <a:solidFill>
                  <a:srgbClr val="2323E3"/>
                </a:solidFill>
                <a:latin typeface="Times New Roman"/>
                <a:cs typeface="Times New Roman"/>
              </a:rPr>
              <a:t>декларация</a:t>
            </a: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пожарной</a:t>
            </a:r>
            <a:r>
              <a:rPr sz="2100" b="1" spc="-85" dirty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безопасности)</a:t>
            </a:r>
            <a:endParaRPr sz="2100" dirty="0">
              <a:solidFill>
                <a:srgbClr val="2323E3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5" y="1317600"/>
            <a:ext cx="5803452" cy="81943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55" y="1317560"/>
            <a:ext cx="5794743" cy="81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0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288"/>
            <a:ext cx="12801600" cy="1263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08204"/>
            <a:ext cx="10244328" cy="1101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801600" cy="1260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159384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(</a:t>
            </a:r>
            <a:r>
              <a:rPr sz="2100" b="1" dirty="0" err="1" smtClean="0">
                <a:solidFill>
                  <a:srgbClr val="2323E3"/>
                </a:solidFill>
                <a:latin typeface="Times New Roman"/>
                <a:cs typeface="Times New Roman"/>
              </a:rPr>
              <a:t>декларация</a:t>
            </a: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пожарной</a:t>
            </a:r>
            <a:r>
              <a:rPr sz="2100" b="1" spc="-85" dirty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безопасности)</a:t>
            </a:r>
            <a:endParaRPr sz="2100" dirty="0">
              <a:solidFill>
                <a:srgbClr val="2323E3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5" y="1320204"/>
            <a:ext cx="5803452" cy="8189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55" y="1327988"/>
            <a:ext cx="5794743" cy="817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288"/>
            <a:ext cx="12801600" cy="1263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0639" y="108204"/>
            <a:ext cx="10244328" cy="1101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801600" cy="1260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6624" y="159384"/>
            <a:ext cx="9926320" cy="1045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1541939">
              <a:lnSpc>
                <a:spcPct val="80000"/>
              </a:lnSpc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ПАСПОРТ ОБЪЕКТА СИСТЕМЫ ОБРАЗОВАНИЯ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Новозыбковский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 – филиал ФГБОУ ВО Брянский ГАУ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Новозыбков, ул. Мичурина,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  <a:p>
            <a:pPr algn="ctr">
              <a:lnSpc>
                <a:spcPct val="80000"/>
              </a:lnSpc>
              <a:tabLst>
                <a:tab pos="0" algn="l"/>
                <a:tab pos="914180" algn="l"/>
                <a:tab pos="1828362" algn="l"/>
                <a:tab pos="2742541" algn="l"/>
                <a:tab pos="3656722" algn="l"/>
                <a:tab pos="4570902" algn="l"/>
                <a:tab pos="5485084" algn="l"/>
                <a:tab pos="6399263" algn="l"/>
                <a:tab pos="7313445" algn="l"/>
                <a:tab pos="8227625" algn="l"/>
                <a:tab pos="9141805" algn="l"/>
                <a:tab pos="10055986" algn="l"/>
              </a:tabLst>
            </a:pP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(</a:t>
            </a:r>
            <a:r>
              <a:rPr sz="2100" b="1" dirty="0" err="1" smtClean="0">
                <a:solidFill>
                  <a:srgbClr val="2323E3"/>
                </a:solidFill>
                <a:latin typeface="Times New Roman"/>
                <a:cs typeface="Times New Roman"/>
              </a:rPr>
              <a:t>декларация</a:t>
            </a:r>
            <a:r>
              <a:rPr sz="2100" b="1" dirty="0" smtClean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пожарной</a:t>
            </a:r>
            <a:r>
              <a:rPr sz="2100" b="1" spc="-85" dirty="0">
                <a:solidFill>
                  <a:srgbClr val="2323E3"/>
                </a:solidFill>
                <a:latin typeface="Times New Roman"/>
                <a:cs typeface="Times New Roman"/>
              </a:rPr>
              <a:t> </a:t>
            </a:r>
            <a:r>
              <a:rPr sz="2100" b="1" spc="-5" dirty="0">
                <a:solidFill>
                  <a:srgbClr val="2323E3"/>
                </a:solidFill>
                <a:latin typeface="Times New Roman"/>
                <a:cs typeface="Times New Roman"/>
              </a:rPr>
              <a:t>безопасности)</a:t>
            </a:r>
            <a:endParaRPr sz="2100" dirty="0">
              <a:solidFill>
                <a:srgbClr val="2323E3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0" y="1320204"/>
            <a:ext cx="5799082" cy="8189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30" y="1345914"/>
            <a:ext cx="5779993" cy="813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3542</TotalTime>
  <Words>7448</Words>
  <Application>Microsoft Office PowerPoint</Application>
  <PresentationFormat>A3 (297x420 мм)</PresentationFormat>
  <Paragraphs>2084</Paragraphs>
  <Slides>94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94</vt:i4>
      </vt:variant>
    </vt:vector>
  </HeadingPairs>
  <TitlesOfParts>
    <vt:vector size="102" baseType="lpstr">
      <vt:lpstr>Arial</vt:lpstr>
      <vt:lpstr>Calibri</vt:lpstr>
      <vt:lpstr>Tahoma</vt:lpstr>
      <vt:lpstr>Times New Roman</vt:lpstr>
      <vt:lpstr>Wingdings</vt:lpstr>
      <vt:lpstr>Тема Office</vt:lpstr>
      <vt:lpstr>CorelDRAW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ПАСПОРТ ОБЪЕКТА СИСТЕМЫ ОБРАЗОВАНИЯ Новозыбковский сельскохозяйственный техникум – филиал ФГБОУ ВО Брянский ГАУ г. Новозыбков, ул. Мичурина, 59 (Ведомость привлечения сил и средств для ликвидации последствий ЧС)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Главный специалист - Лукин Сергей Васильевич</dc:creator>
  <cp:lastModifiedBy>ТСО2</cp:lastModifiedBy>
  <cp:revision>408</cp:revision>
  <cp:lastPrinted>2018-03-23T06:34:47Z</cp:lastPrinted>
  <dcterms:modified xsi:type="dcterms:W3CDTF">2018-03-23T12:05:16Z</dcterms:modified>
</cp:coreProperties>
</file>